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4" r:id="rId4"/>
    <p:sldMasterId id="2147483838" r:id="rId5"/>
    <p:sldMasterId id="2147483835" r:id="rId6"/>
  </p:sldMasterIdLst>
  <p:notesMasterIdLst>
    <p:notesMasterId r:id="rId53"/>
  </p:notesMasterIdLst>
  <p:sldIdLst>
    <p:sldId id="314" r:id="rId7"/>
    <p:sldId id="261" r:id="rId8"/>
    <p:sldId id="258" r:id="rId9"/>
    <p:sldId id="259" r:id="rId10"/>
    <p:sldId id="263" r:id="rId11"/>
    <p:sldId id="267" r:id="rId12"/>
    <p:sldId id="268" r:id="rId13"/>
    <p:sldId id="269" r:id="rId14"/>
    <p:sldId id="270" r:id="rId15"/>
    <p:sldId id="271" r:id="rId16"/>
    <p:sldId id="272" r:id="rId17"/>
    <p:sldId id="273" r:id="rId18"/>
    <p:sldId id="274" r:id="rId19"/>
    <p:sldId id="276" r:id="rId20"/>
    <p:sldId id="277" r:id="rId21"/>
    <p:sldId id="307" r:id="rId22"/>
    <p:sldId id="280" r:id="rId23"/>
    <p:sldId id="281" r:id="rId24"/>
    <p:sldId id="282" r:id="rId25"/>
    <p:sldId id="315" r:id="rId26"/>
    <p:sldId id="283" r:id="rId27"/>
    <p:sldId id="285" r:id="rId28"/>
    <p:sldId id="284" r:id="rId29"/>
    <p:sldId id="287" r:id="rId30"/>
    <p:sldId id="286" r:id="rId31"/>
    <p:sldId id="292" r:id="rId32"/>
    <p:sldId id="293" r:id="rId33"/>
    <p:sldId id="294" r:id="rId34"/>
    <p:sldId id="295" r:id="rId35"/>
    <p:sldId id="312" r:id="rId36"/>
    <p:sldId id="296" r:id="rId37"/>
    <p:sldId id="297" r:id="rId38"/>
    <p:sldId id="298" r:id="rId39"/>
    <p:sldId id="299" r:id="rId40"/>
    <p:sldId id="300" r:id="rId41"/>
    <p:sldId id="301" r:id="rId42"/>
    <p:sldId id="310" r:id="rId43"/>
    <p:sldId id="311" r:id="rId44"/>
    <p:sldId id="302" r:id="rId45"/>
    <p:sldId id="303" r:id="rId46"/>
    <p:sldId id="305" r:id="rId47"/>
    <p:sldId id="304" r:id="rId48"/>
    <p:sldId id="306" r:id="rId49"/>
    <p:sldId id="262" r:id="rId50"/>
    <p:sldId id="260" r:id="rId51"/>
    <p:sldId id="25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autoAdjust="0"/>
    <p:restoredTop sz="68826" autoAdjust="0"/>
  </p:normalViewPr>
  <p:slideViewPr>
    <p:cSldViewPr snapToGrid="0" snapToObjects="1">
      <p:cViewPr varScale="1">
        <p:scale>
          <a:sx n="87" d="100"/>
          <a:sy n="87" d="100"/>
        </p:scale>
        <p:origin x="2532" y="60"/>
      </p:cViewPr>
      <p:guideLst>
        <p:guide orient="horz" pos="2160"/>
        <p:guide pos="2880"/>
      </p:guideLst>
    </p:cSldViewPr>
  </p:slideViewPr>
  <p:outlineViewPr>
    <p:cViewPr>
      <p:scale>
        <a:sx n="33" d="100"/>
        <a:sy n="33" d="100"/>
      </p:scale>
      <p:origin x="0" y="-20192"/>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p:scale>
          <a:sx n="170" d="100"/>
          <a:sy n="170" d="100"/>
        </p:scale>
        <p:origin x="144" y="-151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51D39-1D6C-44D3-8F1A-B3B69FCEE7F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0429DFA-1735-4E10-9F5A-ECCF89F84E7C}">
      <dgm:prSet/>
      <dgm:spPr/>
      <dgm:t>
        <a:bodyPr/>
        <a:lstStyle/>
        <a:p>
          <a:r>
            <a:rPr lang="en-CA" dirty="0"/>
            <a:t>New Year's Day</a:t>
          </a:r>
          <a:endParaRPr lang="en-US" dirty="0"/>
        </a:p>
      </dgm:t>
    </dgm:pt>
    <dgm:pt modelId="{803B1B6C-E9F0-4864-BE1E-98A58EA3C644}" type="parTrans" cxnId="{5C1A6933-D800-4133-BB5E-69739454B398}">
      <dgm:prSet/>
      <dgm:spPr/>
      <dgm:t>
        <a:bodyPr/>
        <a:lstStyle/>
        <a:p>
          <a:endParaRPr lang="en-US"/>
        </a:p>
      </dgm:t>
    </dgm:pt>
    <dgm:pt modelId="{3480BB41-B88F-48AF-B042-4E87E71A2EFD}" type="sibTrans" cxnId="{5C1A6933-D800-4133-BB5E-69739454B398}">
      <dgm:prSet/>
      <dgm:spPr/>
      <dgm:t>
        <a:bodyPr/>
        <a:lstStyle/>
        <a:p>
          <a:endParaRPr lang="en-US"/>
        </a:p>
      </dgm:t>
    </dgm:pt>
    <dgm:pt modelId="{CEB78127-CD04-4DE9-A1E3-C1495E763382}">
      <dgm:prSet/>
      <dgm:spPr/>
      <dgm:t>
        <a:bodyPr/>
        <a:lstStyle/>
        <a:p>
          <a:r>
            <a:rPr lang="en-CA" dirty="0"/>
            <a:t>Family Day</a:t>
          </a:r>
          <a:endParaRPr lang="en-US" dirty="0"/>
        </a:p>
      </dgm:t>
    </dgm:pt>
    <dgm:pt modelId="{48349804-B3D1-489C-AD39-51686B4690AF}" type="parTrans" cxnId="{CA7AD243-C2DB-4C8B-A509-FC2CC066B14F}">
      <dgm:prSet/>
      <dgm:spPr/>
      <dgm:t>
        <a:bodyPr/>
        <a:lstStyle/>
        <a:p>
          <a:endParaRPr lang="en-US"/>
        </a:p>
      </dgm:t>
    </dgm:pt>
    <dgm:pt modelId="{AFF7601A-B438-4E74-A107-21FC187F4C7A}" type="sibTrans" cxnId="{CA7AD243-C2DB-4C8B-A509-FC2CC066B14F}">
      <dgm:prSet/>
      <dgm:spPr/>
      <dgm:t>
        <a:bodyPr/>
        <a:lstStyle/>
        <a:p>
          <a:endParaRPr lang="en-US"/>
        </a:p>
      </dgm:t>
    </dgm:pt>
    <dgm:pt modelId="{AA183677-8474-4FD2-89B8-DC7C5BD175AC}">
      <dgm:prSet/>
      <dgm:spPr/>
      <dgm:t>
        <a:bodyPr/>
        <a:lstStyle/>
        <a:p>
          <a:r>
            <a:rPr lang="en-CA"/>
            <a:t>Good Friday</a:t>
          </a:r>
          <a:endParaRPr lang="en-US"/>
        </a:p>
      </dgm:t>
    </dgm:pt>
    <dgm:pt modelId="{749C8239-87E6-4020-BA27-2114660D180A}" type="parTrans" cxnId="{441A8F96-88AA-4503-899E-5BF19BCFF605}">
      <dgm:prSet/>
      <dgm:spPr/>
      <dgm:t>
        <a:bodyPr/>
        <a:lstStyle/>
        <a:p>
          <a:endParaRPr lang="en-US"/>
        </a:p>
      </dgm:t>
    </dgm:pt>
    <dgm:pt modelId="{2C763E77-6CFC-4FD6-934D-9BEDCC5B7894}" type="sibTrans" cxnId="{441A8F96-88AA-4503-899E-5BF19BCFF605}">
      <dgm:prSet/>
      <dgm:spPr/>
      <dgm:t>
        <a:bodyPr/>
        <a:lstStyle/>
        <a:p>
          <a:endParaRPr lang="en-US"/>
        </a:p>
      </dgm:t>
    </dgm:pt>
    <dgm:pt modelId="{A803ECA9-90EA-47A5-80C8-07F0FE956735}">
      <dgm:prSet/>
      <dgm:spPr/>
      <dgm:t>
        <a:bodyPr/>
        <a:lstStyle/>
        <a:p>
          <a:r>
            <a:rPr lang="en-CA" dirty="0"/>
            <a:t>Victoria Day</a:t>
          </a:r>
          <a:endParaRPr lang="en-US" dirty="0"/>
        </a:p>
      </dgm:t>
    </dgm:pt>
    <dgm:pt modelId="{08EE1A9E-E5DD-493C-9307-CD6E3224466F}" type="parTrans" cxnId="{60BE3BFB-85FE-4AB5-8E40-DCF09CDE5A18}">
      <dgm:prSet/>
      <dgm:spPr/>
      <dgm:t>
        <a:bodyPr/>
        <a:lstStyle/>
        <a:p>
          <a:endParaRPr lang="en-US"/>
        </a:p>
      </dgm:t>
    </dgm:pt>
    <dgm:pt modelId="{15361F9C-46C8-4F11-9433-D36F212743B4}" type="sibTrans" cxnId="{60BE3BFB-85FE-4AB5-8E40-DCF09CDE5A18}">
      <dgm:prSet/>
      <dgm:spPr/>
      <dgm:t>
        <a:bodyPr/>
        <a:lstStyle/>
        <a:p>
          <a:endParaRPr lang="en-US"/>
        </a:p>
      </dgm:t>
    </dgm:pt>
    <dgm:pt modelId="{16036DFB-411B-404F-85F1-975DF0C9FFCE}">
      <dgm:prSet/>
      <dgm:spPr/>
      <dgm:t>
        <a:bodyPr/>
        <a:lstStyle/>
        <a:p>
          <a:r>
            <a:rPr lang="en-CA"/>
            <a:t>Canada Day </a:t>
          </a:r>
          <a:endParaRPr lang="en-US"/>
        </a:p>
      </dgm:t>
    </dgm:pt>
    <dgm:pt modelId="{491E6D3C-0DE4-4BA0-9D9F-AA97326E90C1}" type="parTrans" cxnId="{058D5282-9B2C-4176-90DD-EAE6929F8B74}">
      <dgm:prSet/>
      <dgm:spPr/>
      <dgm:t>
        <a:bodyPr/>
        <a:lstStyle/>
        <a:p>
          <a:endParaRPr lang="en-US"/>
        </a:p>
      </dgm:t>
    </dgm:pt>
    <dgm:pt modelId="{AF6D318A-6C19-47AC-8708-C510EDECFBAB}" type="sibTrans" cxnId="{058D5282-9B2C-4176-90DD-EAE6929F8B74}">
      <dgm:prSet/>
      <dgm:spPr/>
      <dgm:t>
        <a:bodyPr/>
        <a:lstStyle/>
        <a:p>
          <a:endParaRPr lang="en-US"/>
        </a:p>
      </dgm:t>
    </dgm:pt>
    <dgm:pt modelId="{A89FC043-F858-4F62-B24E-EA84C8151D10}">
      <dgm:prSet/>
      <dgm:spPr/>
      <dgm:t>
        <a:bodyPr/>
        <a:lstStyle/>
        <a:p>
          <a:r>
            <a:rPr lang="en-CA"/>
            <a:t>Labour Day </a:t>
          </a:r>
          <a:endParaRPr lang="en-US"/>
        </a:p>
      </dgm:t>
    </dgm:pt>
    <dgm:pt modelId="{A634E4C1-0C88-44D8-95BE-DDDB24D2D90B}" type="parTrans" cxnId="{5A3D13FB-7D49-46C7-A6C5-7371C0600A3C}">
      <dgm:prSet/>
      <dgm:spPr/>
      <dgm:t>
        <a:bodyPr/>
        <a:lstStyle/>
        <a:p>
          <a:endParaRPr lang="en-US"/>
        </a:p>
      </dgm:t>
    </dgm:pt>
    <dgm:pt modelId="{977C3638-6585-49D8-A4A5-D3A4B8F3F413}" type="sibTrans" cxnId="{5A3D13FB-7D49-46C7-A6C5-7371C0600A3C}">
      <dgm:prSet/>
      <dgm:spPr/>
      <dgm:t>
        <a:bodyPr/>
        <a:lstStyle/>
        <a:p>
          <a:endParaRPr lang="en-US"/>
        </a:p>
      </dgm:t>
    </dgm:pt>
    <dgm:pt modelId="{C540318A-E929-4B0F-BE39-E2AC5245A102}">
      <dgm:prSet/>
      <dgm:spPr/>
      <dgm:t>
        <a:bodyPr/>
        <a:lstStyle/>
        <a:p>
          <a:r>
            <a:rPr lang="en-CA"/>
            <a:t>Thanksgiving Day </a:t>
          </a:r>
          <a:endParaRPr lang="en-US"/>
        </a:p>
      </dgm:t>
    </dgm:pt>
    <dgm:pt modelId="{00B0E011-E0A4-483F-B0A7-7BB6B30189B9}" type="parTrans" cxnId="{F86AE5DF-D0DB-43DF-80A0-DDCE27D78458}">
      <dgm:prSet/>
      <dgm:spPr/>
      <dgm:t>
        <a:bodyPr/>
        <a:lstStyle/>
        <a:p>
          <a:endParaRPr lang="en-US"/>
        </a:p>
      </dgm:t>
    </dgm:pt>
    <dgm:pt modelId="{7D3BF3A4-41DE-49D2-9E0B-9E27B58D87F5}" type="sibTrans" cxnId="{F86AE5DF-D0DB-43DF-80A0-DDCE27D78458}">
      <dgm:prSet/>
      <dgm:spPr/>
      <dgm:t>
        <a:bodyPr/>
        <a:lstStyle/>
        <a:p>
          <a:endParaRPr lang="en-US"/>
        </a:p>
      </dgm:t>
    </dgm:pt>
    <dgm:pt modelId="{A2D62884-2315-4C56-8570-4A68A42C2C73}">
      <dgm:prSet/>
      <dgm:spPr/>
      <dgm:t>
        <a:bodyPr/>
        <a:lstStyle/>
        <a:p>
          <a:r>
            <a:rPr lang="en-CA"/>
            <a:t>Christmas Day </a:t>
          </a:r>
          <a:endParaRPr lang="en-US"/>
        </a:p>
      </dgm:t>
    </dgm:pt>
    <dgm:pt modelId="{199EDCD6-A116-408B-AB00-41729036AAF8}" type="parTrans" cxnId="{3254D5F8-D018-483F-9525-CF0842DC316C}">
      <dgm:prSet/>
      <dgm:spPr/>
      <dgm:t>
        <a:bodyPr/>
        <a:lstStyle/>
        <a:p>
          <a:endParaRPr lang="en-US"/>
        </a:p>
      </dgm:t>
    </dgm:pt>
    <dgm:pt modelId="{B528FF30-CB1F-495E-96B6-A23FA859872B}" type="sibTrans" cxnId="{3254D5F8-D018-483F-9525-CF0842DC316C}">
      <dgm:prSet/>
      <dgm:spPr/>
      <dgm:t>
        <a:bodyPr/>
        <a:lstStyle/>
        <a:p>
          <a:endParaRPr lang="en-US"/>
        </a:p>
      </dgm:t>
    </dgm:pt>
    <dgm:pt modelId="{0D92FD10-714A-4CB1-A49E-A6F48DEEDCB2}">
      <dgm:prSet/>
      <dgm:spPr/>
      <dgm:t>
        <a:bodyPr/>
        <a:lstStyle/>
        <a:p>
          <a:r>
            <a:rPr lang="en-CA"/>
            <a:t>Boxing Day (December 26)</a:t>
          </a:r>
          <a:endParaRPr lang="en-US"/>
        </a:p>
      </dgm:t>
    </dgm:pt>
    <dgm:pt modelId="{F67A1208-2D37-47BE-BC05-58A357282DB7}" type="parTrans" cxnId="{7A50C588-49D7-4EBA-BCD0-10E18225635A}">
      <dgm:prSet/>
      <dgm:spPr/>
      <dgm:t>
        <a:bodyPr/>
        <a:lstStyle/>
        <a:p>
          <a:endParaRPr lang="en-US"/>
        </a:p>
      </dgm:t>
    </dgm:pt>
    <dgm:pt modelId="{EF7240D1-1B20-48D3-B889-85942FF687CE}" type="sibTrans" cxnId="{7A50C588-49D7-4EBA-BCD0-10E18225635A}">
      <dgm:prSet/>
      <dgm:spPr/>
      <dgm:t>
        <a:bodyPr/>
        <a:lstStyle/>
        <a:p>
          <a:endParaRPr lang="en-US"/>
        </a:p>
      </dgm:t>
    </dgm:pt>
    <dgm:pt modelId="{464316F0-73AC-F044-90B0-67249F5C9FF7}" type="pres">
      <dgm:prSet presAssocID="{C2E51D39-1D6C-44D3-8F1A-B3B69FCEE7F5}" presName="vert0" presStyleCnt="0">
        <dgm:presLayoutVars>
          <dgm:dir/>
          <dgm:animOne val="branch"/>
          <dgm:animLvl val="lvl"/>
        </dgm:presLayoutVars>
      </dgm:prSet>
      <dgm:spPr/>
    </dgm:pt>
    <dgm:pt modelId="{232DACFE-885C-B343-84FE-4062357B8EEE}" type="pres">
      <dgm:prSet presAssocID="{10429DFA-1735-4E10-9F5A-ECCF89F84E7C}" presName="thickLine" presStyleLbl="alignNode1" presStyleIdx="0" presStyleCnt="9"/>
      <dgm:spPr/>
    </dgm:pt>
    <dgm:pt modelId="{CB0F3D58-10DD-6741-A460-00EC7048B5BB}" type="pres">
      <dgm:prSet presAssocID="{10429DFA-1735-4E10-9F5A-ECCF89F84E7C}" presName="horz1" presStyleCnt="0"/>
      <dgm:spPr/>
    </dgm:pt>
    <dgm:pt modelId="{F2C26241-C601-E04E-93B0-467B1437C5FF}" type="pres">
      <dgm:prSet presAssocID="{10429DFA-1735-4E10-9F5A-ECCF89F84E7C}" presName="tx1" presStyleLbl="revTx" presStyleIdx="0" presStyleCnt="9"/>
      <dgm:spPr/>
    </dgm:pt>
    <dgm:pt modelId="{3D7839FC-C83E-964E-BE8F-0B20E5D11172}" type="pres">
      <dgm:prSet presAssocID="{10429DFA-1735-4E10-9F5A-ECCF89F84E7C}" presName="vert1" presStyleCnt="0"/>
      <dgm:spPr/>
    </dgm:pt>
    <dgm:pt modelId="{ABA32C08-6FBC-9E45-A5B2-9DE87C9B4604}" type="pres">
      <dgm:prSet presAssocID="{CEB78127-CD04-4DE9-A1E3-C1495E763382}" presName="thickLine" presStyleLbl="alignNode1" presStyleIdx="1" presStyleCnt="9"/>
      <dgm:spPr/>
    </dgm:pt>
    <dgm:pt modelId="{E5FED68D-F393-8348-9A09-1B55B0ECCFEE}" type="pres">
      <dgm:prSet presAssocID="{CEB78127-CD04-4DE9-A1E3-C1495E763382}" presName="horz1" presStyleCnt="0"/>
      <dgm:spPr/>
    </dgm:pt>
    <dgm:pt modelId="{2379F7E4-4626-BC46-B4BB-1478FD97FD89}" type="pres">
      <dgm:prSet presAssocID="{CEB78127-CD04-4DE9-A1E3-C1495E763382}" presName="tx1" presStyleLbl="revTx" presStyleIdx="1" presStyleCnt="9"/>
      <dgm:spPr/>
    </dgm:pt>
    <dgm:pt modelId="{271EA3BB-1C11-8348-966A-250B072BACFC}" type="pres">
      <dgm:prSet presAssocID="{CEB78127-CD04-4DE9-A1E3-C1495E763382}" presName="vert1" presStyleCnt="0"/>
      <dgm:spPr/>
    </dgm:pt>
    <dgm:pt modelId="{0F1F1C3E-A4D2-3840-A566-04E35B90A19A}" type="pres">
      <dgm:prSet presAssocID="{AA183677-8474-4FD2-89B8-DC7C5BD175AC}" presName="thickLine" presStyleLbl="alignNode1" presStyleIdx="2" presStyleCnt="9"/>
      <dgm:spPr/>
    </dgm:pt>
    <dgm:pt modelId="{DD915876-5A58-1440-8E5C-1024C8F2B5A1}" type="pres">
      <dgm:prSet presAssocID="{AA183677-8474-4FD2-89B8-DC7C5BD175AC}" presName="horz1" presStyleCnt="0"/>
      <dgm:spPr/>
    </dgm:pt>
    <dgm:pt modelId="{C8F87D65-AD57-EE45-A9A4-8EAB394A3FA1}" type="pres">
      <dgm:prSet presAssocID="{AA183677-8474-4FD2-89B8-DC7C5BD175AC}" presName="tx1" presStyleLbl="revTx" presStyleIdx="2" presStyleCnt="9"/>
      <dgm:spPr/>
    </dgm:pt>
    <dgm:pt modelId="{DF2269D5-44DB-0240-8CA1-12CB5F468D49}" type="pres">
      <dgm:prSet presAssocID="{AA183677-8474-4FD2-89B8-DC7C5BD175AC}" presName="vert1" presStyleCnt="0"/>
      <dgm:spPr/>
    </dgm:pt>
    <dgm:pt modelId="{6C658C9F-6583-5145-B5B3-9143ADA32487}" type="pres">
      <dgm:prSet presAssocID="{A803ECA9-90EA-47A5-80C8-07F0FE956735}" presName="thickLine" presStyleLbl="alignNode1" presStyleIdx="3" presStyleCnt="9"/>
      <dgm:spPr/>
    </dgm:pt>
    <dgm:pt modelId="{0B22B7D6-A251-A248-BF29-C84E57E488DA}" type="pres">
      <dgm:prSet presAssocID="{A803ECA9-90EA-47A5-80C8-07F0FE956735}" presName="horz1" presStyleCnt="0"/>
      <dgm:spPr/>
    </dgm:pt>
    <dgm:pt modelId="{AA2E1678-56B9-9E4D-B468-7E917545F2CA}" type="pres">
      <dgm:prSet presAssocID="{A803ECA9-90EA-47A5-80C8-07F0FE956735}" presName="tx1" presStyleLbl="revTx" presStyleIdx="3" presStyleCnt="9"/>
      <dgm:spPr/>
    </dgm:pt>
    <dgm:pt modelId="{D0060893-F32A-444F-943B-76FDC6F1949D}" type="pres">
      <dgm:prSet presAssocID="{A803ECA9-90EA-47A5-80C8-07F0FE956735}" presName="vert1" presStyleCnt="0"/>
      <dgm:spPr/>
    </dgm:pt>
    <dgm:pt modelId="{8979D613-6653-C24A-A442-BCB0D913EC78}" type="pres">
      <dgm:prSet presAssocID="{16036DFB-411B-404F-85F1-975DF0C9FFCE}" presName="thickLine" presStyleLbl="alignNode1" presStyleIdx="4" presStyleCnt="9"/>
      <dgm:spPr/>
    </dgm:pt>
    <dgm:pt modelId="{1E900EC3-2ADB-AC40-B002-252D0334CA7A}" type="pres">
      <dgm:prSet presAssocID="{16036DFB-411B-404F-85F1-975DF0C9FFCE}" presName="horz1" presStyleCnt="0"/>
      <dgm:spPr/>
    </dgm:pt>
    <dgm:pt modelId="{70597B9D-F611-C04B-8832-137451CBC54E}" type="pres">
      <dgm:prSet presAssocID="{16036DFB-411B-404F-85F1-975DF0C9FFCE}" presName="tx1" presStyleLbl="revTx" presStyleIdx="4" presStyleCnt="9"/>
      <dgm:spPr/>
    </dgm:pt>
    <dgm:pt modelId="{6438930D-58CE-8E4F-8EE4-69D1E9D5CE5A}" type="pres">
      <dgm:prSet presAssocID="{16036DFB-411B-404F-85F1-975DF0C9FFCE}" presName="vert1" presStyleCnt="0"/>
      <dgm:spPr/>
    </dgm:pt>
    <dgm:pt modelId="{9F10F508-7AE0-5543-9CD4-4539C83DCD14}" type="pres">
      <dgm:prSet presAssocID="{A89FC043-F858-4F62-B24E-EA84C8151D10}" presName="thickLine" presStyleLbl="alignNode1" presStyleIdx="5" presStyleCnt="9"/>
      <dgm:spPr/>
    </dgm:pt>
    <dgm:pt modelId="{76F5F984-4C46-1344-A277-0B1F6D4977E9}" type="pres">
      <dgm:prSet presAssocID="{A89FC043-F858-4F62-B24E-EA84C8151D10}" presName="horz1" presStyleCnt="0"/>
      <dgm:spPr/>
    </dgm:pt>
    <dgm:pt modelId="{40E2BA33-488D-A64B-A5C1-1E0231AF33E3}" type="pres">
      <dgm:prSet presAssocID="{A89FC043-F858-4F62-B24E-EA84C8151D10}" presName="tx1" presStyleLbl="revTx" presStyleIdx="5" presStyleCnt="9"/>
      <dgm:spPr/>
    </dgm:pt>
    <dgm:pt modelId="{E2B32583-5214-0F42-9483-50A741F659CB}" type="pres">
      <dgm:prSet presAssocID="{A89FC043-F858-4F62-B24E-EA84C8151D10}" presName="vert1" presStyleCnt="0"/>
      <dgm:spPr/>
    </dgm:pt>
    <dgm:pt modelId="{2BE02DC0-3188-4B46-B998-745EE0EB862F}" type="pres">
      <dgm:prSet presAssocID="{C540318A-E929-4B0F-BE39-E2AC5245A102}" presName="thickLine" presStyleLbl="alignNode1" presStyleIdx="6" presStyleCnt="9"/>
      <dgm:spPr/>
    </dgm:pt>
    <dgm:pt modelId="{5E54FC95-4D26-074B-8085-E6E1DB3FEDA7}" type="pres">
      <dgm:prSet presAssocID="{C540318A-E929-4B0F-BE39-E2AC5245A102}" presName="horz1" presStyleCnt="0"/>
      <dgm:spPr/>
    </dgm:pt>
    <dgm:pt modelId="{EA995F18-77DF-EE4F-A041-EE8251075DC5}" type="pres">
      <dgm:prSet presAssocID="{C540318A-E929-4B0F-BE39-E2AC5245A102}" presName="tx1" presStyleLbl="revTx" presStyleIdx="6" presStyleCnt="9"/>
      <dgm:spPr/>
    </dgm:pt>
    <dgm:pt modelId="{CC25592B-9566-F545-AD30-786F10302763}" type="pres">
      <dgm:prSet presAssocID="{C540318A-E929-4B0F-BE39-E2AC5245A102}" presName="vert1" presStyleCnt="0"/>
      <dgm:spPr/>
    </dgm:pt>
    <dgm:pt modelId="{2C436368-BDD2-7748-A414-F44A10026E02}" type="pres">
      <dgm:prSet presAssocID="{A2D62884-2315-4C56-8570-4A68A42C2C73}" presName="thickLine" presStyleLbl="alignNode1" presStyleIdx="7" presStyleCnt="9"/>
      <dgm:spPr/>
    </dgm:pt>
    <dgm:pt modelId="{D7349648-49E7-794C-8D7D-307107F611C1}" type="pres">
      <dgm:prSet presAssocID="{A2D62884-2315-4C56-8570-4A68A42C2C73}" presName="horz1" presStyleCnt="0"/>
      <dgm:spPr/>
    </dgm:pt>
    <dgm:pt modelId="{232F64F7-7C5C-114B-BD25-ABF0683505C4}" type="pres">
      <dgm:prSet presAssocID="{A2D62884-2315-4C56-8570-4A68A42C2C73}" presName="tx1" presStyleLbl="revTx" presStyleIdx="7" presStyleCnt="9"/>
      <dgm:spPr/>
    </dgm:pt>
    <dgm:pt modelId="{45C68F55-3577-6B46-B424-A9217C8A563F}" type="pres">
      <dgm:prSet presAssocID="{A2D62884-2315-4C56-8570-4A68A42C2C73}" presName="vert1" presStyleCnt="0"/>
      <dgm:spPr/>
    </dgm:pt>
    <dgm:pt modelId="{810C9F41-A726-4F48-B892-74488836C7F9}" type="pres">
      <dgm:prSet presAssocID="{0D92FD10-714A-4CB1-A49E-A6F48DEEDCB2}" presName="thickLine" presStyleLbl="alignNode1" presStyleIdx="8" presStyleCnt="9"/>
      <dgm:spPr/>
    </dgm:pt>
    <dgm:pt modelId="{164E8E9C-43FE-9547-9303-25362C1D98D6}" type="pres">
      <dgm:prSet presAssocID="{0D92FD10-714A-4CB1-A49E-A6F48DEEDCB2}" presName="horz1" presStyleCnt="0"/>
      <dgm:spPr/>
    </dgm:pt>
    <dgm:pt modelId="{F4710358-C334-B64E-9E10-1215DB6F8846}" type="pres">
      <dgm:prSet presAssocID="{0D92FD10-714A-4CB1-A49E-A6F48DEEDCB2}" presName="tx1" presStyleLbl="revTx" presStyleIdx="8" presStyleCnt="9"/>
      <dgm:spPr/>
    </dgm:pt>
    <dgm:pt modelId="{B6B4A958-5C7C-334C-A9CF-1F6F97E4F3AE}" type="pres">
      <dgm:prSet presAssocID="{0D92FD10-714A-4CB1-A49E-A6F48DEEDCB2}" presName="vert1" presStyleCnt="0"/>
      <dgm:spPr/>
    </dgm:pt>
  </dgm:ptLst>
  <dgm:cxnLst>
    <dgm:cxn modelId="{9E1B8200-CFFB-6C43-A8F1-5AABD21C2418}" type="presOf" srcId="{C540318A-E929-4B0F-BE39-E2AC5245A102}" destId="{EA995F18-77DF-EE4F-A041-EE8251075DC5}" srcOrd="0" destOrd="0" presId="urn:microsoft.com/office/officeart/2008/layout/LinedList"/>
    <dgm:cxn modelId="{99EC7F1D-3905-EC41-8B94-3621D056050A}" type="presOf" srcId="{10429DFA-1735-4E10-9F5A-ECCF89F84E7C}" destId="{F2C26241-C601-E04E-93B0-467B1437C5FF}" srcOrd="0" destOrd="0" presId="urn:microsoft.com/office/officeart/2008/layout/LinedList"/>
    <dgm:cxn modelId="{5C1A6933-D800-4133-BB5E-69739454B398}" srcId="{C2E51D39-1D6C-44D3-8F1A-B3B69FCEE7F5}" destId="{10429DFA-1735-4E10-9F5A-ECCF89F84E7C}" srcOrd="0" destOrd="0" parTransId="{803B1B6C-E9F0-4864-BE1E-98A58EA3C644}" sibTransId="{3480BB41-B88F-48AF-B042-4E87E71A2EFD}"/>
    <dgm:cxn modelId="{D9A3B238-8BDD-B649-B235-84D39415D3E3}" type="presOf" srcId="{16036DFB-411B-404F-85F1-975DF0C9FFCE}" destId="{70597B9D-F611-C04B-8832-137451CBC54E}" srcOrd="0" destOrd="0" presId="urn:microsoft.com/office/officeart/2008/layout/LinedList"/>
    <dgm:cxn modelId="{C5B1F339-6F52-F14B-8DCF-7A6EC5479589}" type="presOf" srcId="{A2D62884-2315-4C56-8570-4A68A42C2C73}" destId="{232F64F7-7C5C-114B-BD25-ABF0683505C4}" srcOrd="0" destOrd="0" presId="urn:microsoft.com/office/officeart/2008/layout/LinedList"/>
    <dgm:cxn modelId="{CA7AD243-C2DB-4C8B-A509-FC2CC066B14F}" srcId="{C2E51D39-1D6C-44D3-8F1A-B3B69FCEE7F5}" destId="{CEB78127-CD04-4DE9-A1E3-C1495E763382}" srcOrd="1" destOrd="0" parTransId="{48349804-B3D1-489C-AD39-51686B4690AF}" sibTransId="{AFF7601A-B438-4E74-A107-21FC187F4C7A}"/>
    <dgm:cxn modelId="{4FC4CF6C-6F30-5B4A-B03F-AAC3DB7DDAFE}" type="presOf" srcId="{C2E51D39-1D6C-44D3-8F1A-B3B69FCEE7F5}" destId="{464316F0-73AC-F044-90B0-67249F5C9FF7}" srcOrd="0" destOrd="0" presId="urn:microsoft.com/office/officeart/2008/layout/LinedList"/>
    <dgm:cxn modelId="{C22CD47B-0D74-F242-BC9A-42E4230EC8C0}" type="presOf" srcId="{A803ECA9-90EA-47A5-80C8-07F0FE956735}" destId="{AA2E1678-56B9-9E4D-B468-7E917545F2CA}" srcOrd="0" destOrd="0" presId="urn:microsoft.com/office/officeart/2008/layout/LinedList"/>
    <dgm:cxn modelId="{5F5AEC7F-2E59-5540-A407-EA0A47AAA8F7}" type="presOf" srcId="{A89FC043-F858-4F62-B24E-EA84C8151D10}" destId="{40E2BA33-488D-A64B-A5C1-1E0231AF33E3}" srcOrd="0" destOrd="0" presId="urn:microsoft.com/office/officeart/2008/layout/LinedList"/>
    <dgm:cxn modelId="{058D5282-9B2C-4176-90DD-EAE6929F8B74}" srcId="{C2E51D39-1D6C-44D3-8F1A-B3B69FCEE7F5}" destId="{16036DFB-411B-404F-85F1-975DF0C9FFCE}" srcOrd="4" destOrd="0" parTransId="{491E6D3C-0DE4-4BA0-9D9F-AA97326E90C1}" sibTransId="{AF6D318A-6C19-47AC-8708-C510EDECFBAB}"/>
    <dgm:cxn modelId="{7A50C588-49D7-4EBA-BCD0-10E18225635A}" srcId="{C2E51D39-1D6C-44D3-8F1A-B3B69FCEE7F5}" destId="{0D92FD10-714A-4CB1-A49E-A6F48DEEDCB2}" srcOrd="8" destOrd="0" parTransId="{F67A1208-2D37-47BE-BC05-58A357282DB7}" sibTransId="{EF7240D1-1B20-48D3-B889-85942FF687CE}"/>
    <dgm:cxn modelId="{441A8F96-88AA-4503-899E-5BF19BCFF605}" srcId="{C2E51D39-1D6C-44D3-8F1A-B3B69FCEE7F5}" destId="{AA183677-8474-4FD2-89B8-DC7C5BD175AC}" srcOrd="2" destOrd="0" parTransId="{749C8239-87E6-4020-BA27-2114660D180A}" sibTransId="{2C763E77-6CFC-4FD6-934D-9BEDCC5B7894}"/>
    <dgm:cxn modelId="{9C9B42A2-DA99-6C48-99CB-7A43183283EE}" type="presOf" srcId="{AA183677-8474-4FD2-89B8-DC7C5BD175AC}" destId="{C8F87D65-AD57-EE45-A9A4-8EAB394A3FA1}" srcOrd="0" destOrd="0" presId="urn:microsoft.com/office/officeart/2008/layout/LinedList"/>
    <dgm:cxn modelId="{C4A023D6-F34C-1945-82C2-ED23A7D7D09B}" type="presOf" srcId="{0D92FD10-714A-4CB1-A49E-A6F48DEEDCB2}" destId="{F4710358-C334-B64E-9E10-1215DB6F8846}" srcOrd="0" destOrd="0" presId="urn:microsoft.com/office/officeart/2008/layout/LinedList"/>
    <dgm:cxn modelId="{F86AE5DF-D0DB-43DF-80A0-DDCE27D78458}" srcId="{C2E51D39-1D6C-44D3-8F1A-B3B69FCEE7F5}" destId="{C540318A-E929-4B0F-BE39-E2AC5245A102}" srcOrd="6" destOrd="0" parTransId="{00B0E011-E0A4-483F-B0A7-7BB6B30189B9}" sibTransId="{7D3BF3A4-41DE-49D2-9E0B-9E27B58D87F5}"/>
    <dgm:cxn modelId="{3254D5F8-D018-483F-9525-CF0842DC316C}" srcId="{C2E51D39-1D6C-44D3-8F1A-B3B69FCEE7F5}" destId="{A2D62884-2315-4C56-8570-4A68A42C2C73}" srcOrd="7" destOrd="0" parTransId="{199EDCD6-A116-408B-AB00-41729036AAF8}" sibTransId="{B528FF30-CB1F-495E-96B6-A23FA859872B}"/>
    <dgm:cxn modelId="{5A3D13FB-7D49-46C7-A6C5-7371C0600A3C}" srcId="{C2E51D39-1D6C-44D3-8F1A-B3B69FCEE7F5}" destId="{A89FC043-F858-4F62-B24E-EA84C8151D10}" srcOrd="5" destOrd="0" parTransId="{A634E4C1-0C88-44D8-95BE-DDDB24D2D90B}" sibTransId="{977C3638-6585-49D8-A4A5-D3A4B8F3F413}"/>
    <dgm:cxn modelId="{60BE3BFB-85FE-4AB5-8E40-DCF09CDE5A18}" srcId="{C2E51D39-1D6C-44D3-8F1A-B3B69FCEE7F5}" destId="{A803ECA9-90EA-47A5-80C8-07F0FE956735}" srcOrd="3" destOrd="0" parTransId="{08EE1A9E-E5DD-493C-9307-CD6E3224466F}" sibTransId="{15361F9C-46C8-4F11-9433-D36F212743B4}"/>
    <dgm:cxn modelId="{EE96F8FF-44B7-964F-8760-CAB49DE796CA}" type="presOf" srcId="{CEB78127-CD04-4DE9-A1E3-C1495E763382}" destId="{2379F7E4-4626-BC46-B4BB-1478FD97FD89}" srcOrd="0" destOrd="0" presId="urn:microsoft.com/office/officeart/2008/layout/LinedList"/>
    <dgm:cxn modelId="{4191D759-C565-6E45-A0B0-7BBE6FCD2DA3}" type="presParOf" srcId="{464316F0-73AC-F044-90B0-67249F5C9FF7}" destId="{232DACFE-885C-B343-84FE-4062357B8EEE}" srcOrd="0" destOrd="0" presId="urn:microsoft.com/office/officeart/2008/layout/LinedList"/>
    <dgm:cxn modelId="{2F16D5BD-EB6F-0D47-98B1-04DC25E5B18E}" type="presParOf" srcId="{464316F0-73AC-F044-90B0-67249F5C9FF7}" destId="{CB0F3D58-10DD-6741-A460-00EC7048B5BB}" srcOrd="1" destOrd="0" presId="urn:microsoft.com/office/officeart/2008/layout/LinedList"/>
    <dgm:cxn modelId="{B2030B59-AA91-D24C-A8A2-BD1F194554CE}" type="presParOf" srcId="{CB0F3D58-10DD-6741-A460-00EC7048B5BB}" destId="{F2C26241-C601-E04E-93B0-467B1437C5FF}" srcOrd="0" destOrd="0" presId="urn:microsoft.com/office/officeart/2008/layout/LinedList"/>
    <dgm:cxn modelId="{269EC200-F87D-494B-94D2-E95E5D59CDE6}" type="presParOf" srcId="{CB0F3D58-10DD-6741-A460-00EC7048B5BB}" destId="{3D7839FC-C83E-964E-BE8F-0B20E5D11172}" srcOrd="1" destOrd="0" presId="urn:microsoft.com/office/officeart/2008/layout/LinedList"/>
    <dgm:cxn modelId="{FD38683E-4335-534D-B2D9-579B839BF3A9}" type="presParOf" srcId="{464316F0-73AC-F044-90B0-67249F5C9FF7}" destId="{ABA32C08-6FBC-9E45-A5B2-9DE87C9B4604}" srcOrd="2" destOrd="0" presId="urn:microsoft.com/office/officeart/2008/layout/LinedList"/>
    <dgm:cxn modelId="{E58A962C-9819-DA4A-819F-55DFAA98BCF0}" type="presParOf" srcId="{464316F0-73AC-F044-90B0-67249F5C9FF7}" destId="{E5FED68D-F393-8348-9A09-1B55B0ECCFEE}" srcOrd="3" destOrd="0" presId="urn:microsoft.com/office/officeart/2008/layout/LinedList"/>
    <dgm:cxn modelId="{E1EA0136-6777-CE47-B965-11C142D80A04}" type="presParOf" srcId="{E5FED68D-F393-8348-9A09-1B55B0ECCFEE}" destId="{2379F7E4-4626-BC46-B4BB-1478FD97FD89}" srcOrd="0" destOrd="0" presId="urn:microsoft.com/office/officeart/2008/layout/LinedList"/>
    <dgm:cxn modelId="{D1E01F14-F2DE-074F-8746-1C38082648EC}" type="presParOf" srcId="{E5FED68D-F393-8348-9A09-1B55B0ECCFEE}" destId="{271EA3BB-1C11-8348-966A-250B072BACFC}" srcOrd="1" destOrd="0" presId="urn:microsoft.com/office/officeart/2008/layout/LinedList"/>
    <dgm:cxn modelId="{849E230C-DEAC-F748-8C2C-913C5DC98DCB}" type="presParOf" srcId="{464316F0-73AC-F044-90B0-67249F5C9FF7}" destId="{0F1F1C3E-A4D2-3840-A566-04E35B90A19A}" srcOrd="4" destOrd="0" presId="urn:microsoft.com/office/officeart/2008/layout/LinedList"/>
    <dgm:cxn modelId="{5F80D336-B1B5-4A42-9D87-4B245437D9F4}" type="presParOf" srcId="{464316F0-73AC-F044-90B0-67249F5C9FF7}" destId="{DD915876-5A58-1440-8E5C-1024C8F2B5A1}" srcOrd="5" destOrd="0" presId="urn:microsoft.com/office/officeart/2008/layout/LinedList"/>
    <dgm:cxn modelId="{F902E74F-459C-4B4B-B66D-BCBE94699A21}" type="presParOf" srcId="{DD915876-5A58-1440-8E5C-1024C8F2B5A1}" destId="{C8F87D65-AD57-EE45-A9A4-8EAB394A3FA1}" srcOrd="0" destOrd="0" presId="urn:microsoft.com/office/officeart/2008/layout/LinedList"/>
    <dgm:cxn modelId="{54B0FF76-F00B-2243-8A75-86E0198E6DC7}" type="presParOf" srcId="{DD915876-5A58-1440-8E5C-1024C8F2B5A1}" destId="{DF2269D5-44DB-0240-8CA1-12CB5F468D49}" srcOrd="1" destOrd="0" presId="urn:microsoft.com/office/officeart/2008/layout/LinedList"/>
    <dgm:cxn modelId="{0EC382B9-25E6-F24D-BFF1-CC8CB34C530C}" type="presParOf" srcId="{464316F0-73AC-F044-90B0-67249F5C9FF7}" destId="{6C658C9F-6583-5145-B5B3-9143ADA32487}" srcOrd="6" destOrd="0" presId="urn:microsoft.com/office/officeart/2008/layout/LinedList"/>
    <dgm:cxn modelId="{3D12ACD7-67C0-E94B-93AF-1F19277CAB78}" type="presParOf" srcId="{464316F0-73AC-F044-90B0-67249F5C9FF7}" destId="{0B22B7D6-A251-A248-BF29-C84E57E488DA}" srcOrd="7" destOrd="0" presId="urn:microsoft.com/office/officeart/2008/layout/LinedList"/>
    <dgm:cxn modelId="{1F668FD2-50C2-A343-9D7C-A094D410744D}" type="presParOf" srcId="{0B22B7D6-A251-A248-BF29-C84E57E488DA}" destId="{AA2E1678-56B9-9E4D-B468-7E917545F2CA}" srcOrd="0" destOrd="0" presId="urn:microsoft.com/office/officeart/2008/layout/LinedList"/>
    <dgm:cxn modelId="{A1807B37-5DA8-6F45-9A01-3F6F7139518C}" type="presParOf" srcId="{0B22B7D6-A251-A248-BF29-C84E57E488DA}" destId="{D0060893-F32A-444F-943B-76FDC6F1949D}" srcOrd="1" destOrd="0" presId="urn:microsoft.com/office/officeart/2008/layout/LinedList"/>
    <dgm:cxn modelId="{28A7943B-93F5-6042-977D-6971D875F466}" type="presParOf" srcId="{464316F0-73AC-F044-90B0-67249F5C9FF7}" destId="{8979D613-6653-C24A-A442-BCB0D913EC78}" srcOrd="8" destOrd="0" presId="urn:microsoft.com/office/officeart/2008/layout/LinedList"/>
    <dgm:cxn modelId="{F47545E0-5118-8741-9E43-7897D9091C32}" type="presParOf" srcId="{464316F0-73AC-F044-90B0-67249F5C9FF7}" destId="{1E900EC3-2ADB-AC40-B002-252D0334CA7A}" srcOrd="9" destOrd="0" presId="urn:microsoft.com/office/officeart/2008/layout/LinedList"/>
    <dgm:cxn modelId="{C6D06AFA-9776-0245-99EC-8717838AADD7}" type="presParOf" srcId="{1E900EC3-2ADB-AC40-B002-252D0334CA7A}" destId="{70597B9D-F611-C04B-8832-137451CBC54E}" srcOrd="0" destOrd="0" presId="urn:microsoft.com/office/officeart/2008/layout/LinedList"/>
    <dgm:cxn modelId="{7D38F476-DC4F-A04F-9A7C-BEBEBB1267F3}" type="presParOf" srcId="{1E900EC3-2ADB-AC40-B002-252D0334CA7A}" destId="{6438930D-58CE-8E4F-8EE4-69D1E9D5CE5A}" srcOrd="1" destOrd="0" presId="urn:microsoft.com/office/officeart/2008/layout/LinedList"/>
    <dgm:cxn modelId="{E04A255C-91BD-7D45-A482-2ED217234791}" type="presParOf" srcId="{464316F0-73AC-F044-90B0-67249F5C9FF7}" destId="{9F10F508-7AE0-5543-9CD4-4539C83DCD14}" srcOrd="10" destOrd="0" presId="urn:microsoft.com/office/officeart/2008/layout/LinedList"/>
    <dgm:cxn modelId="{29E2D7D9-1BDA-2C4E-AE5A-2D50A7EDEFF9}" type="presParOf" srcId="{464316F0-73AC-F044-90B0-67249F5C9FF7}" destId="{76F5F984-4C46-1344-A277-0B1F6D4977E9}" srcOrd="11" destOrd="0" presId="urn:microsoft.com/office/officeart/2008/layout/LinedList"/>
    <dgm:cxn modelId="{EC6F3BAE-8FBE-7241-97A5-65366B8D9676}" type="presParOf" srcId="{76F5F984-4C46-1344-A277-0B1F6D4977E9}" destId="{40E2BA33-488D-A64B-A5C1-1E0231AF33E3}" srcOrd="0" destOrd="0" presId="urn:microsoft.com/office/officeart/2008/layout/LinedList"/>
    <dgm:cxn modelId="{9FDAE8D2-CE82-584D-A11E-70F077D2765D}" type="presParOf" srcId="{76F5F984-4C46-1344-A277-0B1F6D4977E9}" destId="{E2B32583-5214-0F42-9483-50A741F659CB}" srcOrd="1" destOrd="0" presId="urn:microsoft.com/office/officeart/2008/layout/LinedList"/>
    <dgm:cxn modelId="{76C81168-D49F-964C-9665-906C4C267205}" type="presParOf" srcId="{464316F0-73AC-F044-90B0-67249F5C9FF7}" destId="{2BE02DC0-3188-4B46-B998-745EE0EB862F}" srcOrd="12" destOrd="0" presId="urn:microsoft.com/office/officeart/2008/layout/LinedList"/>
    <dgm:cxn modelId="{F6B9DE69-23ED-544F-B881-9585A8F60990}" type="presParOf" srcId="{464316F0-73AC-F044-90B0-67249F5C9FF7}" destId="{5E54FC95-4D26-074B-8085-E6E1DB3FEDA7}" srcOrd="13" destOrd="0" presId="urn:microsoft.com/office/officeart/2008/layout/LinedList"/>
    <dgm:cxn modelId="{C328A6E9-FBFD-774F-85F8-978393C16383}" type="presParOf" srcId="{5E54FC95-4D26-074B-8085-E6E1DB3FEDA7}" destId="{EA995F18-77DF-EE4F-A041-EE8251075DC5}" srcOrd="0" destOrd="0" presId="urn:microsoft.com/office/officeart/2008/layout/LinedList"/>
    <dgm:cxn modelId="{69689C32-690E-F44B-87DA-490DF9E5682F}" type="presParOf" srcId="{5E54FC95-4D26-074B-8085-E6E1DB3FEDA7}" destId="{CC25592B-9566-F545-AD30-786F10302763}" srcOrd="1" destOrd="0" presId="urn:microsoft.com/office/officeart/2008/layout/LinedList"/>
    <dgm:cxn modelId="{D30E6E09-7636-E643-8D62-431AE30E980F}" type="presParOf" srcId="{464316F0-73AC-F044-90B0-67249F5C9FF7}" destId="{2C436368-BDD2-7748-A414-F44A10026E02}" srcOrd="14" destOrd="0" presId="urn:microsoft.com/office/officeart/2008/layout/LinedList"/>
    <dgm:cxn modelId="{61FEA3B2-6292-F341-9F5B-1ACC09BCB391}" type="presParOf" srcId="{464316F0-73AC-F044-90B0-67249F5C9FF7}" destId="{D7349648-49E7-794C-8D7D-307107F611C1}" srcOrd="15" destOrd="0" presId="urn:microsoft.com/office/officeart/2008/layout/LinedList"/>
    <dgm:cxn modelId="{A90156BC-2C6D-8A47-BFD9-B894202EC40C}" type="presParOf" srcId="{D7349648-49E7-794C-8D7D-307107F611C1}" destId="{232F64F7-7C5C-114B-BD25-ABF0683505C4}" srcOrd="0" destOrd="0" presId="urn:microsoft.com/office/officeart/2008/layout/LinedList"/>
    <dgm:cxn modelId="{2D078B62-F553-4349-8A57-B0F55351A647}" type="presParOf" srcId="{D7349648-49E7-794C-8D7D-307107F611C1}" destId="{45C68F55-3577-6B46-B424-A9217C8A563F}" srcOrd="1" destOrd="0" presId="urn:microsoft.com/office/officeart/2008/layout/LinedList"/>
    <dgm:cxn modelId="{DFB8DB7D-71E1-7C45-BE65-27467DD89C73}" type="presParOf" srcId="{464316F0-73AC-F044-90B0-67249F5C9FF7}" destId="{810C9F41-A726-4F48-B892-74488836C7F9}" srcOrd="16" destOrd="0" presId="urn:microsoft.com/office/officeart/2008/layout/LinedList"/>
    <dgm:cxn modelId="{81887081-60CD-0745-A95C-85AEC258902A}" type="presParOf" srcId="{464316F0-73AC-F044-90B0-67249F5C9FF7}" destId="{164E8E9C-43FE-9547-9303-25362C1D98D6}" srcOrd="17" destOrd="0" presId="urn:microsoft.com/office/officeart/2008/layout/LinedList"/>
    <dgm:cxn modelId="{0907F70F-6A02-934D-8561-FAF8966E067F}" type="presParOf" srcId="{164E8E9C-43FE-9547-9303-25362C1D98D6}" destId="{F4710358-C334-B64E-9E10-1215DB6F8846}" srcOrd="0" destOrd="0" presId="urn:microsoft.com/office/officeart/2008/layout/LinedList"/>
    <dgm:cxn modelId="{0D0B8211-9133-5E44-8205-1C46C6B5CD72}" type="presParOf" srcId="{164E8E9C-43FE-9547-9303-25362C1D98D6}" destId="{B6B4A958-5C7C-334C-A9CF-1F6F97E4F3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DACFE-885C-B343-84FE-4062357B8EEE}">
      <dsp:nvSpPr>
        <dsp:cNvPr id="0" name=""/>
        <dsp:cNvSpPr/>
      </dsp:nvSpPr>
      <dsp:spPr>
        <a:xfrm>
          <a:off x="0" y="548"/>
          <a:ext cx="6722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26241-C601-E04E-93B0-467B1437C5FF}">
      <dsp:nvSpPr>
        <dsp:cNvPr id="0" name=""/>
        <dsp:cNvSpPr/>
      </dsp:nvSpPr>
      <dsp:spPr>
        <a:xfrm>
          <a:off x="0" y="548"/>
          <a:ext cx="6722312" cy="49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dirty="0"/>
            <a:t>New Year's Day</a:t>
          </a:r>
          <a:endParaRPr lang="en-US" sz="2300" kern="1200" dirty="0"/>
        </a:p>
      </dsp:txBody>
      <dsp:txXfrm>
        <a:off x="0" y="548"/>
        <a:ext cx="6722312" cy="499196"/>
      </dsp:txXfrm>
    </dsp:sp>
    <dsp:sp modelId="{ABA32C08-6FBC-9E45-A5B2-9DE87C9B4604}">
      <dsp:nvSpPr>
        <dsp:cNvPr id="0" name=""/>
        <dsp:cNvSpPr/>
      </dsp:nvSpPr>
      <dsp:spPr>
        <a:xfrm>
          <a:off x="0" y="499745"/>
          <a:ext cx="6722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9F7E4-4626-BC46-B4BB-1478FD97FD89}">
      <dsp:nvSpPr>
        <dsp:cNvPr id="0" name=""/>
        <dsp:cNvSpPr/>
      </dsp:nvSpPr>
      <dsp:spPr>
        <a:xfrm>
          <a:off x="0" y="499745"/>
          <a:ext cx="6722312" cy="49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dirty="0"/>
            <a:t>Family Day</a:t>
          </a:r>
          <a:endParaRPr lang="en-US" sz="2300" kern="1200" dirty="0"/>
        </a:p>
      </dsp:txBody>
      <dsp:txXfrm>
        <a:off x="0" y="499745"/>
        <a:ext cx="6722312" cy="499196"/>
      </dsp:txXfrm>
    </dsp:sp>
    <dsp:sp modelId="{0F1F1C3E-A4D2-3840-A566-04E35B90A19A}">
      <dsp:nvSpPr>
        <dsp:cNvPr id="0" name=""/>
        <dsp:cNvSpPr/>
      </dsp:nvSpPr>
      <dsp:spPr>
        <a:xfrm>
          <a:off x="0" y="998942"/>
          <a:ext cx="6722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87D65-AD57-EE45-A9A4-8EAB394A3FA1}">
      <dsp:nvSpPr>
        <dsp:cNvPr id="0" name=""/>
        <dsp:cNvSpPr/>
      </dsp:nvSpPr>
      <dsp:spPr>
        <a:xfrm>
          <a:off x="0" y="998942"/>
          <a:ext cx="6722312" cy="49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a:t>Good Friday</a:t>
          </a:r>
          <a:endParaRPr lang="en-US" sz="2300" kern="1200"/>
        </a:p>
      </dsp:txBody>
      <dsp:txXfrm>
        <a:off x="0" y="998942"/>
        <a:ext cx="6722312" cy="499196"/>
      </dsp:txXfrm>
    </dsp:sp>
    <dsp:sp modelId="{6C658C9F-6583-5145-B5B3-9143ADA32487}">
      <dsp:nvSpPr>
        <dsp:cNvPr id="0" name=""/>
        <dsp:cNvSpPr/>
      </dsp:nvSpPr>
      <dsp:spPr>
        <a:xfrm>
          <a:off x="0" y="1498138"/>
          <a:ext cx="6722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E1678-56B9-9E4D-B468-7E917545F2CA}">
      <dsp:nvSpPr>
        <dsp:cNvPr id="0" name=""/>
        <dsp:cNvSpPr/>
      </dsp:nvSpPr>
      <dsp:spPr>
        <a:xfrm>
          <a:off x="0" y="1498138"/>
          <a:ext cx="6722312" cy="49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dirty="0"/>
            <a:t>Victoria Day</a:t>
          </a:r>
          <a:endParaRPr lang="en-US" sz="2300" kern="1200" dirty="0"/>
        </a:p>
      </dsp:txBody>
      <dsp:txXfrm>
        <a:off x="0" y="1498138"/>
        <a:ext cx="6722312" cy="499196"/>
      </dsp:txXfrm>
    </dsp:sp>
    <dsp:sp modelId="{8979D613-6653-C24A-A442-BCB0D913EC78}">
      <dsp:nvSpPr>
        <dsp:cNvPr id="0" name=""/>
        <dsp:cNvSpPr/>
      </dsp:nvSpPr>
      <dsp:spPr>
        <a:xfrm>
          <a:off x="0" y="1997335"/>
          <a:ext cx="6722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97B9D-F611-C04B-8832-137451CBC54E}">
      <dsp:nvSpPr>
        <dsp:cNvPr id="0" name=""/>
        <dsp:cNvSpPr/>
      </dsp:nvSpPr>
      <dsp:spPr>
        <a:xfrm>
          <a:off x="0" y="1997335"/>
          <a:ext cx="6722312" cy="49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a:t>Canada Day </a:t>
          </a:r>
          <a:endParaRPr lang="en-US" sz="2300" kern="1200"/>
        </a:p>
      </dsp:txBody>
      <dsp:txXfrm>
        <a:off x="0" y="1997335"/>
        <a:ext cx="6722312" cy="499196"/>
      </dsp:txXfrm>
    </dsp:sp>
    <dsp:sp modelId="{9F10F508-7AE0-5543-9CD4-4539C83DCD14}">
      <dsp:nvSpPr>
        <dsp:cNvPr id="0" name=""/>
        <dsp:cNvSpPr/>
      </dsp:nvSpPr>
      <dsp:spPr>
        <a:xfrm>
          <a:off x="0" y="2496532"/>
          <a:ext cx="6722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E2BA33-488D-A64B-A5C1-1E0231AF33E3}">
      <dsp:nvSpPr>
        <dsp:cNvPr id="0" name=""/>
        <dsp:cNvSpPr/>
      </dsp:nvSpPr>
      <dsp:spPr>
        <a:xfrm>
          <a:off x="0" y="2496532"/>
          <a:ext cx="6722312" cy="49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a:t>Labour Day </a:t>
          </a:r>
          <a:endParaRPr lang="en-US" sz="2300" kern="1200"/>
        </a:p>
      </dsp:txBody>
      <dsp:txXfrm>
        <a:off x="0" y="2496532"/>
        <a:ext cx="6722312" cy="499196"/>
      </dsp:txXfrm>
    </dsp:sp>
    <dsp:sp modelId="{2BE02DC0-3188-4B46-B998-745EE0EB862F}">
      <dsp:nvSpPr>
        <dsp:cNvPr id="0" name=""/>
        <dsp:cNvSpPr/>
      </dsp:nvSpPr>
      <dsp:spPr>
        <a:xfrm>
          <a:off x="0" y="2995729"/>
          <a:ext cx="6722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995F18-77DF-EE4F-A041-EE8251075DC5}">
      <dsp:nvSpPr>
        <dsp:cNvPr id="0" name=""/>
        <dsp:cNvSpPr/>
      </dsp:nvSpPr>
      <dsp:spPr>
        <a:xfrm>
          <a:off x="0" y="2995729"/>
          <a:ext cx="6722312" cy="49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a:t>Thanksgiving Day </a:t>
          </a:r>
          <a:endParaRPr lang="en-US" sz="2300" kern="1200"/>
        </a:p>
      </dsp:txBody>
      <dsp:txXfrm>
        <a:off x="0" y="2995729"/>
        <a:ext cx="6722312" cy="499196"/>
      </dsp:txXfrm>
    </dsp:sp>
    <dsp:sp modelId="{2C436368-BDD2-7748-A414-F44A10026E02}">
      <dsp:nvSpPr>
        <dsp:cNvPr id="0" name=""/>
        <dsp:cNvSpPr/>
      </dsp:nvSpPr>
      <dsp:spPr>
        <a:xfrm>
          <a:off x="0" y="3494925"/>
          <a:ext cx="6722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F64F7-7C5C-114B-BD25-ABF0683505C4}">
      <dsp:nvSpPr>
        <dsp:cNvPr id="0" name=""/>
        <dsp:cNvSpPr/>
      </dsp:nvSpPr>
      <dsp:spPr>
        <a:xfrm>
          <a:off x="0" y="3494925"/>
          <a:ext cx="6722312" cy="49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a:t>Christmas Day </a:t>
          </a:r>
          <a:endParaRPr lang="en-US" sz="2300" kern="1200"/>
        </a:p>
      </dsp:txBody>
      <dsp:txXfrm>
        <a:off x="0" y="3494925"/>
        <a:ext cx="6722312" cy="499196"/>
      </dsp:txXfrm>
    </dsp:sp>
    <dsp:sp modelId="{810C9F41-A726-4F48-B892-74488836C7F9}">
      <dsp:nvSpPr>
        <dsp:cNvPr id="0" name=""/>
        <dsp:cNvSpPr/>
      </dsp:nvSpPr>
      <dsp:spPr>
        <a:xfrm>
          <a:off x="0" y="3994122"/>
          <a:ext cx="67223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10358-C334-B64E-9E10-1215DB6F8846}">
      <dsp:nvSpPr>
        <dsp:cNvPr id="0" name=""/>
        <dsp:cNvSpPr/>
      </dsp:nvSpPr>
      <dsp:spPr>
        <a:xfrm>
          <a:off x="0" y="3994122"/>
          <a:ext cx="6722312" cy="499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a:t>Boxing Day (December 26)</a:t>
          </a:r>
          <a:endParaRPr lang="en-US" sz="2300" kern="1200"/>
        </a:p>
      </dsp:txBody>
      <dsp:txXfrm>
        <a:off x="0" y="3994122"/>
        <a:ext cx="6722312" cy="4991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07A11-C9BA-704F-8B58-76A0D9C9F3FF}" type="datetimeFigureOut">
              <a:rPr lang="en-US" smtClean="0"/>
              <a:t>5/23/2024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3A7C0-7866-EF41-8560-EA2407AC7309}" type="slidenum">
              <a:rPr lang="en-US" smtClean="0"/>
              <a:t>‹#›</a:t>
            </a:fld>
            <a:endParaRPr lang="en-US"/>
          </a:p>
        </p:txBody>
      </p:sp>
    </p:spTree>
    <p:extLst>
      <p:ext uri="{BB962C8B-B14F-4D97-AF65-F5344CB8AC3E}">
        <p14:creationId xmlns:p14="http://schemas.microsoft.com/office/powerpoint/2010/main" val="189318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tepstojustice.ca/"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i="0" dirty="0"/>
              <a:t>You can add your clinic logo here. You can also remove or keep the CLEO Connect logo as you customize your training</a:t>
            </a:r>
          </a:p>
          <a:p>
            <a:pPr marL="171450" indent="-171450">
              <a:buFont typeface="Arial" panose="020B0604020202020204" pitchFamily="34" charset="0"/>
              <a:buChar char="•"/>
            </a:pPr>
            <a:endParaRPr lang="en-CA" i="0" dirty="0"/>
          </a:p>
          <a:p>
            <a:pPr marL="171450" indent="-171450">
              <a:buFont typeface="Arial" panose="020B0604020202020204" pitchFamily="34" charset="0"/>
              <a:buChar char="•"/>
            </a:pPr>
            <a:r>
              <a:rPr lang="en-CA" i="0" dirty="0"/>
              <a:t>Introduce yourself, your legal clinic, your catchment area, and any other relevant information</a:t>
            </a:r>
          </a:p>
          <a:p>
            <a:pPr marL="171450" indent="-171450">
              <a:buFont typeface="Arial" panose="020B0604020202020204" pitchFamily="34" charset="0"/>
              <a:buChar char="•"/>
            </a:pPr>
            <a:endParaRPr lang="en-CA" i="0" dirty="0"/>
          </a:p>
          <a:p>
            <a:pPr marL="171450" lvl="0" indent="-171450">
              <a:buFont typeface="Arial" panose="020B0604020202020204" pitchFamily="34" charset="0"/>
              <a:buChar char="•"/>
            </a:pPr>
            <a:r>
              <a:rPr lang="en-US" i="0" dirty="0">
                <a:effectLst/>
                <a:latin typeface="Calibri" panose="020F0502020204030204" pitchFamily="34" charset="0"/>
                <a:ea typeface="Times New Roman" panose="02020603050405020304" pitchFamily="18" charset="0"/>
                <a:cs typeface="Calibri" panose="020F0502020204030204" pitchFamily="34" charset="0"/>
              </a:rPr>
              <a:t>Ask participants to introduce themselves (depending on the number of participants)</a:t>
            </a:r>
          </a:p>
          <a:p>
            <a:pPr marL="171450" lvl="0" indent="-171450">
              <a:buFont typeface="Arial" panose="020B0604020202020204" pitchFamily="34" charset="0"/>
              <a:buChar char="•"/>
            </a:pPr>
            <a:endParaRPr lang="en-CA" i="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US" i="0" dirty="0">
                <a:effectLst/>
                <a:latin typeface="Calibri" panose="020F0502020204030204" pitchFamily="34" charset="0"/>
                <a:ea typeface="Times New Roman" panose="02020603050405020304" pitchFamily="18" charset="0"/>
                <a:cs typeface="Calibri" panose="020F0502020204030204" pitchFamily="34" charset="0"/>
              </a:rPr>
              <a:t>Invite participants to say or ‘chat’ one thing that they hope to learn from the session </a:t>
            </a:r>
          </a:p>
          <a:p>
            <a:pPr marL="171450" lvl="0" indent="-171450">
              <a:buFont typeface="Arial" panose="020B0604020202020204" pitchFamily="34" charset="0"/>
              <a:buChar char="•"/>
            </a:pPr>
            <a:endParaRPr lang="en-CA" i="0" baseline="0" dirty="0">
              <a:effectLst/>
              <a:latin typeface="Calibri" panose="020F0502020204030204" pitchFamily="34" charset="0"/>
              <a:ea typeface="Times New Roman" panose="02020603050405020304" pitchFamily="18" charset="0"/>
              <a:cs typeface="Calibri" panose="020F0502020204030204" pitchFamily="34" charset="0"/>
            </a:endParaRPr>
          </a:p>
          <a:p>
            <a:pPr marL="171450" lvl="0" indent="-171450">
              <a:buFont typeface="Arial" panose="020B0604020202020204" pitchFamily="34" charset="0"/>
              <a:buChar char="•"/>
            </a:pPr>
            <a:r>
              <a:rPr lang="en-CA" i="0" baseline="0" dirty="0"/>
              <a:t>Depending on your audience, you might also want to say that:</a:t>
            </a:r>
          </a:p>
          <a:p>
            <a:pPr marL="171450" lvl="0" indent="-171450">
              <a:buFont typeface="Arial" panose="020B0604020202020204" pitchFamily="34" charset="0"/>
              <a:buChar char="•"/>
            </a:pPr>
            <a:endParaRPr lang="en-CA" i="0" baseline="0" dirty="0"/>
          </a:p>
          <a:p>
            <a:pPr marL="628650" lvl="1" indent="-171450">
              <a:spcBef>
                <a:spcPts val="0"/>
              </a:spcBef>
              <a:buFont typeface="Wingdings" pitchFamily="2" charset="2"/>
              <a:buChar char="Ø"/>
            </a:pPr>
            <a:r>
              <a:rPr lang="en-CA" i="0" baseline="0" dirty="0"/>
              <a:t>T</a:t>
            </a:r>
            <a:r>
              <a:rPr lang="en-CA" i="0" dirty="0"/>
              <a:t>here are 73 legal clinics in Ontario. </a:t>
            </a:r>
          </a:p>
          <a:p>
            <a:pPr marL="1085850" lvl="2" indent="-171450">
              <a:spcBef>
                <a:spcPts val="0"/>
              </a:spcBef>
              <a:buFont typeface="Courier New" panose="02070309020205020404" pitchFamily="49" charset="0"/>
              <a:buChar char="o"/>
            </a:pPr>
            <a:r>
              <a:rPr lang="en-CA" i="0" dirty="0"/>
              <a:t>60 have geographic catchments throughout Ontario.</a:t>
            </a:r>
          </a:p>
          <a:p>
            <a:pPr marL="1085850" lvl="2" indent="-171450">
              <a:spcBef>
                <a:spcPts val="0"/>
              </a:spcBef>
              <a:buFont typeface="Courier New" panose="02070309020205020404" pitchFamily="49" charset="0"/>
              <a:buChar char="o"/>
            </a:pPr>
            <a:r>
              <a:rPr lang="en-CA" i="0" dirty="0"/>
              <a:t>13 provide services to specific populations </a:t>
            </a:r>
            <a:r>
              <a:rPr lang="en-CA" dirty="0"/>
              <a:t>—</a:t>
            </a:r>
            <a:r>
              <a:rPr lang="en-CA" i="0" dirty="0"/>
              <a:t> for example: Advocates for Injured Workers Student Legal </a:t>
            </a:r>
            <a:r>
              <a:rPr lang="en-CA" dirty="0"/>
              <a:t>C</a:t>
            </a:r>
            <a:r>
              <a:rPr lang="en-CA" i="0" dirty="0"/>
              <a:t>linic (AIW); Industrial Accident Victims Group of Ontario (IAVGO); Injured Workers’ Community Legal Clinic (IWCLC).</a:t>
            </a:r>
            <a:endParaRPr lang="en-US" dirty="0"/>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a:t>
            </a:fld>
            <a:endParaRPr lang="en-US"/>
          </a:p>
        </p:txBody>
      </p:sp>
    </p:spTree>
    <p:extLst>
      <p:ext uri="{BB962C8B-B14F-4D97-AF65-F5344CB8AC3E}">
        <p14:creationId xmlns:p14="http://schemas.microsoft.com/office/powerpoint/2010/main" val="708115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MYTH BUSTING ACTIVITY </a:t>
            </a:r>
            <a:r>
              <a:rPr lang="en-CA" sz="1200" b="1" kern="1200" dirty="0">
                <a:solidFill>
                  <a:schemeClr val="tx1"/>
                </a:solidFill>
                <a:effectLst/>
                <a:latin typeface="+mn-lt"/>
                <a:ea typeface="+mn-ea"/>
                <a:cs typeface="+mn-cs"/>
              </a:rPr>
              <a:t>—</a:t>
            </a:r>
            <a:r>
              <a:rPr lang="en-CA" b="1" dirty="0"/>
              <a:t> see instructions in notes at slide 5.</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r>
              <a:rPr lang="en-CA" b="1" dirty="0"/>
              <a:t>Answer for this slide: FALSE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limit of 2 years after your rights have been violated for when you can make a complaint at the Ministry of </a:t>
            </a:r>
            <a:r>
              <a:rPr lang="en-US" dirty="0" err="1"/>
              <a:t>Labour</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There may be some cases where </a:t>
            </a:r>
            <a:r>
              <a:rPr lang="en-CA" sz="1200" kern="1200" dirty="0">
                <a:solidFill>
                  <a:schemeClr val="tx1"/>
                </a:solidFill>
                <a:effectLst/>
                <a:latin typeface="+mn-lt"/>
                <a:ea typeface="+mn-ea"/>
                <a:cs typeface="+mn-cs"/>
              </a:rPr>
              <a:t>you can make a complaint after the 2-year limit, but you may need the support of a lawyer or legal clinic to help you make this request to the Ministry of Labour.  </a:t>
            </a: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10</a:t>
            </a:fld>
            <a:endParaRPr lang="en-US"/>
          </a:p>
        </p:txBody>
      </p:sp>
    </p:spTree>
    <p:extLst>
      <p:ext uri="{BB962C8B-B14F-4D97-AF65-F5344CB8AC3E}">
        <p14:creationId xmlns:p14="http://schemas.microsoft.com/office/powerpoint/2010/main" val="13376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MYTH BUSTING ACTIVITY  </a:t>
            </a:r>
            <a:r>
              <a:rPr lang="en-CA" sz="1200" b="1" kern="1200" dirty="0">
                <a:solidFill>
                  <a:schemeClr val="tx1"/>
                </a:solidFill>
                <a:effectLst/>
                <a:latin typeface="+mn-lt"/>
                <a:ea typeface="+mn-ea"/>
                <a:cs typeface="+mn-cs"/>
              </a:rPr>
              <a:t>—</a:t>
            </a:r>
            <a:r>
              <a:rPr lang="en-CA" b="1" dirty="0"/>
              <a:t> see instructions in notes at slide 5.</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r>
              <a:rPr lang="en-CA" b="1" dirty="0"/>
              <a:t>Answer for this slide: FALSE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9 public holidays under the ESA – this is not one of them.  Remembrance Day is a public holiday for workers covered under the Federal </a:t>
            </a:r>
            <a:r>
              <a:rPr lang="en-US" i="1" dirty="0"/>
              <a:t>Canada </a:t>
            </a:r>
            <a:r>
              <a:rPr lang="en-US" i="1" dirty="0" err="1"/>
              <a:t>Labour</a:t>
            </a:r>
            <a:r>
              <a:rPr lang="en-US" i="1" dirty="0"/>
              <a:t> Code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Times New Roman" panose="02020603050405020304" pitchFamily="18" charset="0"/>
              </a:rPr>
              <a:t>Ask participants if they know of the recently added Federal statutory holiday, </a:t>
            </a:r>
            <a:r>
              <a:rPr lang="en-CA" sz="1200" b="1" dirty="0">
                <a:effectLst/>
                <a:latin typeface="Calibri" panose="020F0502020204030204" pitchFamily="34" charset="0"/>
                <a:ea typeface="Times New Roman" panose="02020603050405020304" pitchFamily="18" charset="0"/>
              </a:rPr>
              <a:t>September 30</a:t>
            </a:r>
            <a:r>
              <a:rPr lang="en-CA" sz="1200" b="1" baseline="30000" dirty="0">
                <a:effectLst/>
                <a:latin typeface="Calibri" panose="020F0502020204030204" pitchFamily="34" charset="0"/>
                <a:ea typeface="Times New Roman" panose="02020603050405020304" pitchFamily="18" charset="0"/>
              </a:rPr>
              <a:t>th</a:t>
            </a:r>
            <a:r>
              <a:rPr lang="en-CA" sz="1200" b="1" dirty="0">
                <a:effectLst/>
                <a:latin typeface="Calibri" panose="020F0502020204030204" pitchFamily="34" charset="0"/>
                <a:ea typeface="Times New Roman" panose="02020603050405020304" pitchFamily="18" charset="0"/>
              </a:rPr>
              <a:t> </a:t>
            </a:r>
            <a:r>
              <a:rPr lang="en-US" b="1" dirty="0"/>
              <a:t>–</a:t>
            </a:r>
            <a:r>
              <a:rPr lang="en-CA" sz="1200" b="1" dirty="0">
                <a:effectLst/>
                <a:latin typeface="Calibri" panose="020F0502020204030204" pitchFamily="34" charset="0"/>
                <a:ea typeface="Times New Roman" panose="02020603050405020304" pitchFamily="18" charset="0"/>
              </a:rPr>
              <a:t> National Day for Truth and Reconciliation.</a:t>
            </a:r>
            <a:r>
              <a:rPr lang="en-CA" sz="1200" dirty="0">
                <a:effectLst/>
                <a:latin typeface="Calibri" panose="020F0502020204030204" pitchFamily="34" charset="0"/>
                <a:ea typeface="Times New Roman" panose="02020603050405020304" pitchFamily="18" charset="0"/>
              </a:rPr>
              <a:t> Tell them that it applies to employees in federal sector and is a concrete step in the right direction.</a:t>
            </a:r>
            <a:endParaRPr lang="en-CA"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11</a:t>
            </a:fld>
            <a:endParaRPr lang="en-US"/>
          </a:p>
        </p:txBody>
      </p:sp>
    </p:spTree>
    <p:extLst>
      <p:ext uri="{BB962C8B-B14F-4D97-AF65-F5344CB8AC3E}">
        <p14:creationId xmlns:p14="http://schemas.microsoft.com/office/powerpoint/2010/main" val="4158783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ANSWERS </a:t>
            </a:r>
            <a:r>
              <a:rPr lang="en-CA" sz="1200" b="1" kern="1200" dirty="0">
                <a:solidFill>
                  <a:schemeClr val="tx1"/>
                </a:solidFill>
                <a:effectLst/>
                <a:latin typeface="+mn-lt"/>
                <a:ea typeface="+mn-ea"/>
                <a:cs typeface="+mn-cs"/>
              </a:rPr>
              <a:t>—</a:t>
            </a:r>
            <a:r>
              <a:rPr lang="en-US" b="1" dirty="0"/>
              <a:t> MYTH BUSTING ACTIVITY</a:t>
            </a:r>
          </a:p>
          <a:p>
            <a:pPr marL="228600" indent="-228600">
              <a:buAutoNum type="arabicParenR"/>
            </a:pPr>
            <a:endParaRPr lang="en-US" dirty="0"/>
          </a:p>
          <a:p>
            <a:pPr marL="228600" indent="-228600">
              <a:buFont typeface="+mj-lt"/>
              <a:buAutoNum type="arabicParenR"/>
            </a:pPr>
            <a:r>
              <a:rPr lang="en-US" dirty="0"/>
              <a:t>You can’t sign away your rights or contract out of the </a:t>
            </a:r>
            <a:r>
              <a:rPr lang="en-CA" sz="1200" b="0" i="1" dirty="0"/>
              <a:t>Employment Standards Act </a:t>
            </a:r>
            <a:r>
              <a:rPr lang="en-CA" sz="1200" b="0" i="0" dirty="0"/>
              <a:t>(</a:t>
            </a:r>
            <a:r>
              <a:rPr lang="en-US" dirty="0"/>
              <a:t>ESA) in most cases.  If you sign an illegal contract because you feel pressured to do so, you are still entitled to your rights under the law. </a:t>
            </a:r>
            <a:r>
              <a:rPr lang="en-US" b="1" dirty="0"/>
              <a:t>TIP:</a:t>
            </a:r>
            <a:r>
              <a:rPr lang="en-US" dirty="0"/>
              <a:t> Document everything! Sometimes, workers and employers reach agreements that are outside of the ESA, for example, they sign an agreement to average overtime over more than one week.</a:t>
            </a:r>
          </a:p>
          <a:p>
            <a:pPr marL="228600" indent="-228600">
              <a:buFont typeface="+mj-lt"/>
              <a:buAutoNum type="arabicParenR"/>
            </a:pPr>
            <a:endParaRPr lang="en-US" dirty="0"/>
          </a:p>
          <a:p>
            <a:pPr marL="228600" indent="-228600">
              <a:buFont typeface="+mj-lt"/>
              <a:buAutoNum type="arabicParenR"/>
            </a:pPr>
            <a:r>
              <a:rPr lang="en-US" dirty="0"/>
              <a:t>Your boss can pay you in cash, but they must provide a pay slip with details such as rate of pay and deductions for taxes, EI and CPP to name a few. </a:t>
            </a:r>
          </a:p>
          <a:p>
            <a:pPr marL="228600" indent="-228600">
              <a:buFont typeface="+mj-lt"/>
              <a:buAutoNum type="arabicParenR"/>
            </a:pPr>
            <a:endParaRPr lang="en-US" sz="1200" kern="1200" dirty="0">
              <a:solidFill>
                <a:schemeClr val="tx1"/>
              </a:solidFill>
              <a:latin typeface="+mn-lt"/>
              <a:ea typeface="+mn-ea"/>
              <a:cs typeface="+mn-cs"/>
            </a:endParaRPr>
          </a:p>
          <a:p>
            <a:pPr marL="228600" indent="-228600">
              <a:buFont typeface="+mj-lt"/>
              <a:buAutoNum type="arabicParenR"/>
            </a:pPr>
            <a:r>
              <a:rPr lang="en-US" dirty="0"/>
              <a:t>There are many exemptions (exceptions to the law) for workers under the ESA </a:t>
            </a:r>
            <a:r>
              <a:rPr lang="en-CA" sz="1200" kern="1200" dirty="0">
                <a:solidFill>
                  <a:schemeClr val="tx1"/>
                </a:solidFill>
                <a:effectLst/>
                <a:latin typeface="+mn-lt"/>
                <a:ea typeface="+mn-ea"/>
                <a:cs typeface="+mn-cs"/>
              </a:rPr>
              <a:t>—</a:t>
            </a:r>
            <a:r>
              <a:rPr lang="en-US" dirty="0"/>
              <a:t> find out if your job category is exempt from any ESA provisions or has any special rules. There is a link in the resources at the end of the presentation to “special rules”.</a:t>
            </a:r>
          </a:p>
          <a:p>
            <a:pPr marL="228600" indent="-228600">
              <a:buFont typeface="+mj-lt"/>
              <a:buAutoNum type="arabicParenR"/>
            </a:pPr>
            <a:endParaRPr lang="en-CA" dirty="0"/>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dirty="0"/>
              <a:t>Your employer </a:t>
            </a:r>
            <a:r>
              <a:rPr lang="en-US" b="1" i="0" u="none" dirty="0"/>
              <a:t>does</a:t>
            </a:r>
            <a:r>
              <a:rPr lang="en-US" dirty="0"/>
              <a:t> have to pay you during training, but it can be at a lower rate than what you have been promised once you begin working. The lower rate must be at least minimum wage. And, if they want to pay you a lower rate during the training period, they must outline this clearly in a written contract. The employer cannot just verbally say you will be getting paid less than your promised wage rate for training. If you are not paid for training, document all training hours in case you want to file a claim later to collect those wages.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dirty="0"/>
              <a:t>Your employer can tell you and other workers when to take your vacation </a:t>
            </a:r>
            <a:r>
              <a:rPr lang="en-CA" sz="1200" kern="1200" dirty="0">
                <a:solidFill>
                  <a:schemeClr val="tx1"/>
                </a:solidFill>
                <a:effectLst/>
                <a:latin typeface="+mn-lt"/>
                <a:ea typeface="+mn-ea"/>
                <a:cs typeface="+mn-cs"/>
              </a:rPr>
              <a:t>—</a:t>
            </a:r>
            <a:r>
              <a:rPr lang="en-US" dirty="0"/>
              <a:t> this is the law. However, many workers negotiate vacation time with their boss. If possible, try and negotiate your vacation time with co-workers to make sure that there is coverage and more chance that everyone gets the time off they want.  </a:t>
            </a:r>
            <a:endParaRPr lang="en-US" b="1" dirty="0"/>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dirty="0"/>
              <a:t>There is a limit of 2 years after your rights have been violated for when you can make a complaint at the Ministry of </a:t>
            </a:r>
            <a:r>
              <a:rPr lang="en-US" dirty="0" err="1"/>
              <a:t>Labour</a:t>
            </a:r>
            <a:r>
              <a:rPr lang="en-US" dirty="0"/>
              <a:t>. </a:t>
            </a:r>
            <a:r>
              <a:rPr lang="en-CA" dirty="0"/>
              <a:t>There may be some cases where </a:t>
            </a:r>
            <a:r>
              <a:rPr lang="en-CA" sz="1200" kern="1200" dirty="0">
                <a:solidFill>
                  <a:schemeClr val="tx1"/>
                </a:solidFill>
                <a:effectLst/>
                <a:latin typeface="+mn-lt"/>
                <a:ea typeface="+mn-ea"/>
                <a:cs typeface="+mn-cs"/>
              </a:rPr>
              <a:t>you can make a complaint after the 2-year limit, but you may need the support of a lawyer or legal clinic to help you make this request to the Ministry.  </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US" dirty="0"/>
              <a:t>There are 9 public holidays under the ESA </a:t>
            </a:r>
            <a:r>
              <a:rPr lang="en-CA" sz="1200" kern="1200" dirty="0">
                <a:solidFill>
                  <a:schemeClr val="tx1"/>
                </a:solidFill>
                <a:effectLst/>
                <a:latin typeface="+mn-lt"/>
                <a:ea typeface="+mn-ea"/>
                <a:cs typeface="+mn-cs"/>
              </a:rPr>
              <a:t>—</a:t>
            </a:r>
            <a:r>
              <a:rPr lang="en-US" dirty="0"/>
              <a:t> this is not one of them. Remembrance Day is a public holiday for workers covered under the Federal </a:t>
            </a:r>
            <a:r>
              <a:rPr lang="en-US" i="1" dirty="0"/>
              <a:t>Canada </a:t>
            </a:r>
            <a:r>
              <a:rPr lang="en-US" i="1" dirty="0" err="1"/>
              <a:t>Labour</a:t>
            </a:r>
            <a:r>
              <a:rPr lang="en-US" i="1" dirty="0"/>
              <a:t> Code</a:t>
            </a:r>
            <a:r>
              <a:rPr lang="en-US"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12</a:t>
            </a:fld>
            <a:endParaRPr lang="en-US"/>
          </a:p>
        </p:txBody>
      </p:sp>
    </p:spTree>
    <p:extLst>
      <p:ext uri="{BB962C8B-B14F-4D97-AF65-F5344CB8AC3E}">
        <p14:creationId xmlns:p14="http://schemas.microsoft.com/office/powerpoint/2010/main" val="1706517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400" b="1" dirty="0"/>
              <a:t>The focus of today’s training will be on</a:t>
            </a:r>
            <a:r>
              <a:rPr lang="en-CA" sz="1400" b="1" u="none" dirty="0"/>
              <a:t> Ontario’s </a:t>
            </a:r>
            <a:r>
              <a:rPr lang="en-CA" sz="1400" b="1" i="1" dirty="0"/>
              <a:t>Employment Standards Act</a:t>
            </a:r>
            <a:r>
              <a:rPr lang="en-CA" sz="1400" b="1" dirty="0"/>
              <a:t> (ESA).  </a:t>
            </a:r>
          </a:p>
          <a:p>
            <a:pPr marL="0" indent="0">
              <a:buNone/>
            </a:pPr>
            <a:endParaRPr lang="en-CA" sz="1400" dirty="0"/>
          </a:p>
          <a:p>
            <a:pPr marL="342900" indent="-342900">
              <a:buFont typeface="+mj-lt"/>
              <a:buAutoNum type="arabicParenR"/>
            </a:pPr>
            <a:r>
              <a:rPr lang="en-CA" sz="1400" dirty="0"/>
              <a:t>The Act provides the basic </a:t>
            </a:r>
            <a:r>
              <a:rPr lang="en-CA" sz="1400" b="1" dirty="0"/>
              <a:t>minimum</a:t>
            </a:r>
            <a:r>
              <a:rPr lang="en-CA" sz="1400" dirty="0"/>
              <a:t> standards that employers must follow in the workplace. Company policies or union contracts may give more entitlements than the ESA.  </a:t>
            </a:r>
          </a:p>
          <a:p>
            <a:pPr marL="342900" indent="-342900">
              <a:buFont typeface="+mj-lt"/>
              <a:buAutoNum type="arabicParenR"/>
            </a:pPr>
            <a:endParaRPr lang="en-CA" sz="1400" dirty="0"/>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lang="en-CA" sz="1400" dirty="0"/>
              <a:t>Not all workers are covered equally under the ESA </a:t>
            </a:r>
            <a:r>
              <a:rPr lang="en-US" sz="1200" kern="1200" dirty="0">
                <a:solidFill>
                  <a:schemeClr val="tx1"/>
                </a:solidFill>
                <a:effectLst/>
                <a:latin typeface="+mn-lt"/>
                <a:ea typeface="+mn-ea"/>
                <a:cs typeface="+mn-cs"/>
              </a:rPr>
              <a:t>—</a:t>
            </a:r>
            <a:r>
              <a:rPr lang="en-CA" sz="1400" dirty="0"/>
              <a:t> there are many exemptions or special rules for different categories of workers (like farmworkers, live-in caregivers, IT workers). There is a link to all of the special rules and exemptions in the resource section of this presentation. </a:t>
            </a:r>
          </a:p>
          <a:p>
            <a:pPr marL="342900" indent="-342900">
              <a:buFont typeface="+mj-lt"/>
              <a:buAutoNum type="arabicParenR"/>
            </a:pPr>
            <a:endParaRPr lang="en-CA" sz="1400" b="1" i="1" dirty="0"/>
          </a:p>
          <a:p>
            <a:pPr marL="342900" indent="-342900">
              <a:buFont typeface="+mj-lt"/>
              <a:buAutoNum type="arabicParenR"/>
            </a:pPr>
            <a:r>
              <a:rPr lang="en-CA" sz="1400" b="0" i="0" dirty="0"/>
              <a:t>Employers cannot ask employees to sign away their rights under the ESA in their contract. For example, “Company X does not pay overtime or public holiday pay”. In limited circumstances, an employer and employee can agree to some changes to basic entitlements </a:t>
            </a:r>
            <a:r>
              <a:rPr lang="en-US" sz="1200" kern="1200" dirty="0">
                <a:solidFill>
                  <a:schemeClr val="tx1"/>
                </a:solidFill>
                <a:effectLst/>
                <a:latin typeface="+mn-lt"/>
                <a:ea typeface="+mn-ea"/>
                <a:cs typeface="+mn-cs"/>
              </a:rPr>
              <a:t>—</a:t>
            </a:r>
            <a:r>
              <a:rPr lang="en-CA" sz="1400" b="0" i="0" dirty="0"/>
              <a:t> such as overtime pay, for example </a:t>
            </a:r>
            <a:r>
              <a:rPr lang="en-US" sz="1200" kern="1200" dirty="0">
                <a:solidFill>
                  <a:schemeClr val="tx1"/>
                </a:solidFill>
                <a:effectLst/>
                <a:latin typeface="+mn-lt"/>
                <a:ea typeface="+mn-ea"/>
                <a:cs typeface="+mn-cs"/>
              </a:rPr>
              <a:t>—</a:t>
            </a:r>
            <a:r>
              <a:rPr lang="en-CA" sz="1400" dirty="0">
                <a:effectLst/>
              </a:rPr>
              <a:t> </a:t>
            </a:r>
            <a:r>
              <a:rPr lang="en-CA" sz="1400" b="0" i="0" dirty="0"/>
              <a:t>but it must be in writing and should have a specified period of time clearly stated for this change to take place. If a worker feels forced to sign an illegal contract waiving their rights, they can still fight for those wages at the Ministry of Labour later. </a:t>
            </a:r>
            <a:r>
              <a:rPr lang="en-CA" sz="1400" b="1" i="0" dirty="0"/>
              <a:t>TIP: </a:t>
            </a:r>
            <a:r>
              <a:rPr lang="en-CA" sz="1400" b="0" i="0" dirty="0"/>
              <a:t>Keep records!</a:t>
            </a:r>
          </a:p>
          <a:p>
            <a:pPr marL="342900" indent="-342900">
              <a:buFont typeface="+mj-lt"/>
              <a:buAutoNum type="arabicParenR"/>
            </a:pPr>
            <a:endParaRPr lang="en-CA" sz="1400" dirty="0"/>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lang="en-CA" sz="1400" dirty="0"/>
              <a:t>The ESA is a provincial law. Each province has its own set of laws on workers’ rights. Therefore, the ESA only covers “provincially” regulated workers. The </a:t>
            </a:r>
            <a:r>
              <a:rPr lang="en-CA" sz="1400" i="1" dirty="0"/>
              <a:t>Canada Labour Code </a:t>
            </a:r>
            <a:r>
              <a:rPr lang="en-CA" sz="1400" dirty="0"/>
              <a:t>covers federally regulated sectors and workers. Most workers are covered by the ESA. There is a link in the resource section of these slides that shows which workers are covered federally. Remind participants that the slides will be shared after the presentation. </a:t>
            </a:r>
            <a:r>
              <a:rPr lang="en-CA" sz="1200" b="1" kern="1200" dirty="0">
                <a:solidFill>
                  <a:schemeClr val="tx1"/>
                </a:solidFill>
                <a:effectLst/>
                <a:latin typeface="+mn-lt"/>
                <a:ea typeface="+mn-ea"/>
                <a:cs typeface="+mn-cs"/>
              </a:rPr>
              <a:t>If time allows, go into the questions below.  If not, briefly review the slide. </a:t>
            </a:r>
            <a:endParaRPr lang="en-CA" sz="120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lang="en-CA" sz="1400" dirty="0"/>
          </a:p>
          <a:p>
            <a:pPr>
              <a:lnSpc>
                <a:spcPct val="115000"/>
              </a:lnSpc>
            </a:pPr>
            <a:endParaRPr lang="en-CA"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13</a:t>
            </a:fld>
            <a:endParaRPr lang="en-US"/>
          </a:p>
        </p:txBody>
      </p:sp>
    </p:spTree>
    <p:extLst>
      <p:ext uri="{BB962C8B-B14F-4D97-AF65-F5344CB8AC3E}">
        <p14:creationId xmlns:p14="http://schemas.microsoft.com/office/powerpoint/2010/main" val="2256692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dirty="0"/>
          </a:p>
          <a:p>
            <a:pPr lvl="0">
              <a:defRPr/>
            </a:pPr>
            <a:r>
              <a:rPr lang="en-CA" sz="1100" b="0" dirty="0"/>
              <a:t>Ask for examples of situations where these laws may come into play and say a little about the </a:t>
            </a:r>
            <a:r>
              <a:rPr lang="en-CA" sz="1100" i="1" dirty="0"/>
              <a:t>Occupational </a:t>
            </a:r>
            <a:r>
              <a:rPr lang="en-CA" sz="1100" b="0" i="1" dirty="0"/>
              <a:t>Health and Safety Act </a:t>
            </a:r>
            <a:r>
              <a:rPr lang="en-CA" sz="1100" b="0" i="0" dirty="0"/>
              <a:t>(OHSA)</a:t>
            </a:r>
            <a:r>
              <a:rPr lang="en-CA" sz="1100" b="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t>When might the </a:t>
            </a:r>
            <a:r>
              <a:rPr lang="en-CA" sz="1100" b="0" i="1" dirty="0"/>
              <a:t>Ontario Human Rights Code</a:t>
            </a:r>
            <a:r>
              <a:rPr lang="en-CA" sz="1100" b="0" dirty="0"/>
              <a:t> be considered relating to a workplace issue? (discrimination during the hiring process or at while on the job; think through some examples)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0" dirty="0"/>
              <a:t>Which workers are covered by the </a:t>
            </a:r>
            <a:r>
              <a:rPr lang="en-CA" sz="1100" b="0" i="1" dirty="0"/>
              <a:t>Ontario Labour Relations Act</a:t>
            </a:r>
            <a:r>
              <a:rPr lang="en-CA" sz="1100" b="0" dirty="0"/>
              <a:t>? (</a:t>
            </a:r>
            <a:r>
              <a:rPr lang="en-CA" sz="1100" b="1" dirty="0"/>
              <a:t>Answer: </a:t>
            </a:r>
            <a:r>
              <a:rPr lang="en-CA" sz="1100" b="0" dirty="0"/>
              <a:t>unionized workers)</a:t>
            </a:r>
          </a:p>
          <a:p>
            <a:pPr marL="171450" indent="-171450">
              <a:buFont typeface="Arial" panose="020B0604020202020204" pitchFamily="34" charset="0"/>
              <a:buChar char="•"/>
            </a:pPr>
            <a:r>
              <a:rPr lang="en-CA" sz="1100" dirty="0"/>
              <a:t>Under the OHSA: Workers have the right to </a:t>
            </a:r>
            <a:r>
              <a:rPr lang="en-CA" sz="1100" b="1" dirty="0"/>
              <a:t>1)</a:t>
            </a:r>
            <a:r>
              <a:rPr lang="en-CA" sz="1100" dirty="0"/>
              <a:t> </a:t>
            </a:r>
            <a:r>
              <a:rPr lang="en-CA" sz="1100" b="1" dirty="0"/>
              <a:t>know</a:t>
            </a:r>
            <a:r>
              <a:rPr lang="en-CA" sz="1100" dirty="0"/>
              <a:t> about health and safety matters </a:t>
            </a:r>
            <a:r>
              <a:rPr lang="en-CA" sz="1100" b="1" dirty="0"/>
              <a:t>2) participate</a:t>
            </a:r>
            <a:r>
              <a:rPr lang="en-CA" sz="1100" dirty="0"/>
              <a:t> in decisions that could affect health and safety </a:t>
            </a:r>
            <a:r>
              <a:rPr lang="en-CA" sz="1100" b="1" dirty="0"/>
              <a:t>3) refuse</a:t>
            </a:r>
            <a:r>
              <a:rPr lang="en-CA" sz="1100" dirty="0"/>
              <a:t> </a:t>
            </a:r>
            <a:r>
              <a:rPr lang="en-CA" sz="1100" b="1" dirty="0"/>
              <a:t>work</a:t>
            </a:r>
            <a:r>
              <a:rPr lang="en-CA" sz="1100" dirty="0"/>
              <a:t> that could affect health and safety</a:t>
            </a:r>
          </a:p>
          <a:p>
            <a:pPr marL="171450" indent="-171450">
              <a:buFont typeface="Arial" panose="020B0604020202020204" pitchFamily="34" charset="0"/>
              <a:buChar char="•"/>
            </a:pPr>
            <a:r>
              <a:rPr lang="en-CA" sz="1100" dirty="0"/>
              <a:t>Tell participants that complications about jurisdiction arise if employed by a First Nation or an organization that receives funding through a First Nation.  </a:t>
            </a:r>
          </a:p>
        </p:txBody>
      </p:sp>
      <p:sp>
        <p:nvSpPr>
          <p:cNvPr id="4" name="Slide Number Placeholder 3"/>
          <p:cNvSpPr>
            <a:spLocks noGrp="1"/>
          </p:cNvSpPr>
          <p:nvPr>
            <p:ph type="sldNum" sz="quarter" idx="5"/>
          </p:nvPr>
        </p:nvSpPr>
        <p:spPr/>
        <p:txBody>
          <a:bodyPr/>
          <a:lstStyle/>
          <a:p>
            <a:fld id="{EFC3A7C0-7866-EF41-8560-EA2407AC7309}" type="slidenum">
              <a:rPr lang="en-US" smtClean="0"/>
              <a:t>14</a:t>
            </a:fld>
            <a:endParaRPr lang="en-US"/>
          </a:p>
        </p:txBody>
      </p:sp>
    </p:spTree>
    <p:extLst>
      <p:ext uri="{BB962C8B-B14F-4D97-AF65-F5344CB8AC3E}">
        <p14:creationId xmlns:p14="http://schemas.microsoft.com/office/powerpoint/2010/main" val="331639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t>Many of the rules in the Employment Standards Act (ESA) apply to some workers but not to others. To know whether the ESA applies to you, you’ll need to know whether you fit into the definition.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t>Many employers “misclassify” employees by saying that they are supervisors, managers, or “independent contractors”. They might do this to pay workers less, for example. This lets them avoid paying overtime and making EI or CPP contributions which is unfair to workers entitled to these wages, benefits and a pension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a:t>Note</a:t>
            </a:r>
            <a:r>
              <a:rPr lang="en-CA" sz="1100" dirty="0"/>
              <a:t>: Later in the workshop we will look at a how to protect yourself if your boss misclassifies you in order to pay you less than you are entitled to under the law.</a:t>
            </a:r>
          </a:p>
          <a:p>
            <a:endParaRPr lang="en-CA"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a:t>Resources: </a:t>
            </a:r>
            <a:r>
              <a:rPr lang="en-CA" sz="1100" dirty="0"/>
              <a:t>If you are unsure about how you have been classified, you can contact the Employment Standards Hotline or use the Ministry of Labour’s manual which helps us understand misclassification </a:t>
            </a:r>
            <a:r>
              <a:rPr lang="en-CA" sz="1200" kern="1200" dirty="0">
                <a:solidFill>
                  <a:schemeClr val="tx1"/>
                </a:solidFill>
                <a:effectLst/>
                <a:latin typeface="+mn-lt"/>
                <a:ea typeface="+mn-ea"/>
                <a:cs typeface="+mn-cs"/>
              </a:rPr>
              <a:t>—</a:t>
            </a:r>
            <a:r>
              <a:rPr lang="en-CA" sz="1100" dirty="0"/>
              <a:t> both are listed in the resources section at the end of this presentation which will be reviewed and shared later.</a:t>
            </a:r>
            <a:endParaRPr lang="en-CA"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15</a:t>
            </a:fld>
            <a:endParaRPr lang="en-US"/>
          </a:p>
        </p:txBody>
      </p:sp>
    </p:spTree>
    <p:extLst>
      <p:ext uri="{BB962C8B-B14F-4D97-AF65-F5344CB8AC3E}">
        <p14:creationId xmlns:p14="http://schemas.microsoft.com/office/powerpoint/2010/main" val="1749374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CA" sz="1200" b="1" dirty="0"/>
              <a:t>Independent Contractor or Employee?  </a:t>
            </a:r>
            <a:r>
              <a:rPr lang="en-CA" sz="1200" b="0" dirty="0"/>
              <a:t>It’s important to know the difference as it could mean less pay for a worker if they are misclassified. </a:t>
            </a:r>
            <a:endParaRPr lang="en-US" sz="1200" b="0" dirty="0"/>
          </a:p>
          <a:p>
            <a:pPr marL="0" indent="0">
              <a:buNone/>
            </a:pPr>
            <a:endParaRPr lang="en-US" sz="1200" dirty="0"/>
          </a:p>
          <a:p>
            <a:pPr marL="0" indent="0">
              <a:buNone/>
            </a:pPr>
            <a:r>
              <a:rPr lang="en-US" sz="1200" dirty="0"/>
              <a:t>The answer to this question depends on working conditions and who has the control in the working relationship.  </a:t>
            </a:r>
          </a:p>
          <a:p>
            <a:pPr marL="0" indent="0">
              <a:buNone/>
            </a:pPr>
            <a:endParaRPr lang="en-US" sz="1200" dirty="0"/>
          </a:p>
          <a:p>
            <a:pPr marL="0" indent="0">
              <a:buNone/>
            </a:pPr>
            <a:r>
              <a:rPr lang="en-US" sz="1200" dirty="0"/>
              <a:t>If you are truly an independent contractor, </a:t>
            </a:r>
          </a:p>
          <a:p>
            <a:pPr marL="171450" indent="-171450">
              <a:buFont typeface="Arial" panose="020B0604020202020204" pitchFamily="34" charset="0"/>
              <a:buChar char="•"/>
            </a:pPr>
            <a:r>
              <a:rPr lang="en-US" sz="1200" dirty="0"/>
              <a:t>access to EI, CPP, WSIB (for example) may be affected. </a:t>
            </a:r>
          </a:p>
          <a:p>
            <a:pPr marL="171450" indent="-171450">
              <a:buFont typeface="Arial" panose="020B0604020202020204" pitchFamily="34" charset="0"/>
              <a:buChar char="•"/>
            </a:pPr>
            <a:r>
              <a:rPr lang="en-US" sz="1200" dirty="0"/>
              <a:t>filing your taxes may also be affected. You would not be covered under the ESA and would have to pay your own taxes.</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16</a:t>
            </a:fld>
            <a:endParaRPr lang="en-US"/>
          </a:p>
        </p:txBody>
      </p:sp>
    </p:spTree>
    <p:extLst>
      <p:ext uri="{BB962C8B-B14F-4D97-AF65-F5344CB8AC3E}">
        <p14:creationId xmlns:p14="http://schemas.microsoft.com/office/powerpoint/2010/main" val="3334457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New Roman" panose="02020603050405020304" pitchFamily="18" charset="0"/>
              </a:rPr>
              <a:t>Question #1: </a:t>
            </a:r>
            <a:r>
              <a:rPr lang="en-US" sz="1800" dirty="0">
                <a:effectLst/>
                <a:latin typeface="Times New Roman" panose="02020603050405020304" pitchFamily="18" charset="0"/>
                <a:ea typeface="Times New Roman" panose="02020603050405020304" pitchFamily="18" charset="0"/>
              </a:rPr>
              <a:t>Create a poll that has 5 possible answers.</a:t>
            </a:r>
            <a:endParaRPr lang="en-CA"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Poll Answers: 1, 2, 3, </a:t>
            </a:r>
            <a:r>
              <a:rPr lang="en-US" sz="1800" b="1" dirty="0">
                <a:effectLst/>
                <a:latin typeface="Times New Roman" panose="02020603050405020304" pitchFamily="18" charset="0"/>
                <a:ea typeface="Times New Roman" panose="02020603050405020304" pitchFamily="18" charset="0"/>
              </a:rPr>
              <a:t>4,</a:t>
            </a:r>
            <a:r>
              <a:rPr lang="en-US" sz="1800" dirty="0">
                <a:effectLst/>
                <a:latin typeface="Times New Roman" panose="02020603050405020304" pitchFamily="18" charset="0"/>
                <a:ea typeface="Times New Roman" panose="02020603050405020304" pitchFamily="18" charset="0"/>
              </a:rPr>
              <a:t> 5.  </a:t>
            </a:r>
            <a:endParaRPr lang="en-CA"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Correct answer: </a:t>
            </a:r>
            <a:r>
              <a:rPr lang="en-US" sz="1800" dirty="0">
                <a:effectLst/>
                <a:latin typeface="Times New Roman" panose="02020603050405020304" pitchFamily="18" charset="0"/>
                <a:ea typeface="Times New Roman" panose="02020603050405020304" pitchFamily="18" charset="0"/>
              </a:rPr>
              <a:t>It is 4 minimum wages </a:t>
            </a:r>
            <a:endParaRPr lang="en-CA"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Question #2: </a:t>
            </a:r>
            <a:r>
              <a:rPr lang="en-US" sz="1800" dirty="0">
                <a:effectLst/>
                <a:latin typeface="Times New Roman" panose="02020603050405020304" pitchFamily="18" charset="0"/>
                <a:ea typeface="Times New Roman" panose="02020603050405020304" pitchFamily="18" charset="0"/>
              </a:rPr>
              <a:t>Ask participants to list the various types of workers that have different minimum wages in Ontario in the Chat function.  </a:t>
            </a:r>
            <a:endParaRPr lang="en-CA" sz="1800"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Correct answer:</a:t>
            </a:r>
            <a:r>
              <a:rPr lang="en-US" sz="1800" dirty="0">
                <a:effectLst/>
                <a:latin typeface="Times New Roman" panose="02020603050405020304" pitchFamily="18" charset="0"/>
                <a:ea typeface="Times New Roman" panose="02020603050405020304" pitchFamily="18" charset="0"/>
              </a:rPr>
              <a:t> General, student, hunting/wilderness guides and homeworkers.  </a:t>
            </a:r>
          </a:p>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Explain that on January 1, 2022 the special minimum wage that applied to liquor servers was raised to the General minimum wage.</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17</a:t>
            </a:fld>
            <a:endParaRPr lang="en-US"/>
          </a:p>
        </p:txBody>
      </p:sp>
    </p:spTree>
    <p:extLst>
      <p:ext uri="{BB962C8B-B14F-4D97-AF65-F5344CB8AC3E}">
        <p14:creationId xmlns:p14="http://schemas.microsoft.com/office/powerpoint/2010/main" val="2581836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a:t>General minimum wage: </a:t>
            </a:r>
            <a:r>
              <a:rPr lang="en-CA" sz="1100" b="0" kern="1200" dirty="0">
                <a:solidFill>
                  <a:schemeClr val="tx1"/>
                </a:solidFill>
                <a:effectLst/>
                <a:latin typeface="+mn-lt"/>
                <a:ea typeface="+mn-ea"/>
                <a:cs typeface="+mn-cs"/>
              </a:rPr>
              <a:t>This rate applies to most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kern="1200" dirty="0">
                <a:solidFill>
                  <a:schemeClr val="tx1"/>
                </a:solidFill>
                <a:effectLst/>
                <a:latin typeface="+mn-lt"/>
                <a:ea typeface="+mn-ea"/>
                <a:cs typeface="+mn-cs"/>
              </a:rPr>
              <a:t>Student minimum wage: </a:t>
            </a:r>
            <a:r>
              <a:rPr lang="en-CA" sz="1100" b="0" i="0" kern="1200" dirty="0">
                <a:solidFill>
                  <a:schemeClr val="tx1"/>
                </a:solidFill>
                <a:effectLst/>
                <a:latin typeface="+mn-lt"/>
                <a:ea typeface="+mn-ea"/>
                <a:cs typeface="+mn-cs"/>
              </a:rPr>
              <a:t>This rate applies to students under the age of 18 who work 28 hours a week or less when school is in session, or work during a school break or summer holidays.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0" kern="1200" dirty="0">
                <a:solidFill>
                  <a:schemeClr val="tx1"/>
                </a:solidFill>
                <a:effectLst/>
                <a:latin typeface="+mn-lt"/>
                <a:ea typeface="+mn-ea"/>
                <a:cs typeface="+mn-cs"/>
              </a:rPr>
              <a:t>Ask participants what they think happens to tips?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i="0" kern="1200" dirty="0">
                <a:solidFill>
                  <a:schemeClr val="tx1"/>
                </a:solidFill>
                <a:effectLst/>
                <a:latin typeface="+mn-lt"/>
                <a:ea typeface="+mn-ea"/>
                <a:cs typeface="+mn-cs"/>
              </a:rPr>
              <a:t>Tips/Gratuities:</a:t>
            </a:r>
            <a:r>
              <a:rPr lang="en-CA" sz="1100" b="0" i="0" kern="1200" dirty="0">
                <a:solidFill>
                  <a:schemeClr val="tx1"/>
                </a:solidFill>
                <a:effectLst/>
                <a:latin typeface="+mn-lt"/>
                <a:ea typeface="+mn-ea"/>
                <a:cs typeface="+mn-cs"/>
              </a:rPr>
              <a:t> It is illegal for an employer to take a share of their employees' tips, except in some situations. For example, </a:t>
            </a:r>
            <a:r>
              <a:rPr lang="en-CA" sz="1100" b="0" kern="1200" dirty="0">
                <a:solidFill>
                  <a:schemeClr val="tx1"/>
                </a:solidFill>
                <a:effectLst/>
                <a:latin typeface="+mn-lt"/>
                <a:ea typeface="+mn-ea"/>
                <a:cs typeface="+mn-cs"/>
              </a:rPr>
              <a:t>there are rules about “tip pools” when the employer also does the work or is a sole proprietor.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kern="1200" dirty="0">
                <a:solidFill>
                  <a:schemeClr val="tx1"/>
                </a:solidFill>
                <a:effectLst/>
                <a:latin typeface="+mn-lt"/>
                <a:ea typeface="+mn-ea"/>
                <a:cs typeface="+mn-cs"/>
              </a:rPr>
              <a:t>Resources</a:t>
            </a:r>
            <a:r>
              <a:rPr lang="en-CA" sz="1100" b="0" kern="1200" dirty="0">
                <a:solidFill>
                  <a:schemeClr val="tx1"/>
                </a:solidFill>
                <a:effectLst/>
                <a:latin typeface="+mn-lt"/>
                <a:ea typeface="+mn-ea"/>
                <a:cs typeface="+mn-cs"/>
              </a:rPr>
              <a:t>: There are more details listed in the resource section about tips and how they are to be paid out.  </a:t>
            </a:r>
            <a:endParaRPr lang="en-CA"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18</a:t>
            </a:fld>
            <a:endParaRPr lang="en-US"/>
          </a:p>
        </p:txBody>
      </p:sp>
    </p:spTree>
    <p:extLst>
      <p:ext uri="{BB962C8B-B14F-4D97-AF65-F5344CB8AC3E}">
        <p14:creationId xmlns:p14="http://schemas.microsoft.com/office/powerpoint/2010/main" val="429326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a:t>OPTIONAL SLIDE (time allowing): </a:t>
            </a:r>
            <a:r>
              <a:rPr lang="en-CA" sz="1100" b="0" dirty="0"/>
              <a:t>If participants work with migrant farm workers, this is an important slide to cover.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t>According to the ESA</a:t>
            </a:r>
            <a:r>
              <a:rPr lang="en-CA" sz="1100" i="0" dirty="0"/>
              <a:t>, a “harvester” is a farm employee employed on a farm to harvest, or bring in, crops of fruit and vegetables or tobacco for marketing or storage. There are some special rules for these employees.</a:t>
            </a:r>
          </a:p>
          <a:p>
            <a:pPr marL="0" indent="0">
              <a:buNone/>
            </a:pPr>
            <a:endParaRPr lang="en-CA" sz="1100" dirty="0"/>
          </a:p>
          <a:p>
            <a:pPr marL="0" indent="0">
              <a:buNone/>
            </a:pPr>
            <a:r>
              <a:rPr lang="en-CA" sz="1100" dirty="0"/>
              <a:t>For example, harvesters can be paid by weight for the amount of food they pick. For example, they may get $1 for every 5 pounds of food. </a:t>
            </a:r>
          </a:p>
          <a:p>
            <a:pPr marL="0" indent="0">
              <a:buNone/>
            </a:pPr>
            <a:endParaRPr lang="en-CA" sz="1100" dirty="0"/>
          </a:p>
          <a:p>
            <a:pPr marL="0" indent="0">
              <a:buNone/>
            </a:pPr>
            <a:r>
              <a:rPr lang="en-CA" sz="1100" dirty="0"/>
              <a:t>If a farm pays their harvesters this way, then they must pay enough per pound that a “normal” worker could earn at the minimum wage. This causes big problems for harvesters because it’s hard to know what the proper rate is. </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When work is tied to immigration status:  </a:t>
            </a:r>
            <a:r>
              <a:rPr lang="en-US" sz="1100" dirty="0"/>
              <a:t>Many harvesters in Ontario are migrant workers who have come through federal “guest worker” programs such as the Seasonal Agricultural Workers Program (SAWP). These workers are only given temporary status while they work in Canada year after year. This makes it difficult to file complaints against an employer because their work is tied to their immigration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Migrant Rights Network is advocating that workers get full status on arrival to Canada, which will lead to better working conditions and less abuse if workers have the right to organize and make complaints without fear of reprisal.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Resource: </a:t>
            </a:r>
            <a:r>
              <a:rPr lang="en-US" sz="1100" dirty="0"/>
              <a:t>To learn more, the link to the Migrant Rights Network website is in the resource section.</a:t>
            </a:r>
          </a:p>
        </p:txBody>
      </p:sp>
      <p:sp>
        <p:nvSpPr>
          <p:cNvPr id="4" name="Slide Number Placeholder 3"/>
          <p:cNvSpPr>
            <a:spLocks noGrp="1"/>
          </p:cNvSpPr>
          <p:nvPr>
            <p:ph type="sldNum" sz="quarter" idx="5"/>
          </p:nvPr>
        </p:nvSpPr>
        <p:spPr/>
        <p:txBody>
          <a:bodyPr/>
          <a:lstStyle/>
          <a:p>
            <a:fld id="{EFC3A7C0-7866-EF41-8560-EA2407AC7309}" type="slidenum">
              <a:rPr lang="en-US" smtClean="0"/>
              <a:t>19</a:t>
            </a:fld>
            <a:endParaRPr lang="en-US"/>
          </a:p>
        </p:txBody>
      </p:sp>
    </p:spTree>
    <p:extLst>
      <p:ext uri="{BB962C8B-B14F-4D97-AF65-F5344CB8AC3E}">
        <p14:creationId xmlns:p14="http://schemas.microsoft.com/office/powerpoint/2010/main" val="253308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2075" y="1143000"/>
            <a:ext cx="4114800" cy="3086100"/>
          </a:xfrm>
        </p:spPr>
      </p:sp>
      <p:sp>
        <p:nvSpPr>
          <p:cNvPr id="3" name="Notes Placeholder 2"/>
          <p:cNvSpPr>
            <a:spLocks noGrp="1"/>
          </p:cNvSpPr>
          <p:nvPr>
            <p:ph type="body" idx="1"/>
          </p:nvPr>
        </p:nvSpPr>
        <p:spPr>
          <a:xfrm>
            <a:off x="685800" y="4400549"/>
            <a:ext cx="5486400" cy="4416192"/>
          </a:xfrm>
        </p:spPr>
        <p:txBody>
          <a:bodyPr/>
          <a:lstStyle/>
          <a:p>
            <a:pPr marL="345369" indent="-345369">
              <a:lnSpc>
                <a:spcPct val="115000"/>
              </a:lnSpc>
              <a:spcBef>
                <a:spcPts val="604"/>
              </a:spcBef>
              <a:spcAft>
                <a:spcPts val="604"/>
              </a:spcAft>
              <a:buFont typeface="Symbol" panose="05050102010706020507" pitchFamily="18" charset="2"/>
              <a:buChar char=""/>
            </a:pPr>
            <a:r>
              <a:rPr lang="en-US" dirty="0">
                <a:latin typeface="+mn-lt"/>
                <a:ea typeface="Heiti TC Medium"/>
              </a:rPr>
              <a:t>Say that you will aim to follow this agenda, and that you are open to questions and some discussion as you go through the material. </a:t>
            </a:r>
          </a:p>
          <a:p>
            <a:pPr marL="345369" indent="-345369">
              <a:lnSpc>
                <a:spcPct val="115000"/>
              </a:lnSpc>
              <a:spcBef>
                <a:spcPts val="604"/>
              </a:spcBef>
              <a:spcAft>
                <a:spcPts val="604"/>
              </a:spcAft>
              <a:buFont typeface="Symbol" panose="05050102010706020507" pitchFamily="18" charset="2"/>
              <a:buChar char=""/>
            </a:pPr>
            <a:endParaRPr lang="en-US" dirty="0">
              <a:latin typeface="+mn-lt"/>
              <a:ea typeface="Heiti TC Medium"/>
            </a:endParaRPr>
          </a:p>
          <a:p>
            <a:pPr marL="345369" indent="-345369">
              <a:lnSpc>
                <a:spcPct val="115000"/>
              </a:lnSpc>
              <a:spcBef>
                <a:spcPts val="604"/>
              </a:spcBef>
              <a:spcAft>
                <a:spcPts val="604"/>
              </a:spcAft>
              <a:buFont typeface="Symbol" panose="05050102010706020507" pitchFamily="18" charset="2"/>
              <a:buChar char=""/>
            </a:pPr>
            <a:r>
              <a:rPr lang="en-US" dirty="0">
                <a:latin typeface="+mn-lt"/>
                <a:ea typeface="Heiti TC Medium"/>
              </a:rPr>
              <a:t>Let participants know there will be a break.</a:t>
            </a:r>
          </a:p>
          <a:p>
            <a:pPr marL="345369" indent="-345369">
              <a:lnSpc>
                <a:spcPct val="115000"/>
              </a:lnSpc>
              <a:spcBef>
                <a:spcPts val="604"/>
              </a:spcBef>
              <a:spcAft>
                <a:spcPts val="604"/>
              </a:spcAft>
              <a:buFont typeface="Symbol" panose="05050102010706020507" pitchFamily="18" charset="2"/>
              <a:buChar char=""/>
            </a:pPr>
            <a:endParaRPr lang="en-CA" dirty="0">
              <a:latin typeface="+mn-lt"/>
              <a:ea typeface="Yu Mincho" panose="02020400000000000000" pitchFamily="18" charset="-128"/>
            </a:endParaRPr>
          </a:p>
          <a:p>
            <a:pPr marL="345369" indent="-345369">
              <a:spcBef>
                <a:spcPts val="604"/>
              </a:spcBef>
              <a:spcAft>
                <a:spcPts val="604"/>
              </a:spcAft>
              <a:buFont typeface="Symbol" panose="05050102010706020507" pitchFamily="18" charset="2"/>
              <a:buChar char=""/>
              <a:tabLst>
                <a:tab pos="230246" algn="l"/>
                <a:tab pos="460492" algn="l"/>
              </a:tabLst>
            </a:pPr>
            <a:r>
              <a:rPr lang="en-US" dirty="0">
                <a:latin typeface="+mn-lt"/>
                <a:ea typeface="Heiti TC Medium"/>
              </a:rPr>
              <a:t>Discuss the role of community workers in providing helpful information and in steering someone to further help. </a:t>
            </a:r>
          </a:p>
          <a:p>
            <a:pPr marL="345369" indent="-345369">
              <a:spcBef>
                <a:spcPts val="604"/>
              </a:spcBef>
              <a:spcAft>
                <a:spcPts val="604"/>
              </a:spcAft>
              <a:buFont typeface="Symbol" panose="05050102010706020507" pitchFamily="18" charset="2"/>
              <a:buChar char=""/>
              <a:tabLst>
                <a:tab pos="230246" algn="l"/>
                <a:tab pos="460492" algn="l"/>
              </a:tabLst>
            </a:pPr>
            <a:endParaRPr lang="en-US" dirty="0">
              <a:latin typeface="+mn-lt"/>
              <a:ea typeface="Heiti TC Medium"/>
            </a:endParaRPr>
          </a:p>
          <a:p>
            <a:pPr marL="345369" indent="-345369">
              <a:spcBef>
                <a:spcPts val="604"/>
              </a:spcBef>
              <a:spcAft>
                <a:spcPts val="604"/>
              </a:spcAft>
              <a:buFont typeface="Symbol" panose="05050102010706020507" pitchFamily="18" charset="2"/>
              <a:buChar char=""/>
              <a:tabLst>
                <a:tab pos="230246" algn="l"/>
                <a:tab pos="460492" algn="l"/>
              </a:tabLst>
            </a:pPr>
            <a:r>
              <a:rPr lang="en-CA" dirty="0">
                <a:latin typeface="Calibri" panose="020F0502020204030204" pitchFamily="34" charset="0"/>
                <a:ea typeface="Yu Mincho" panose="02020400000000000000" pitchFamily="18" charset="-128"/>
                <a:cs typeface="Times New Roman" panose="02020603050405020304" pitchFamily="18" charset="0"/>
              </a:rPr>
              <a:t>Inform participants that the aim of the training is NOT for them to become experts in workers’ rights, but rather to increase their understanding, and to become familiar with helpful resources they can share.</a:t>
            </a:r>
            <a:endParaRPr lang="en-US" dirty="0">
              <a:latin typeface="+mn-lt"/>
              <a:ea typeface="Heiti TC Medium"/>
            </a:endParaRPr>
          </a:p>
          <a:p>
            <a:pPr marL="345369" indent="-345369">
              <a:spcBef>
                <a:spcPts val="604"/>
              </a:spcBef>
              <a:spcAft>
                <a:spcPts val="604"/>
              </a:spcAft>
              <a:buFont typeface="Symbol" panose="05050102010706020507" pitchFamily="18" charset="2"/>
              <a:buChar char=""/>
              <a:tabLst>
                <a:tab pos="230246" algn="l"/>
                <a:tab pos="460492" algn="l"/>
              </a:tabLst>
            </a:pPr>
            <a:endParaRPr lang="en-US" dirty="0"/>
          </a:p>
          <a:p>
            <a:pPr marL="345369" indent="-345369">
              <a:spcBef>
                <a:spcPts val="604"/>
              </a:spcBef>
              <a:spcAft>
                <a:spcPts val="604"/>
              </a:spcAft>
              <a:buFont typeface="Symbol" panose="05050102010706020507" pitchFamily="18" charset="2"/>
              <a:buChar char=""/>
              <a:tabLst>
                <a:tab pos="230246" algn="l"/>
                <a:tab pos="460492" algn="l"/>
              </a:tabLst>
            </a:pPr>
            <a:r>
              <a:rPr lang="en-US" dirty="0"/>
              <a:t>Tell participants that you will be sharing the slides with them after the presentation. </a:t>
            </a:r>
            <a:r>
              <a:rPr lang="en-US" sz="1200" kern="1200" dirty="0">
                <a:solidFill>
                  <a:schemeClr val="tx1"/>
                </a:solidFill>
                <a:effectLst/>
                <a:latin typeface="+mn-lt"/>
                <a:ea typeface="+mn-ea"/>
                <a:cs typeface="+mn-cs"/>
              </a:rPr>
              <a:t>There are many useful resources listed </a:t>
            </a:r>
            <a:r>
              <a:rPr lang="en-CA" sz="1200" kern="1200" dirty="0">
                <a:solidFill>
                  <a:schemeClr val="tx1"/>
                </a:solidFill>
                <a:effectLst/>
                <a:latin typeface="+mn-lt"/>
                <a:ea typeface="+mn-ea"/>
                <a:cs typeface="+mn-cs"/>
              </a:rPr>
              <a:t>in the slides at the end of the presentation.</a:t>
            </a:r>
            <a:r>
              <a:rPr lang="en-CA" dirty="0">
                <a:effectLst/>
              </a:rPr>
              <a:t> </a:t>
            </a:r>
          </a:p>
          <a:p>
            <a:pPr marL="345369" indent="-345369">
              <a:spcBef>
                <a:spcPts val="604"/>
              </a:spcBef>
              <a:spcAft>
                <a:spcPts val="604"/>
              </a:spcAft>
              <a:buFont typeface="Symbol" panose="05050102010706020507" pitchFamily="18" charset="2"/>
              <a:buChar char=""/>
              <a:tabLst>
                <a:tab pos="230246" algn="l"/>
                <a:tab pos="460492" algn="l"/>
              </a:tabLst>
            </a:pPr>
            <a:endParaRPr lang="en-CA" dirty="0">
              <a:latin typeface="+mn-lt"/>
              <a:ea typeface="Times New Roman" panose="02020603050405020304" pitchFamily="18" charset="0"/>
            </a:endParaRPr>
          </a:p>
          <a:p>
            <a:pPr marL="345369" indent="-345369">
              <a:spcBef>
                <a:spcPts val="604"/>
              </a:spcBef>
              <a:spcAft>
                <a:spcPts val="604"/>
              </a:spcAft>
              <a:buFont typeface="Symbol" panose="05050102010706020507" pitchFamily="18" charset="2"/>
              <a:buChar char=""/>
              <a:tabLst>
                <a:tab pos="230246" algn="l"/>
                <a:tab pos="460492" algn="l"/>
              </a:tabLst>
            </a:pPr>
            <a:r>
              <a:rPr lang="en-CA" dirty="0">
                <a:latin typeface="+mn-lt"/>
                <a:ea typeface="Times New Roman" panose="02020603050405020304" pitchFamily="18" charset="0"/>
              </a:rPr>
              <a:t>Review the Learning </a:t>
            </a:r>
            <a:r>
              <a:rPr lang="en-CA" dirty="0">
                <a:ea typeface="Times New Roman" panose="02020603050405020304" pitchFamily="18" charset="0"/>
              </a:rPr>
              <a:t>G</a:t>
            </a:r>
            <a:r>
              <a:rPr lang="en-CA" dirty="0">
                <a:latin typeface="+mn-lt"/>
                <a:ea typeface="Times New Roman" panose="02020603050405020304" pitchFamily="18" charset="0"/>
              </a:rPr>
              <a:t>oals for today’s workshop</a:t>
            </a:r>
            <a:r>
              <a:rPr lang="en-CA" b="0" dirty="0">
                <a:latin typeface="+mn-lt"/>
                <a:ea typeface="Times New Roman" panose="02020603050405020304" pitchFamily="18" charset="0"/>
              </a:rPr>
              <a:t>.</a:t>
            </a:r>
            <a:r>
              <a:rPr lang="en-CA" b="0" i="0" dirty="0">
                <a:effectLst/>
              </a:rPr>
              <a:t> </a:t>
            </a:r>
            <a:r>
              <a:rPr lang="en-CA" i="1" dirty="0">
                <a:ea typeface="Times New Roman" panose="02020603050405020304" pitchFamily="18" charset="0"/>
              </a:rPr>
              <a:t>Your </a:t>
            </a:r>
            <a:r>
              <a:rPr lang="en-CA" i="1" kern="1200" dirty="0">
                <a:solidFill>
                  <a:schemeClr val="tx1"/>
                </a:solidFill>
                <a:effectLst/>
                <a:latin typeface="+mn-lt"/>
                <a:ea typeface="+mn-ea"/>
                <a:cs typeface="+mn-cs"/>
              </a:rPr>
              <a:t>Rights at Work </a:t>
            </a:r>
            <a:r>
              <a:rPr lang="en-CA" i="0" kern="1200" dirty="0">
                <a:solidFill>
                  <a:schemeClr val="tx1"/>
                </a:solidFill>
                <a:effectLst/>
                <a:latin typeface="+mn-lt"/>
                <a:ea typeface="+mn-ea"/>
                <a:cs typeface="+mn-cs"/>
              </a:rPr>
              <a:t>training is to help community workers</a:t>
            </a:r>
            <a:r>
              <a:rPr lang="en-CA" kern="1200" dirty="0">
                <a:solidFill>
                  <a:schemeClr val="tx1"/>
                </a:solidFill>
                <a:effectLst/>
                <a:latin typeface="+mn-lt"/>
                <a:ea typeface="+mn-ea"/>
                <a:cs typeface="+mn-cs"/>
              </a:rPr>
              <a:t>:</a:t>
            </a:r>
          </a:p>
          <a:p>
            <a:pPr marL="628650" lvl="1" indent="-171450">
              <a:buFont typeface="Courier New" panose="02070309020205020404" pitchFamily="49" charset="0"/>
              <a:buChar char="o"/>
            </a:pPr>
            <a:r>
              <a:rPr lang="en-US" kern="1200" dirty="0">
                <a:solidFill>
                  <a:schemeClr val="tx1"/>
                </a:solidFill>
                <a:effectLst/>
                <a:latin typeface="+mn-lt"/>
                <a:ea typeface="+mn-ea"/>
                <a:cs typeface="+mn-cs"/>
              </a:rPr>
              <a:t>Understand who is covered by the </a:t>
            </a:r>
            <a:r>
              <a:rPr lang="en-US" i="1" kern="1200" dirty="0">
                <a:solidFill>
                  <a:schemeClr val="tx1"/>
                </a:solidFill>
                <a:effectLst/>
                <a:latin typeface="+mn-lt"/>
                <a:ea typeface="+mn-ea"/>
                <a:cs typeface="+mn-cs"/>
              </a:rPr>
              <a:t>Employment Standards Act </a:t>
            </a:r>
            <a:r>
              <a:rPr lang="en-US" kern="1200" dirty="0">
                <a:solidFill>
                  <a:schemeClr val="tx1"/>
                </a:solidFill>
                <a:effectLst/>
                <a:latin typeface="+mn-lt"/>
                <a:ea typeface="+mn-ea"/>
                <a:cs typeface="+mn-cs"/>
              </a:rPr>
              <a:t>(ESA)</a:t>
            </a:r>
            <a:endParaRPr lang="en-CA"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kern="1200" dirty="0">
                <a:solidFill>
                  <a:schemeClr val="tx1"/>
                </a:solidFill>
                <a:effectLst/>
                <a:latin typeface="+mn-lt"/>
                <a:ea typeface="+mn-ea"/>
                <a:cs typeface="+mn-cs"/>
              </a:rPr>
              <a:t>Develop a basic understanding of rights at work under the ESA</a:t>
            </a:r>
            <a:endParaRPr lang="en-CA"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kern="1200" dirty="0">
                <a:solidFill>
                  <a:schemeClr val="tx1"/>
                </a:solidFill>
                <a:effectLst/>
                <a:latin typeface="+mn-lt"/>
                <a:ea typeface="+mn-ea"/>
                <a:cs typeface="+mn-cs"/>
              </a:rPr>
              <a:t>Learn how workers can protect themselves </a:t>
            </a:r>
          </a:p>
          <a:p>
            <a:pPr marL="628650" lvl="1" indent="-171450">
              <a:buFont typeface="Courier New" panose="02070309020205020404" pitchFamily="49" charset="0"/>
              <a:buChar char="o"/>
            </a:pPr>
            <a:r>
              <a:rPr lang="en-US" kern="1200" dirty="0">
                <a:solidFill>
                  <a:schemeClr val="tx1"/>
                </a:solidFill>
                <a:effectLst/>
                <a:latin typeface="+mn-lt"/>
                <a:ea typeface="+mn-ea"/>
                <a:cs typeface="+mn-cs"/>
              </a:rPr>
              <a:t>Learn more about what can be done </a:t>
            </a:r>
            <a:r>
              <a:rPr lang="en-US" u="none" kern="1200" dirty="0">
                <a:solidFill>
                  <a:schemeClr val="tx1"/>
                </a:solidFill>
                <a:effectLst/>
                <a:latin typeface="+mn-lt"/>
                <a:ea typeface="+mn-ea"/>
                <a:cs typeface="+mn-cs"/>
              </a:rPr>
              <a:t>when an employer breaks the law </a:t>
            </a:r>
            <a:endParaRPr lang="en-US" u="none" strike="sngStrike"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CA" kern="1200" dirty="0">
                <a:solidFill>
                  <a:schemeClr val="tx1"/>
                </a:solidFill>
                <a:effectLst/>
                <a:latin typeface="+mn-lt"/>
                <a:ea typeface="+mn-ea"/>
                <a:cs typeface="+mn-cs"/>
              </a:rPr>
              <a:t>Learn about </a:t>
            </a:r>
            <a:r>
              <a:rPr lang="en-CA" u="none" kern="1200" dirty="0">
                <a:solidFill>
                  <a:schemeClr val="tx1"/>
                </a:solidFill>
                <a:effectLst/>
                <a:latin typeface="+mn-lt"/>
                <a:ea typeface="+mn-ea"/>
                <a:cs typeface="+mn-cs"/>
              </a:rPr>
              <a:t>tips and </a:t>
            </a:r>
            <a:r>
              <a:rPr lang="en-CA" kern="1200" dirty="0">
                <a:solidFill>
                  <a:schemeClr val="tx1"/>
                </a:solidFill>
                <a:effectLst/>
                <a:latin typeface="+mn-lt"/>
                <a:ea typeface="+mn-ea"/>
                <a:cs typeface="+mn-cs"/>
              </a:rPr>
              <a:t>useful resources  </a:t>
            </a:r>
            <a:endParaRPr lang="en-CA" dirty="0">
              <a:latin typeface="+mn-lt"/>
              <a:ea typeface="Times New Roman" panose="02020603050405020304" pitchFamily="18" charset="0"/>
            </a:endParaRPr>
          </a:p>
          <a:p>
            <a:endParaRPr lang="en-US" sz="1400" dirty="0"/>
          </a:p>
        </p:txBody>
      </p:sp>
      <p:sp>
        <p:nvSpPr>
          <p:cNvPr id="4" name="Slide Number Placeholder 3"/>
          <p:cNvSpPr>
            <a:spLocks noGrp="1"/>
          </p:cNvSpPr>
          <p:nvPr>
            <p:ph type="sldNum" sz="quarter" idx="5"/>
          </p:nvPr>
        </p:nvSpPr>
        <p:spPr/>
        <p:txBody>
          <a:bodyPr/>
          <a:lstStyle/>
          <a:p>
            <a:fld id="{EFC3A7C0-7866-EF41-8560-EA2407AC7309}" type="slidenum">
              <a:rPr lang="en-US" smtClean="0"/>
              <a:t>2</a:t>
            </a:fld>
            <a:endParaRPr lang="en-US"/>
          </a:p>
        </p:txBody>
      </p:sp>
    </p:spTree>
    <p:extLst>
      <p:ext uri="{BB962C8B-B14F-4D97-AF65-F5344CB8AC3E}">
        <p14:creationId xmlns:p14="http://schemas.microsoft.com/office/powerpoint/2010/main" val="616491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100" b="0" i="0" dirty="0">
                <a:solidFill>
                  <a:srgbClr val="000000"/>
                </a:solidFill>
                <a:effectLst/>
                <a:latin typeface="+mn-lt"/>
              </a:rPr>
              <a:t>We know that an employer can pay workers in cash. However, they must provide a record of this with all the proper deductions and categories for wages. See the sample pay cheque above for explanation.  </a:t>
            </a:r>
          </a:p>
          <a:p>
            <a:pPr algn="l" fontAlgn="base"/>
            <a:endParaRPr lang="en-US" sz="1100" b="0" i="0" dirty="0">
              <a:solidFill>
                <a:srgbClr val="000000"/>
              </a:solidFill>
              <a:effectLst/>
              <a:latin typeface="+mn-lt"/>
            </a:endParaRPr>
          </a:p>
          <a:p>
            <a:pPr algn="l" fontAlgn="base"/>
            <a:r>
              <a:rPr lang="en-US" sz="1100" b="0" i="0" dirty="0">
                <a:solidFill>
                  <a:srgbClr val="000000"/>
                </a:solidFill>
                <a:effectLst/>
                <a:latin typeface="+mn-lt"/>
              </a:rPr>
              <a:t>An employer can make deductions from your pay cheque for some items. For example, they can charge you for uniforms, equipment or other goods. You must agree to these charges (deductions) in writing. </a:t>
            </a:r>
          </a:p>
          <a:p>
            <a:pPr algn="l" fontAlgn="base"/>
            <a:endParaRPr lang="en-US" sz="1100" b="0" i="0" dirty="0">
              <a:solidFill>
                <a:srgbClr val="000000"/>
              </a:solidFill>
              <a:effectLst/>
              <a:latin typeface="+mn-lt"/>
            </a:endParaRPr>
          </a:p>
          <a:p>
            <a:pPr algn="l" fontAlgn="base"/>
            <a:r>
              <a:rPr lang="en-US" sz="1100" b="0" i="0" dirty="0">
                <a:solidFill>
                  <a:srgbClr val="000000"/>
                </a:solidFill>
                <a:effectLst/>
                <a:latin typeface="+mn-lt"/>
              </a:rPr>
              <a:t>However, they </a:t>
            </a:r>
            <a:r>
              <a:rPr lang="en-US" sz="1100" b="1" i="0" dirty="0">
                <a:solidFill>
                  <a:srgbClr val="000000"/>
                </a:solidFill>
                <a:effectLst/>
                <a:latin typeface="+mn-lt"/>
              </a:rPr>
              <a:t>cannot</a:t>
            </a:r>
            <a:r>
              <a:rPr lang="en-US" sz="1100" b="0" i="0" dirty="0">
                <a:solidFill>
                  <a:srgbClr val="000000"/>
                </a:solidFill>
                <a:effectLst/>
                <a:latin typeface="+mn-lt"/>
              </a:rPr>
              <a:t>:</a:t>
            </a:r>
          </a:p>
          <a:p>
            <a:pPr marL="171450" indent="-171450" algn="l" fontAlgn="base">
              <a:buFont typeface="Arial" panose="020B0604020202020204" pitchFamily="34" charset="0"/>
              <a:buChar char="•"/>
            </a:pPr>
            <a:r>
              <a:rPr lang="en-US" sz="1100" b="0" i="0" dirty="0">
                <a:solidFill>
                  <a:srgbClr val="000000"/>
                </a:solidFill>
                <a:effectLst/>
                <a:latin typeface="+mn-lt"/>
              </a:rPr>
              <a:t>deduct money for faulty work</a:t>
            </a:r>
          </a:p>
          <a:p>
            <a:pPr marL="171450" indent="-171450" algn="l" fontAlgn="base">
              <a:buFont typeface="Arial" panose="020B0604020202020204" pitchFamily="34" charset="0"/>
              <a:buChar char="•"/>
            </a:pPr>
            <a:r>
              <a:rPr lang="en-US" sz="1100" b="0" i="0" dirty="0">
                <a:solidFill>
                  <a:srgbClr val="000000"/>
                </a:solidFill>
                <a:effectLst/>
                <a:latin typeface="+mn-lt"/>
              </a:rPr>
              <a:t>deduct money because there wasn’t the right amount of cash in the register,</a:t>
            </a:r>
            <a:r>
              <a:rPr lang="en-US" sz="1100" b="1" i="0" dirty="0">
                <a:solidFill>
                  <a:srgbClr val="000000"/>
                </a:solidFill>
                <a:effectLst/>
                <a:latin typeface="+mn-lt"/>
              </a:rPr>
              <a:t> unless </a:t>
            </a:r>
            <a:r>
              <a:rPr lang="en-US" sz="1100" b="0" i="0" dirty="0">
                <a:solidFill>
                  <a:srgbClr val="000000"/>
                </a:solidFill>
                <a:effectLst/>
                <a:latin typeface="+mn-lt"/>
              </a:rPr>
              <a:t>you’re the only person with access to the register and if you’ve signed a form saying they can deduct in this situation</a:t>
            </a:r>
          </a:p>
          <a:p>
            <a:pPr marL="171450" indent="-171450" algn="l" fontAlgn="base">
              <a:buFont typeface="Arial" panose="020B0604020202020204" pitchFamily="34" charset="0"/>
              <a:buChar char="•"/>
            </a:pPr>
            <a:r>
              <a:rPr lang="en-US" sz="1100" b="0" i="0" dirty="0">
                <a:solidFill>
                  <a:srgbClr val="000000"/>
                </a:solidFill>
                <a:effectLst/>
                <a:latin typeface="+mn-lt"/>
              </a:rPr>
              <a:t>deduct money from a waiter if a customer runs out on the bill </a:t>
            </a:r>
          </a:p>
          <a:p>
            <a:pPr algn="l" fontAlgn="base"/>
            <a:endParaRPr lang="en-US" sz="1100" b="0" i="0" dirty="0">
              <a:solidFill>
                <a:srgbClr val="000000"/>
              </a:solidFill>
              <a:effectLst/>
              <a:latin typeface="+mn-lt"/>
            </a:endParaRPr>
          </a:p>
          <a:p>
            <a:pPr algn="l" fontAlgn="base"/>
            <a:r>
              <a:rPr lang="en-US" sz="1100" b="0" i="0" dirty="0">
                <a:solidFill>
                  <a:srgbClr val="000000"/>
                </a:solidFill>
                <a:effectLst/>
                <a:latin typeface="+mn-lt"/>
              </a:rPr>
              <a:t>If a worker is undocumented, they are still entitled to all rights under the ESA. It is important they keep their own records and contact the Workers’ Action Centre or the Migrant Workers Alliance Change for support to safely get unpaid wages. (Both resources are listed in slides at the end of this presentation.) </a:t>
            </a:r>
          </a:p>
        </p:txBody>
      </p:sp>
      <p:sp>
        <p:nvSpPr>
          <p:cNvPr id="4" name="Slide Number Placeholder 3"/>
          <p:cNvSpPr>
            <a:spLocks noGrp="1"/>
          </p:cNvSpPr>
          <p:nvPr>
            <p:ph type="sldNum" sz="quarter" idx="5"/>
          </p:nvPr>
        </p:nvSpPr>
        <p:spPr/>
        <p:txBody>
          <a:bodyPr/>
          <a:lstStyle/>
          <a:p>
            <a:fld id="{EFC3A7C0-7866-EF41-8560-EA2407AC7309}" type="slidenum">
              <a:rPr lang="en-US" smtClean="0"/>
              <a:t>20</a:t>
            </a:fld>
            <a:endParaRPr lang="en-US"/>
          </a:p>
        </p:txBody>
      </p:sp>
    </p:spTree>
    <p:extLst>
      <p:ext uri="{BB962C8B-B14F-4D97-AF65-F5344CB8AC3E}">
        <p14:creationId xmlns:p14="http://schemas.microsoft.com/office/powerpoint/2010/main" val="4134404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mn-lt"/>
                <a:ea typeface="Times New Roman" panose="02020603050405020304" pitchFamily="18" charset="0"/>
              </a:rPr>
              <a:t>A worker can enter a written agreement with their employer that they will work more than these maximum number of hours in a day or week.  </a:t>
            </a:r>
            <a:r>
              <a:rPr lang="en-US" sz="1800" b="1" i="1" dirty="0">
                <a:solidFill>
                  <a:srgbClr val="000000"/>
                </a:solidFill>
                <a:effectLst/>
                <a:latin typeface="+mn-lt"/>
                <a:ea typeface="Times New Roman" panose="02020603050405020304" pitchFamily="18" charset="0"/>
              </a:rPr>
              <a:t>Or they can refuse. If they do agree,</a:t>
            </a:r>
            <a:r>
              <a:rPr lang="en-US" sz="1800" dirty="0">
                <a:solidFill>
                  <a:srgbClr val="000000"/>
                </a:solidFill>
                <a:effectLst/>
                <a:latin typeface="+mn-lt"/>
                <a:ea typeface="Times New Roman" panose="02020603050405020304" pitchFamily="18" charset="0"/>
              </a:rPr>
              <a:t> they can still give the employer 2 weeks’ written notice to cancel such an agreement. </a:t>
            </a:r>
          </a:p>
          <a:p>
            <a:endParaRPr lang="en-US" sz="1800" dirty="0">
              <a:solidFill>
                <a:srgbClr val="000000"/>
              </a:solidFill>
              <a:effectLst/>
              <a:latin typeface="+mn-lt"/>
            </a:endParaRPr>
          </a:p>
          <a:p>
            <a:r>
              <a:rPr lang="en-US" sz="1100" dirty="0"/>
              <a:t>Employees can’t be required to work more than 13 hours a day, and they must be given at least 11 hours off in a row each day (not a calendar day, but a 24 hour period).  For example, you can’t finish work at midnight and be expected back in at 6 a.m.  </a:t>
            </a:r>
          </a:p>
          <a:p>
            <a:endParaRPr lang="en-US" sz="1100" dirty="0"/>
          </a:p>
          <a:p>
            <a:r>
              <a:rPr lang="en-US" sz="1100" dirty="0"/>
              <a:t>The maximum number of hours most employees can be required to work in a week is 48 hours.  </a:t>
            </a:r>
          </a:p>
          <a:p>
            <a:endParaRPr lang="en-US" sz="1100" dirty="0"/>
          </a:p>
          <a:p>
            <a:r>
              <a:rPr lang="en-US" sz="1100" dirty="0"/>
              <a:t>A worker can enter a written agreement with their employer that they will work more than these maximum number of hours in a day or week.  But they don’t have to agree, and they can give the employer 2 weeks’ written notice to cancel such an agreement. </a:t>
            </a:r>
          </a:p>
          <a:p>
            <a:endParaRPr lang="en-US" sz="1100" dirty="0"/>
          </a:p>
          <a:p>
            <a:r>
              <a:rPr lang="en-US" sz="1100" dirty="0"/>
              <a:t>Before asking a worker to sign an agreement to work longer hours, the employer must provide the worker with an information sheet published by the Ministry of </a:t>
            </a:r>
            <a:r>
              <a:rPr lang="en-US" sz="1100" dirty="0" err="1"/>
              <a:t>Labour</a:t>
            </a:r>
            <a:r>
              <a:rPr lang="en-US" sz="1100" dirty="0"/>
              <a:t>.</a:t>
            </a:r>
          </a:p>
          <a:p>
            <a:endParaRPr lang="en-US" sz="1100" dirty="0"/>
          </a:p>
          <a:p>
            <a:r>
              <a:rPr lang="en-US" sz="1100" dirty="0"/>
              <a:t>A worker SHOULD get paid 1.5 times regular pay or 1.5 times time off in lieu of overtime pay. </a:t>
            </a:r>
          </a:p>
          <a:p>
            <a:endParaRPr lang="en-US" sz="1100" dirty="0"/>
          </a:p>
          <a:p>
            <a:r>
              <a:rPr lang="en-US" sz="1100" dirty="0"/>
              <a:t>Workers can also agree in writing to average their hours over two, three or at most, four weeks to determine overtime pay.  Workers don’t have to agree to this, but if they do, they cannot give notice to cancel it before it expires, their employer must agree. An averaging agreement must provide a start date and an expiry date, which must be no longer than two years from the start date.</a:t>
            </a:r>
          </a:p>
          <a:p>
            <a:endParaRPr lang="en-CA" sz="1100" b="0" i="0" kern="1200" dirty="0">
              <a:solidFill>
                <a:schemeClr val="tx1"/>
              </a:solidFill>
              <a:effectLst/>
              <a:latin typeface="+mn-lt"/>
              <a:ea typeface="+mn-ea"/>
              <a:cs typeface="+mn-cs"/>
            </a:endParaRPr>
          </a:p>
          <a:p>
            <a:r>
              <a:rPr lang="en-CA" sz="1100" b="1" i="0" kern="1200" dirty="0">
                <a:solidFill>
                  <a:schemeClr val="tx1"/>
                </a:solidFill>
                <a:effectLst/>
                <a:latin typeface="+mn-lt"/>
                <a:ea typeface="+mn-ea"/>
                <a:cs typeface="+mn-cs"/>
              </a:rPr>
              <a:t>Breaks</a:t>
            </a:r>
            <a:r>
              <a:rPr lang="en-CA" sz="1100" b="0" i="0" kern="1200" dirty="0">
                <a:solidFill>
                  <a:schemeClr val="tx1"/>
                </a:solidFill>
                <a:effectLst/>
                <a:latin typeface="+mn-lt"/>
                <a:ea typeface="+mn-ea"/>
                <a:cs typeface="+mn-cs"/>
              </a:rPr>
              <a:t>: Some employers may give you longer breaks but by law they must only give you what the ESA outlines. </a:t>
            </a:r>
          </a:p>
          <a:p>
            <a:endParaRPr lang="en-CA"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3-hour rule</a:t>
            </a:r>
            <a:r>
              <a:rPr lang="en-US" sz="1100" dirty="0"/>
              <a:t>: If an employee is sent home early by the boss, they</a:t>
            </a:r>
            <a:r>
              <a:rPr lang="en-CA" sz="1100" b="0" i="0" kern="1200" dirty="0">
                <a:solidFill>
                  <a:schemeClr val="tx1"/>
                </a:solidFill>
                <a:effectLst/>
                <a:latin typeface="+mn-lt"/>
                <a:ea typeface="+mn-ea"/>
                <a:cs typeface="+mn-cs"/>
              </a:rPr>
              <a:t> must be paid at least three hours' pay at the employee’s regular rate of pay, even though the employee has worked less than three hours.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0" kern="1200" dirty="0">
                <a:solidFill>
                  <a:schemeClr val="tx1"/>
                </a:solidFill>
                <a:effectLst/>
                <a:latin typeface="+mn-lt"/>
                <a:ea typeface="+mn-ea"/>
                <a:cs typeface="+mn-cs"/>
              </a:rPr>
              <a:t>This is also the case if an employer cancels a shift or tells a worker not to come in at the last minute. Workers must be paid a minimum of 3 hours most of the time in such situations. However, if the cancellation is due to “uncontrollable circumstances” (for example, a power failure), then this rule may not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i="0" kern="1200" dirty="0">
                <a:solidFill>
                  <a:schemeClr val="tx1"/>
                </a:solidFill>
                <a:effectLst/>
                <a:latin typeface="+mn-lt"/>
                <a:ea typeface="+mn-ea"/>
                <a:cs typeface="+mn-cs"/>
              </a:rPr>
              <a:t>Resources</a:t>
            </a:r>
            <a:r>
              <a:rPr lang="en-CA" sz="1100" b="0" i="0" kern="1200" dirty="0">
                <a:solidFill>
                  <a:schemeClr val="tx1"/>
                </a:solidFill>
                <a:effectLst/>
                <a:latin typeface="+mn-lt"/>
                <a:ea typeface="+mn-ea"/>
                <a:cs typeface="+mn-cs"/>
              </a:rPr>
              <a:t>: There is more information on breaks and rest between shifts at the end of this presentation. </a:t>
            </a:r>
          </a:p>
        </p:txBody>
      </p:sp>
      <p:sp>
        <p:nvSpPr>
          <p:cNvPr id="4" name="Slide Number Placeholder 3"/>
          <p:cNvSpPr>
            <a:spLocks noGrp="1"/>
          </p:cNvSpPr>
          <p:nvPr>
            <p:ph type="sldNum" sz="quarter" idx="5"/>
          </p:nvPr>
        </p:nvSpPr>
        <p:spPr/>
        <p:txBody>
          <a:bodyPr/>
          <a:lstStyle/>
          <a:p>
            <a:fld id="{EFC3A7C0-7866-EF41-8560-EA2407AC7309}" type="slidenum">
              <a:rPr lang="en-US" smtClean="0"/>
              <a:t>21</a:t>
            </a:fld>
            <a:endParaRPr lang="en-US"/>
          </a:p>
        </p:txBody>
      </p:sp>
    </p:spTree>
    <p:extLst>
      <p:ext uri="{BB962C8B-B14F-4D97-AF65-F5344CB8AC3E}">
        <p14:creationId xmlns:p14="http://schemas.microsoft.com/office/powerpoint/2010/main" val="1984482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Most workers get overtime pay when they work more than 44 hours in a week. </a:t>
            </a:r>
          </a:p>
          <a:p>
            <a:endParaRPr lang="en-CA" sz="1100" b="1" dirty="0"/>
          </a:p>
          <a:p>
            <a:pPr marL="171450" indent="-171450">
              <a:buFont typeface="Arial" panose="020B0604020202020204" pitchFamily="34" charset="0"/>
              <a:buChar char="•"/>
            </a:pPr>
            <a:r>
              <a:rPr lang="en-CA" sz="1100" b="1" dirty="0"/>
              <a:t>Overtime pay </a:t>
            </a:r>
            <a:r>
              <a:rPr lang="en-CA" sz="1100" dirty="0"/>
              <a:t>is 1.5x your normal pay, which you get for every hour over 44 hours that your work.</a:t>
            </a:r>
            <a:endParaRPr lang="en-CA" sz="11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100" b="1" i="0" kern="1200" dirty="0">
                <a:solidFill>
                  <a:schemeClr val="tx1"/>
                </a:solidFill>
                <a:effectLst/>
                <a:latin typeface="+mn-lt"/>
                <a:ea typeface="+mn-ea"/>
                <a:cs typeface="+mn-cs"/>
              </a:rPr>
              <a:t>Time off instead of pay</a:t>
            </a:r>
            <a:r>
              <a:rPr lang="en-CA" sz="1100" b="0" i="0" kern="1200" dirty="0">
                <a:solidFill>
                  <a:schemeClr val="tx1"/>
                </a:solidFill>
                <a:effectLst/>
                <a:latin typeface="+mn-lt"/>
                <a:ea typeface="+mn-ea"/>
                <a:cs typeface="+mn-cs"/>
              </a:rPr>
              <a:t>: You can also agree in writing to take paid time off instead of overtime.  You should calculate at 1.5 hours paid time off for each hour of overtime you work.  Example – you work 5 hours of overtime and agree to take time off instead – you should take 7.5 hours off instead. </a:t>
            </a:r>
          </a:p>
          <a:p>
            <a:endParaRPr lang="en-US" sz="1100" dirty="0"/>
          </a:p>
          <a:p>
            <a:r>
              <a:rPr lang="en-US" sz="1100" b="1" dirty="0"/>
              <a:t>Exemptions: </a:t>
            </a:r>
            <a:r>
              <a:rPr lang="en-US" sz="1100" dirty="0"/>
              <a:t>Supervisors and managers do not get overtime. But you’re only legally a “supervisor” if you spend most of your time supervising employees. If you spend most of your time dealing with customers or doing other work, then you should legally get overtime. But many employers call some employees ‘supervisors’ when they shouldn’t to avoid paying overtime. </a:t>
            </a:r>
            <a:endParaRPr lang="en-CA" sz="1100" dirty="0"/>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22</a:t>
            </a:fld>
            <a:endParaRPr lang="en-US"/>
          </a:p>
        </p:txBody>
      </p:sp>
    </p:spTree>
    <p:extLst>
      <p:ext uri="{BB962C8B-B14F-4D97-AF65-F5344CB8AC3E}">
        <p14:creationId xmlns:p14="http://schemas.microsoft.com/office/powerpoint/2010/main" val="1836037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rPr>
              <a:t>Workers earn vacation pay from their very first day of work. How vacation pay is given to workers varies by workplace. For some, vacation pay is paid out on each paycheque. Other workplaces allow workers to request their vacation pay to be paid on a specific paycheque. For others, vacation pay is only paid out when a worker takes vacation after their entitlement to vacation time is earned. </a:t>
            </a:r>
          </a:p>
          <a:p>
            <a:endParaRPr lang="en-CA" sz="1800" dirty="0">
              <a:effectLst/>
              <a:latin typeface="Calibri" panose="020F0502020204030204" pitchFamily="34" charset="0"/>
              <a:ea typeface="Calibri" panose="020F0502020204030204" pitchFamily="34" charset="0"/>
            </a:endParaRPr>
          </a:p>
          <a:p>
            <a:r>
              <a:rPr lang="en-CA" sz="1800" dirty="0">
                <a:effectLst/>
                <a:latin typeface="Calibri" panose="020F0502020204030204" pitchFamily="34" charset="0"/>
                <a:ea typeface="Calibri" panose="020F0502020204030204" pitchFamily="34" charset="0"/>
              </a:rPr>
              <a:t>The first year worked is when your vacation time entitlement is earned. Under the ESA, you aren’t entitled to take vacation time in the first year. Whether vacation time is paid or unpaid will depend on whether the vacation pay has been held in trust by the employer, or if it was paid out to the worker during the year.</a:t>
            </a:r>
          </a:p>
          <a:p>
            <a:r>
              <a:rPr lang="en-CA" sz="1800" dirty="0">
                <a:effectLst/>
                <a:latin typeface="Calibri" panose="020F0502020204030204" pitchFamily="34" charset="0"/>
                <a:ea typeface="Calibri" panose="020F0502020204030204" pitchFamily="34" charset="0"/>
              </a:rPr>
              <a:t> </a:t>
            </a:r>
          </a:p>
          <a:p>
            <a:r>
              <a:rPr lang="en-CA" sz="1800" dirty="0">
                <a:effectLst/>
                <a:latin typeface="Calibri" panose="020F0502020204030204" pitchFamily="34" charset="0"/>
                <a:ea typeface="Calibri" panose="020F0502020204030204" pitchFamily="34" charset="0"/>
              </a:rPr>
              <a:t>If your vacation pay accrues to be used during vacation time and you leave before you have worked for one year, you should get your accrued vacation pay, 4% of your gross wages, in one lump sum on your final paycheque. If you don’t leave within that first year, you will be entitled to 2 weeks paid vacation in the second year.  Your boss should allow you to take paid vacation time in the second year. </a:t>
            </a:r>
          </a:p>
          <a:p>
            <a:r>
              <a:rPr lang="en-CA" sz="1800" dirty="0">
                <a:effectLst/>
                <a:latin typeface="Calibri" panose="020F0502020204030204" pitchFamily="34" charset="0"/>
                <a:ea typeface="Calibri" panose="020F0502020204030204" pitchFamily="34" charset="0"/>
              </a:rPr>
              <a:t> </a:t>
            </a:r>
          </a:p>
          <a:p>
            <a:r>
              <a:rPr lang="en-CA" sz="1800" dirty="0">
                <a:effectLst/>
                <a:latin typeface="Calibri" panose="020F0502020204030204" pitchFamily="34" charset="0"/>
                <a:ea typeface="Calibri" panose="020F0502020204030204" pitchFamily="34" charset="0"/>
              </a:rPr>
              <a:t>This chart shows that how long you’ve worked will determine how much vacation time and vacation pay you are entitled to under the law.</a:t>
            </a:r>
          </a:p>
          <a:p>
            <a:r>
              <a:rPr lang="en-CA" sz="1800" dirty="0">
                <a:effectLst/>
                <a:latin typeface="Calibri" panose="020F0502020204030204" pitchFamily="34" charset="0"/>
                <a:ea typeface="Calibri" panose="020F0502020204030204" pitchFamily="34" charset="0"/>
              </a:rPr>
              <a:t> </a:t>
            </a:r>
          </a:p>
          <a:p>
            <a:r>
              <a:rPr lang="en-CA" sz="1800" dirty="0">
                <a:effectLst/>
                <a:latin typeface="Calibri" panose="020F0502020204030204" pitchFamily="34" charset="0"/>
                <a:ea typeface="Calibri" panose="020F0502020204030204" pitchFamily="34" charset="0"/>
              </a:rPr>
              <a:t>An employer has the right to tell you when you can take your vacation time, however you can negotiate time off with your boss and co-workers. </a:t>
            </a:r>
          </a:p>
          <a:p>
            <a:r>
              <a:rPr lang="en-CA" sz="1800" dirty="0">
                <a:effectLst/>
                <a:latin typeface="Calibri" panose="020F0502020204030204" pitchFamily="34" charset="0"/>
                <a:ea typeface="Calibri" panose="020F0502020204030204" pitchFamily="34" charset="0"/>
              </a:rPr>
              <a:t> </a:t>
            </a:r>
          </a:p>
          <a:p>
            <a:r>
              <a:rPr lang="en-CA" sz="1800" dirty="0">
                <a:effectLst/>
                <a:latin typeface="Calibri" panose="020F0502020204030204" pitchFamily="34" charset="0"/>
                <a:ea typeface="Calibri" panose="020F0502020204030204" pitchFamily="34" charset="0"/>
              </a:rPr>
              <a:t>If you get termination pay when your job ends, you should also get vacation pay on the gross amount of those wages. </a:t>
            </a:r>
          </a:p>
          <a:p>
            <a:r>
              <a:rPr lang="en-CA" sz="1800" dirty="0">
                <a:solidFill>
                  <a:srgbClr val="1F497D"/>
                </a:solidFill>
                <a:effectLst/>
                <a:latin typeface="Arial" panose="020B060402020202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23</a:t>
            </a:fld>
            <a:endParaRPr lang="en-US"/>
          </a:p>
        </p:txBody>
      </p:sp>
    </p:spTree>
    <p:extLst>
      <p:ext uri="{BB962C8B-B14F-4D97-AF65-F5344CB8AC3E}">
        <p14:creationId xmlns:p14="http://schemas.microsoft.com/office/powerpoint/2010/main" val="2450192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0" i="0" kern="1200" dirty="0">
                <a:solidFill>
                  <a:schemeClr val="tx1"/>
                </a:solidFill>
                <a:effectLst/>
                <a:latin typeface="+mn-lt"/>
                <a:ea typeface="+mn-ea"/>
                <a:cs typeface="+mn-cs"/>
              </a:rPr>
              <a:t>Review all of the Public Holidays: New Year's Day, Family Day, Good Friday, Victoria Day, Canada Day, Labour Day, Thanksgiving Day, Christmas Day, Boxing Day (December 26)</a:t>
            </a:r>
          </a:p>
          <a:p>
            <a:endParaRPr lang="en-CA" sz="1100" b="1"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Each province has their own number of public holidays and there can be different holidays in each province.  </a:t>
            </a:r>
          </a:p>
          <a:p>
            <a:endParaRPr lang="en-CA" sz="1100" dirty="0"/>
          </a:p>
          <a:p>
            <a:r>
              <a:rPr lang="en-CA" sz="1100" dirty="0"/>
              <a:t>Discuss other holidays like Ramadan, Yom Kippur, Diwali – can you take these holidays off instead? (</a:t>
            </a:r>
            <a:r>
              <a:rPr lang="en-CA" sz="1100" b="1" dirty="0"/>
              <a:t>Answer: </a:t>
            </a:r>
            <a:r>
              <a:rPr lang="en-CA" sz="1100" dirty="0"/>
              <a:t>Yes, you can negotiate with your boss to work on a public holiday and take another, mutually agreed upon, day off.) This will be discussed in more detail later in the presentation.</a:t>
            </a:r>
            <a:endParaRPr lang="en-US" sz="1100" dirty="0"/>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24</a:t>
            </a:fld>
            <a:endParaRPr lang="en-US"/>
          </a:p>
        </p:txBody>
      </p:sp>
    </p:spTree>
    <p:extLst>
      <p:ext uri="{BB962C8B-B14F-4D97-AF65-F5344CB8AC3E}">
        <p14:creationId xmlns:p14="http://schemas.microsoft.com/office/powerpoint/2010/main" val="3106190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t>What happens when a public holiday falls on your regular workday?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p>
          <a:p>
            <a:pPr marL="171450" indent="-171450">
              <a:buFont typeface="Arial" panose="020B0604020202020204" pitchFamily="34" charset="0"/>
              <a:buChar char="•"/>
            </a:pPr>
            <a:r>
              <a:rPr lang="en-CA" sz="1100" dirty="0"/>
              <a:t>You get it off with pay, but you MUST work your regularly scheduled shift before and after the public holiday.</a:t>
            </a:r>
          </a:p>
          <a:p>
            <a:pPr marL="171450" indent="-171450">
              <a:buFont typeface="Arial" panose="020B0604020202020204" pitchFamily="34" charset="0"/>
              <a:buChar char="•"/>
            </a:pPr>
            <a:r>
              <a:rPr lang="en-CA" sz="1100" dirty="0"/>
              <a:t>You work it and get public holiday pay. </a:t>
            </a:r>
            <a:r>
              <a:rPr lang="en-CA" sz="900" dirty="0"/>
              <a:t>Generally: 1.5 times the hourly rate for all hours worked + public holiday pay*.  </a:t>
            </a:r>
          </a:p>
          <a:p>
            <a:pPr marL="171450" indent="-171450">
              <a:buFont typeface="Arial" panose="020B0604020202020204" pitchFamily="34" charset="0"/>
              <a:buChar char="•"/>
            </a:pPr>
            <a:r>
              <a:rPr lang="en-CA" sz="1100" dirty="0"/>
              <a:t>You work it and negotiate another day off with your boss (you could take another holiday off with public holiday pay*).  </a:t>
            </a:r>
          </a:p>
          <a:p>
            <a:pPr marL="171450" indent="-171450">
              <a:buFont typeface="Arial" panose="020B0604020202020204" pitchFamily="34" charset="0"/>
              <a:buChar char="•"/>
            </a:pPr>
            <a:endParaRPr lang="en-CA" sz="1100" dirty="0"/>
          </a:p>
          <a:p>
            <a:pPr marL="0" indent="0">
              <a:buFont typeface="Arial" panose="020B0604020202020204" pitchFamily="34" charset="0"/>
              <a:buNone/>
            </a:pPr>
            <a:r>
              <a:rPr lang="en-CA" sz="1800" dirty="0">
                <a:effectLst/>
                <a:highlight>
                  <a:srgbClr val="FFFF00"/>
                </a:highlight>
                <a:latin typeface="Calibri" panose="020F0502020204030204" pitchFamily="34" charset="0"/>
                <a:ea typeface="Calibri" panose="020F0502020204030204" pitchFamily="34" charset="0"/>
              </a:rPr>
              <a:t>* Tell participants that public holiday pay is an average day’s wage, based on a calculation of the previous 4 weeks’ pay before the holiday.</a:t>
            </a:r>
            <a:endParaRPr lang="en-CA" sz="1100" dirty="0"/>
          </a:p>
          <a:p>
            <a:pPr marL="0" indent="0">
              <a:buNone/>
            </a:pPr>
            <a:endParaRPr lang="en-CA" sz="1100" dirty="0"/>
          </a:p>
          <a:p>
            <a:pPr marL="0" indent="0">
              <a:buNone/>
            </a:pPr>
            <a:r>
              <a:rPr lang="en-CA" sz="1100" b="1" dirty="0"/>
              <a:t>Resource</a:t>
            </a:r>
            <a:r>
              <a:rPr lang="en-CA" sz="1100" dirty="0"/>
              <a:t>: There is a public holiday calculator tool in slide 43 of the resource section at the end of this presentation.  </a:t>
            </a:r>
          </a:p>
          <a:p>
            <a:pPr marL="0" indent="0">
              <a:buNone/>
            </a:pPr>
            <a:endParaRPr lang="en-CA" sz="1100" dirty="0"/>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25</a:t>
            </a:fld>
            <a:endParaRPr lang="en-US"/>
          </a:p>
        </p:txBody>
      </p:sp>
    </p:spTree>
    <p:extLst>
      <p:ext uri="{BB962C8B-B14F-4D97-AF65-F5344CB8AC3E}">
        <p14:creationId xmlns:p14="http://schemas.microsoft.com/office/powerpoint/2010/main" val="377688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sz="1100" i="0" dirty="0">
                <a:effectLst/>
                <a:latin typeface="Calibri" panose="020F0502020204030204" pitchFamily="34" charset="0"/>
                <a:ea typeface="Calibri" panose="020F0502020204030204" pitchFamily="34" charset="0"/>
                <a:cs typeface="Times New Roman" panose="02020603050405020304" pitchFamily="18" charset="0"/>
              </a:rPr>
            </a:br>
            <a:r>
              <a:rPr lang="en-CA" sz="1100" i="0" dirty="0">
                <a:effectLst/>
                <a:latin typeface="Calibri" panose="020F0502020204030204" pitchFamily="34" charset="0"/>
                <a:ea typeface="Calibri" panose="020F0502020204030204" pitchFamily="34" charset="0"/>
                <a:cs typeface="Times New Roman" panose="02020603050405020304" pitchFamily="18" charset="0"/>
              </a:rPr>
              <a:t>Read out scenarios. Invite participants to use the chat box to answer the question of whether they think each worker is entitled to termination pay. Then ask them how much pay they think they are entitled to.   </a:t>
            </a:r>
          </a:p>
          <a:p>
            <a:endParaRPr lang="en-CA" sz="1100" i="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CA" sz="1100" b="1" i="0" dirty="0" err="1">
                <a:effectLst/>
                <a:latin typeface="Calibri" panose="020F0502020204030204" pitchFamily="34" charset="0"/>
                <a:ea typeface="Calibri" panose="020F0502020204030204" pitchFamily="34" charset="0"/>
                <a:cs typeface="Times New Roman" panose="02020603050405020304" pitchFamily="18" charset="0"/>
              </a:rPr>
              <a:t>Rafal</a:t>
            </a:r>
            <a:r>
              <a:rPr lang="en-CA" sz="1100" b="1" i="0" dirty="0">
                <a:effectLst/>
                <a:latin typeface="Calibri" panose="020F0502020204030204" pitchFamily="34" charset="0"/>
                <a:ea typeface="Calibri" panose="020F0502020204030204" pitchFamily="34" charset="0"/>
                <a:cs typeface="Times New Roman" panose="02020603050405020304" pitchFamily="18" charset="0"/>
              </a:rPr>
              <a:t>: Not entitled </a:t>
            </a:r>
            <a:r>
              <a:rPr lang="en-CA" sz="1100" i="0" dirty="0">
                <a:effectLst/>
                <a:latin typeface="Calibri" panose="020F0502020204030204" pitchFamily="34" charset="0"/>
                <a:ea typeface="Calibri" panose="020F0502020204030204" pitchFamily="34" charset="0"/>
                <a:cs typeface="Times New Roman" panose="02020603050405020304" pitchFamily="18" charset="0"/>
              </a:rPr>
              <a:t>to any termination pay as only workers with more than 3 months of service are entitled.</a:t>
            </a:r>
          </a:p>
          <a:p>
            <a:endParaRPr lang="en-CA" sz="1100" i="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CA" sz="1100" b="1" i="0" dirty="0" err="1">
                <a:effectLst/>
                <a:latin typeface="Calibri" panose="020F0502020204030204" pitchFamily="34" charset="0"/>
                <a:ea typeface="Calibri" panose="020F0502020204030204" pitchFamily="34" charset="0"/>
                <a:cs typeface="Times New Roman" panose="02020603050405020304" pitchFamily="18" charset="0"/>
              </a:rPr>
              <a:t>Saru</a:t>
            </a:r>
            <a:r>
              <a:rPr lang="en-CA" sz="1100" b="1" i="0" dirty="0">
                <a:effectLst/>
                <a:latin typeface="Calibri" panose="020F0502020204030204" pitchFamily="34" charset="0"/>
                <a:ea typeface="Calibri" panose="020F0502020204030204" pitchFamily="34" charset="0"/>
                <a:cs typeface="Times New Roman" panose="02020603050405020304" pitchFamily="18" charset="0"/>
              </a:rPr>
              <a:t>: Entitled</a:t>
            </a:r>
            <a:r>
              <a:rPr lang="en-CA" sz="1100" i="0" dirty="0">
                <a:effectLst/>
                <a:latin typeface="Calibri" panose="020F0502020204030204" pitchFamily="34" charset="0"/>
                <a:ea typeface="Calibri" panose="020F0502020204030204" pitchFamily="34" charset="0"/>
                <a:cs typeface="Times New Roman" panose="02020603050405020304" pitchFamily="18" charset="0"/>
              </a:rPr>
              <a:t> to 6 weeks of termination pay or notice.</a:t>
            </a:r>
          </a:p>
          <a:p>
            <a:endParaRPr lang="en-CA" sz="1100" i="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CA" sz="1100" b="1" i="0" dirty="0">
                <a:effectLst/>
                <a:latin typeface="Calibri" panose="020F0502020204030204" pitchFamily="34" charset="0"/>
                <a:ea typeface="Calibri" panose="020F0502020204030204" pitchFamily="34" charset="0"/>
                <a:cs typeface="Times New Roman" panose="02020603050405020304" pitchFamily="18" charset="0"/>
              </a:rPr>
              <a:t>Adriana: </a:t>
            </a:r>
            <a:r>
              <a:rPr lang="en-CA" sz="1100" i="0" dirty="0">
                <a:effectLst/>
                <a:latin typeface="Calibri" panose="020F0502020204030204" pitchFamily="34" charset="0"/>
                <a:ea typeface="Calibri" panose="020F0502020204030204" pitchFamily="34" charset="0"/>
                <a:cs typeface="Times New Roman" panose="02020603050405020304" pitchFamily="18" charset="0"/>
              </a:rPr>
              <a:t>Because she quit, she </a:t>
            </a:r>
            <a:r>
              <a:rPr lang="en-CA" sz="1100" b="1" i="0" dirty="0">
                <a:effectLst/>
                <a:latin typeface="Calibri" panose="020F0502020204030204" pitchFamily="34" charset="0"/>
                <a:ea typeface="Calibri" panose="020F0502020204030204" pitchFamily="34" charset="0"/>
                <a:cs typeface="Times New Roman" panose="02020603050405020304" pitchFamily="18" charset="0"/>
              </a:rPr>
              <a:t>may not </a:t>
            </a:r>
            <a:r>
              <a:rPr lang="en-CA" sz="1100" i="0" dirty="0">
                <a:effectLst/>
                <a:latin typeface="Calibri" panose="020F0502020204030204" pitchFamily="34" charset="0"/>
                <a:ea typeface="Calibri" panose="020F0502020204030204" pitchFamily="34" charset="0"/>
                <a:cs typeface="Times New Roman" panose="02020603050405020304" pitchFamily="18" charset="0"/>
              </a:rPr>
              <a:t>be entitled to any termination pay. It depends on why she quit and if she feels it was constructive dismissal (forced to quit by the employer).   Ask participants would there answer change if Adriana was being sexually harassed at work.  It would. </a:t>
            </a:r>
          </a:p>
          <a:p>
            <a:pPr marL="171450" indent="-171450">
              <a:buFont typeface="Arial" panose="020B0604020202020204" pitchFamily="34" charset="0"/>
              <a:buChar char="•"/>
            </a:pPr>
            <a:endParaRPr lang="en-CA" sz="11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CA" sz="1100" i="0" dirty="0">
                <a:effectLst/>
                <a:latin typeface="Calibri" panose="020F0502020204030204" pitchFamily="34" charset="0"/>
                <a:ea typeface="Calibri" panose="020F0502020204030204" pitchFamily="34" charset="0"/>
                <a:cs typeface="Times New Roman" panose="02020603050405020304" pitchFamily="18" charset="0"/>
              </a:rPr>
              <a:t> </a:t>
            </a:r>
          </a:p>
          <a:p>
            <a:endParaRPr lang="en-CA"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i="0" dirty="0">
                <a:effectLst/>
                <a:latin typeface="Calibri" panose="020F0502020204030204" pitchFamily="34" charset="0"/>
                <a:ea typeface="Calibri" panose="020F0502020204030204" pitchFamily="34" charset="0"/>
                <a:cs typeface="Times New Roman" panose="02020603050405020304" pitchFamily="18" charset="0"/>
              </a:rPr>
              <a:t>Resource: </a:t>
            </a:r>
            <a:r>
              <a:rPr lang="en-CA" sz="1100" i="0" dirty="0">
                <a:effectLst/>
                <a:latin typeface="Calibri" panose="020F0502020204030204" pitchFamily="34" charset="0"/>
                <a:ea typeface="Calibri" panose="020F0502020204030204" pitchFamily="34" charset="0"/>
                <a:cs typeface="Times New Roman" panose="02020603050405020304" pitchFamily="18" charset="0"/>
              </a:rPr>
              <a:t>Steps to Justice has information about entitlements to termination pay. See resources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26</a:t>
            </a:fld>
            <a:endParaRPr lang="en-US"/>
          </a:p>
        </p:txBody>
      </p:sp>
    </p:spTree>
    <p:extLst>
      <p:ext uri="{BB962C8B-B14F-4D97-AF65-F5344CB8AC3E}">
        <p14:creationId xmlns:p14="http://schemas.microsoft.com/office/powerpoint/2010/main" val="583262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1) Termination notice or pay is only given after 3 months on the job. Before 3 months has passed, you can be fired at any time without notice or any pay.</a:t>
            </a:r>
          </a:p>
          <a:p>
            <a:endParaRPr lang="en-US" sz="1100" dirty="0"/>
          </a:p>
          <a:p>
            <a:r>
              <a:rPr lang="en-US" sz="1100" dirty="0"/>
              <a:t>2) If you quit your job, your boss does not have to give you any termination pay. However, if your boss forced you to quit because of violations or harassment, for example, you can file for what is called “constructive dismissal” and ask for termination pay or more, to cover damages, or compensation, for what you lost.  </a:t>
            </a:r>
          </a:p>
          <a:p>
            <a:endParaRPr lang="en-US" sz="1100" dirty="0"/>
          </a:p>
          <a:p>
            <a:r>
              <a:rPr lang="en-US" sz="1100" dirty="0"/>
              <a:t>3) It’s important to try to talk to a lawyer about your termination pay. The minimum amount of money that you can get from termination pay is </a:t>
            </a:r>
            <a:r>
              <a:rPr lang="en-US" sz="1100" b="1" dirty="0"/>
              <a:t>1 week of pay for every year </a:t>
            </a:r>
            <a:r>
              <a:rPr lang="en-US" sz="1100" dirty="0"/>
              <a:t>that you worked for your employer (up to a maximum of 8 weeks). Exception: if you worked exactly one year, you qualify for </a:t>
            </a:r>
            <a:r>
              <a:rPr lang="en-US" sz="1100" b="1" dirty="0"/>
              <a:t>two weeks’ </a:t>
            </a:r>
            <a:r>
              <a:rPr lang="en-US" sz="1100" dirty="0"/>
              <a:t>termination pay. </a:t>
            </a:r>
          </a:p>
          <a:p>
            <a:endParaRPr lang="en-US" sz="1100" dirty="0"/>
          </a:p>
          <a:p>
            <a:r>
              <a:rPr lang="en-US" sz="1100" dirty="0"/>
              <a:t>But sometimes you can get much more than this, up to one month for every year that you worked for your employer. You will usually need a lawyer’s help to get more termination pay than the ESA offers.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Ask participants what they think the difference is between termination pay and severance pay and put their thoughts in the chat. There are details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Resources: </a:t>
            </a:r>
            <a:r>
              <a:rPr lang="en-US" sz="1100" dirty="0"/>
              <a:t>There is a termination pay calculator from the Ministry of Labour in the resource section at the end of this presentation.</a:t>
            </a:r>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27</a:t>
            </a:fld>
            <a:endParaRPr lang="en-US"/>
          </a:p>
        </p:txBody>
      </p:sp>
    </p:spTree>
    <p:extLst>
      <p:ext uri="{BB962C8B-B14F-4D97-AF65-F5344CB8AC3E}">
        <p14:creationId xmlns:p14="http://schemas.microsoft.com/office/powerpoint/2010/main" val="2549050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Severance pay is not the same as termination pay. </a:t>
            </a:r>
            <a:r>
              <a:rPr lang="en-US" sz="1100" b="0" dirty="0"/>
              <a:t>Severance pay</a:t>
            </a:r>
            <a:r>
              <a:rPr lang="en-US" sz="1100" b="1" dirty="0"/>
              <a:t> </a:t>
            </a:r>
            <a:r>
              <a:rPr lang="en-US" sz="1100" dirty="0"/>
              <a:t>is for employees with more than 5 years of service </a:t>
            </a:r>
            <a:r>
              <a:rPr lang="en-US" sz="1100" b="1" dirty="0"/>
              <a:t>AND</a:t>
            </a:r>
            <a:r>
              <a:rPr lang="en-US" sz="1100" dirty="0"/>
              <a:t> the employer must have $2.5 million on the global payroll (world wide) </a:t>
            </a:r>
            <a:r>
              <a:rPr lang="en-US" sz="1100" b="1" dirty="0"/>
              <a:t>OR</a:t>
            </a:r>
            <a:r>
              <a:rPr lang="en-US" sz="1100" dirty="0"/>
              <a:t> have terminated more than 50 employees in the last 6 months.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Severance pay is one week of pay for every year worked up to 26 weeks.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You can get both severance and termination pay.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Resources: </a:t>
            </a:r>
            <a:r>
              <a:rPr lang="en-US" sz="1100" dirty="0"/>
              <a:t>There is a termination pay calculator from the Ministry of Labour in the resource section of this presentation.</a:t>
            </a:r>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28</a:t>
            </a:fld>
            <a:endParaRPr lang="en-US"/>
          </a:p>
        </p:txBody>
      </p:sp>
    </p:spTree>
    <p:extLst>
      <p:ext uri="{BB962C8B-B14F-4D97-AF65-F5344CB8AC3E}">
        <p14:creationId xmlns:p14="http://schemas.microsoft.com/office/powerpoint/2010/main" val="2579508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Explain to participants that </a:t>
            </a:r>
            <a:r>
              <a:rPr lang="en-CA" sz="1100" dirty="0"/>
              <a:t>the main enforcement system in Ontario is through the Ministry of Labour (MOL). You can report violations of the </a:t>
            </a:r>
            <a:r>
              <a:rPr lang="en-CA" sz="1100" i="1" dirty="0"/>
              <a:t>Employment Standards Act</a:t>
            </a:r>
            <a:r>
              <a:rPr lang="en-CA" sz="1100" dirty="0"/>
              <a:t> to the Ministry. </a:t>
            </a:r>
          </a:p>
          <a:p>
            <a:endParaRPr lang="en-US" sz="1100" dirty="0"/>
          </a:p>
          <a:p>
            <a:r>
              <a:rPr lang="en-US" sz="1100" b="1" dirty="0"/>
              <a:t>Explain the importance of good record keeping </a:t>
            </a:r>
            <a:r>
              <a:rPr lang="en-US" sz="1200" kern="1200" dirty="0">
                <a:solidFill>
                  <a:schemeClr val="tx1"/>
                </a:solidFill>
                <a:effectLst/>
                <a:latin typeface="+mn-lt"/>
                <a:ea typeface="+mn-ea"/>
                <a:cs typeface="+mn-cs"/>
              </a:rPr>
              <a:t>—</a:t>
            </a:r>
            <a:r>
              <a:rPr lang="en-CA" sz="1100" dirty="0">
                <a:effectLst/>
              </a:rPr>
              <a:t> </a:t>
            </a:r>
            <a:r>
              <a:rPr lang="en-US" sz="1100" dirty="0"/>
              <a:t>taking clear and detailed notes about what happened and when. </a:t>
            </a:r>
          </a:p>
          <a:p>
            <a:endParaRPr lang="en-US" sz="1100" dirty="0"/>
          </a:p>
          <a:p>
            <a:pPr marL="171450" indent="-171450">
              <a:buFont typeface="Arial" panose="020B0604020202020204" pitchFamily="34" charset="0"/>
              <a:buChar char="•"/>
            </a:pPr>
            <a:r>
              <a:rPr lang="en-CA" sz="1050" b="0" i="0" kern="1200" dirty="0">
                <a:solidFill>
                  <a:schemeClr val="tx1"/>
                </a:solidFill>
                <a:effectLst/>
                <a:latin typeface="+mn-lt"/>
                <a:ea typeface="+mn-ea"/>
                <a:cs typeface="+mn-cs"/>
              </a:rPr>
              <a:t>If a worker feels that their boss isn’t paying them properly, it’s important to keep detailed records of dates and times when they worked. This can help to file a claim later to collect unpaid wages.  </a:t>
            </a:r>
          </a:p>
          <a:p>
            <a:pPr marL="171450" indent="-171450">
              <a:buFont typeface="Arial" panose="020B0604020202020204" pitchFamily="34" charset="0"/>
              <a:buChar char="•"/>
            </a:pPr>
            <a:r>
              <a:rPr lang="en-CA" sz="1050" b="0" i="0" kern="1200" dirty="0">
                <a:solidFill>
                  <a:schemeClr val="tx1"/>
                </a:solidFill>
                <a:effectLst/>
                <a:latin typeface="+mn-lt"/>
                <a:ea typeface="+mn-ea"/>
                <a:cs typeface="+mn-cs"/>
              </a:rPr>
              <a:t>However, if a worker believes that a violation occurred but doesn’t have records, they can still make a claim.  </a:t>
            </a:r>
          </a:p>
          <a:p>
            <a:pPr marL="171450" indent="-171450">
              <a:buFont typeface="Arial" panose="020B0604020202020204" pitchFamily="34" charset="0"/>
              <a:buChar char="•"/>
            </a:pPr>
            <a:r>
              <a:rPr lang="en-CA" sz="1050" b="0" i="0" kern="1200" dirty="0">
                <a:solidFill>
                  <a:schemeClr val="tx1"/>
                </a:solidFill>
                <a:effectLst/>
                <a:latin typeface="+mn-lt"/>
                <a:ea typeface="+mn-ea"/>
                <a:cs typeface="+mn-cs"/>
              </a:rPr>
              <a:t>It is the employer’s responsibility, by law, to keep records. They will likely be ordered by the MOL to disclose their records if there was an investigation. </a:t>
            </a:r>
          </a:p>
          <a:p>
            <a:pPr marL="171450" indent="-171450">
              <a:buFont typeface="Arial" panose="020B0604020202020204" pitchFamily="34" charset="0"/>
              <a:buChar char="•"/>
            </a:pPr>
            <a:r>
              <a:rPr lang="en-CA" sz="1050" b="1" i="0" kern="1200" dirty="0">
                <a:solidFill>
                  <a:schemeClr val="tx1"/>
                </a:solidFill>
                <a:effectLst/>
                <a:latin typeface="+mn-lt"/>
                <a:ea typeface="+mn-ea"/>
                <a:cs typeface="+mn-cs"/>
              </a:rPr>
              <a:t>But </a:t>
            </a:r>
            <a:r>
              <a:rPr lang="en-CA" sz="1050" b="0" i="0" kern="1200" dirty="0">
                <a:solidFill>
                  <a:schemeClr val="tx1"/>
                </a:solidFill>
                <a:effectLst/>
                <a:latin typeface="+mn-lt"/>
                <a:ea typeface="+mn-ea"/>
                <a:cs typeface="+mn-cs"/>
              </a:rPr>
              <a:t>keeping your own records is a good back-up. </a:t>
            </a:r>
            <a:r>
              <a:rPr lang="en-CA" sz="1050" dirty="0">
                <a:effectLst/>
                <a:latin typeface="Calibri" panose="020F0502020204030204" pitchFamily="34" charset="0"/>
                <a:ea typeface="Calibri" panose="020F0502020204030204" pitchFamily="34" charset="0"/>
                <a:cs typeface="Times New Roman" panose="02020603050405020304" pitchFamily="18" charset="0"/>
              </a:rPr>
              <a:t>One way to take notes is to email them to yourself. That way each one of your notes is automatically dated by your email, and you can prove when they were sent. </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Ministry of </a:t>
            </a:r>
            <a:r>
              <a:rPr lang="en-US" sz="1100" dirty="0" err="1"/>
              <a:t>Labour</a:t>
            </a:r>
            <a:r>
              <a:rPr lang="en-US" sz="1100" dirty="0"/>
              <a:t>: </a:t>
            </a:r>
            <a:r>
              <a:rPr lang="en-CA" sz="1100" dirty="0"/>
              <a:t>If an employer is not paying an employee properly, the Ministry can open an investigation and force them to pay what they owe. For context, explain that in 2019 the provincial government put a hiring freeze on enforcement officers and reduced the budget considerably which weakened enforcement of the ESA considerably.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a:t>Resource: </a:t>
            </a:r>
            <a:r>
              <a:rPr lang="en-CA" sz="1100" dirty="0"/>
              <a:t>Tell participants that you have included the link to the Ministry website where you can file a claim.  </a:t>
            </a:r>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29</a:t>
            </a:fld>
            <a:endParaRPr lang="en-US"/>
          </a:p>
        </p:txBody>
      </p:sp>
    </p:spTree>
    <p:extLst>
      <p:ext uri="{BB962C8B-B14F-4D97-AF65-F5344CB8AC3E}">
        <p14:creationId xmlns:p14="http://schemas.microsoft.com/office/powerpoint/2010/main" val="280964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29050"/>
          </a:xfrm>
        </p:spPr>
        <p:txBody>
          <a:bodyPr/>
          <a:lstStyle/>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Heiti TC Medium"/>
                <a:cs typeface="Calibri" panose="020F0502020204030204" pitchFamily="34" charset="0"/>
              </a:rPr>
              <a:t>Explain technical details related to the format of the training (for example: muting microphones, polling features, creating a virtual background, etc.)</a:t>
            </a:r>
            <a:endParaRPr lang="en-CA" sz="1400" dirty="0">
              <a:latin typeface="Calibri" panose="020F0502020204030204" pitchFamily="34" charset="0"/>
              <a:ea typeface="Yu Mincho" panose="02020400000000000000" pitchFamily="18" charset="-128"/>
              <a:cs typeface="Calibri" panose="020F0502020204030204" pitchFamily="34" charset="0"/>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Heiti TC Medium"/>
                <a:cs typeface="Calibri" panose="020F0502020204030204" pitchFamily="34" charset="0"/>
              </a:rPr>
              <a:t>Emphasize the goal to create an anti-oppressive environment. Briefly discuss: the right to pass (participants don’t have to answer a question or make a contribution if they don’t want to); confidentiality (what is learned, leaves, and what is shared, stays); and respect for each other.</a:t>
            </a: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Heiti TC Medium"/>
                <a:cs typeface="Calibri" panose="020F0502020204030204" pitchFamily="34" charset="0"/>
              </a:rPr>
              <a:t>Explain whether you like to have questions raised as you go along or at specific times, and when the break will be. </a:t>
            </a:r>
            <a:endParaRPr lang="en-CA" sz="1400" dirty="0">
              <a:latin typeface="Calibri" panose="020F0502020204030204" pitchFamily="34" charset="0"/>
              <a:ea typeface="Yu Mincho" panose="02020400000000000000" pitchFamily="18" charset="-128"/>
              <a:cs typeface="Calibri" panose="020F0502020204030204" pitchFamily="34" charset="0"/>
            </a:endParaRPr>
          </a:p>
          <a:p>
            <a:pPr marL="345369" indent="-345369">
              <a:lnSpc>
                <a:spcPct val="115000"/>
              </a:lnSpc>
              <a:spcBef>
                <a:spcPts val="604"/>
              </a:spcBef>
              <a:spcAft>
                <a:spcPts val="604"/>
              </a:spcAft>
              <a:buFont typeface="Symbol" panose="05050102010706020507" pitchFamily="18" charset="2"/>
              <a:buChar char=""/>
            </a:pPr>
            <a:r>
              <a:rPr lang="en-US" sz="1400" dirty="0">
                <a:latin typeface="Calibri" panose="020F0502020204030204" pitchFamily="34" charset="0"/>
                <a:ea typeface="Heiti TC Medium"/>
                <a:cs typeface="Calibri" panose="020F0502020204030204" pitchFamily="34" charset="0"/>
              </a:rPr>
              <a:t>Explain that you want to encourage thought and discussion, that this content may be NEW to some participants, and that all questions are welcome. </a:t>
            </a:r>
            <a:endParaRPr lang="en-US"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3</a:t>
            </a:fld>
            <a:endParaRPr lang="en-US"/>
          </a:p>
        </p:txBody>
      </p:sp>
    </p:spTree>
    <p:extLst>
      <p:ext uri="{BB962C8B-B14F-4D97-AF65-F5344CB8AC3E}">
        <p14:creationId xmlns:p14="http://schemas.microsoft.com/office/powerpoint/2010/main" val="129558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Calibri" panose="020F0502020204030204" pitchFamily="34" charset="0"/>
                <a:ea typeface="Times New Roman" panose="02020603050405020304" pitchFamily="18" charset="0"/>
              </a:rPr>
              <a:t>Consider a 10-minute break at this point. </a:t>
            </a:r>
            <a:r>
              <a:rPr lang="en-CA" sz="1200" dirty="0"/>
              <a:t>Tell participants exactly what time they should return or come back online.</a:t>
            </a:r>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30</a:t>
            </a:fld>
            <a:endParaRPr lang="en-US"/>
          </a:p>
        </p:txBody>
      </p:sp>
    </p:spTree>
    <p:extLst>
      <p:ext uri="{BB962C8B-B14F-4D97-AF65-F5344CB8AC3E}">
        <p14:creationId xmlns:p14="http://schemas.microsoft.com/office/powerpoint/2010/main" val="4104991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dirty="0"/>
              <a:t>Divide participants into groups to discuss the following scenarios, or you can choose to do all three scenarios with the full group.  </a:t>
            </a:r>
          </a:p>
          <a:p>
            <a:pPr marL="0" indent="0">
              <a:buNone/>
            </a:pPr>
            <a:endParaRPr lang="en-US" sz="1100" dirty="0"/>
          </a:p>
          <a:p>
            <a:pPr marL="0" indent="0">
              <a:buNone/>
            </a:pPr>
            <a:r>
              <a:rPr lang="en-US" sz="1100" dirty="0"/>
              <a:t>Ask participants to think about these questions; they can apply the same questions to any situation.    </a:t>
            </a:r>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31</a:t>
            </a:fld>
            <a:endParaRPr lang="en-US"/>
          </a:p>
        </p:txBody>
      </p:sp>
    </p:spTree>
    <p:extLst>
      <p:ext uri="{BB962C8B-B14F-4D97-AF65-F5344CB8AC3E}">
        <p14:creationId xmlns:p14="http://schemas.microsoft.com/office/powerpoint/2010/main" val="3209004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effectLst/>
                <a:latin typeface="Calibri" panose="020F0502020204030204" pitchFamily="34" charset="0"/>
                <a:ea typeface="Calibri" panose="020F0502020204030204" pitchFamily="34" charset="0"/>
                <a:cs typeface="Times New Roman" panose="02020603050405020304" pitchFamily="18" charset="0"/>
              </a:rPr>
              <a:t>This is a violation of the overtime rules. If the worker chooses to take time off instead of receiving 1.5x pay, then they must receive 1.5x the number of hours of overtime they worked. But Mo must have agreed to this in writing.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effectLst/>
                <a:latin typeface="Calibri" panose="020F0502020204030204" pitchFamily="34" charset="0"/>
                <a:ea typeface="Calibri" panose="020F0502020204030204" pitchFamily="34" charset="0"/>
                <a:cs typeface="Times New Roman" panose="02020603050405020304" pitchFamily="18" charset="0"/>
              </a:rPr>
              <a:t>An employer can’t just force you to take time off instead of getting overtime pay. </a:t>
            </a:r>
            <a:endParaRPr lang="en-CA" sz="1100" dirty="0"/>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32</a:t>
            </a:fld>
            <a:endParaRPr lang="en-US"/>
          </a:p>
        </p:txBody>
      </p:sp>
    </p:spTree>
    <p:extLst>
      <p:ext uri="{BB962C8B-B14F-4D97-AF65-F5344CB8AC3E}">
        <p14:creationId xmlns:p14="http://schemas.microsoft.com/office/powerpoint/2010/main" val="1601456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effectLst/>
                <a:latin typeface="Calibri" panose="020F0502020204030204" pitchFamily="34" charset="0"/>
                <a:ea typeface="Calibri" panose="020F0502020204030204" pitchFamily="34" charset="0"/>
                <a:cs typeface="Times New Roman" panose="02020603050405020304" pitchFamily="18" charset="0"/>
              </a:rPr>
              <a:t>Sarah can file a claim at the Ministry of Labour and try and prove she was actually an employee. However, if she proves she is an employee, she will only get the minimum amount entitled to her under the ESA (7 weeks), but she may be able to get more if she takes it to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effectLst/>
                <a:latin typeface="Calibri" panose="020F0502020204030204" pitchFamily="34" charset="0"/>
                <a:ea typeface="Calibri" panose="020F0502020204030204" pitchFamily="34" charset="0"/>
                <a:cs typeface="Times New Roman" panose="02020603050405020304" pitchFamily="18" charset="0"/>
              </a:rPr>
              <a:t>Sarah should try to go see an employment lawyer. The court will decide whether she’s an employee or an independent contractor </a:t>
            </a:r>
            <a:r>
              <a:rPr lang="en-US" sz="1100" kern="1200" dirty="0">
                <a:solidFill>
                  <a:schemeClr val="tx1"/>
                </a:solidFill>
                <a:effectLst/>
                <a:latin typeface="+mn-lt"/>
                <a:ea typeface="+mn-ea"/>
                <a:cs typeface="+mn-cs"/>
              </a:rPr>
              <a:t>—</a:t>
            </a:r>
            <a:r>
              <a:rPr lang="en-CA" sz="1100" dirty="0">
                <a:effectLst/>
                <a:latin typeface="Calibri" panose="020F0502020204030204" pitchFamily="34" charset="0"/>
                <a:ea typeface="Calibri" panose="020F0502020204030204" pitchFamily="34" charset="0"/>
                <a:cs typeface="Times New Roman" panose="02020603050405020304" pitchFamily="18" charset="0"/>
              </a:rPr>
              <a:t> it’s not just up to her boss. If the court decides that she’s an employee instead of a contractor, she could get around 7 months of pay (she could get more). Her lawyer might be able to work out an agreement for some termination pay to avoid going to court.  But it can be an expensive and lengthy process to go to court.  </a:t>
            </a:r>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33</a:t>
            </a:fld>
            <a:endParaRPr lang="en-US"/>
          </a:p>
        </p:txBody>
      </p:sp>
    </p:spTree>
    <p:extLst>
      <p:ext uri="{BB962C8B-B14F-4D97-AF65-F5344CB8AC3E}">
        <p14:creationId xmlns:p14="http://schemas.microsoft.com/office/powerpoint/2010/main" val="459394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If the business is open on statutory holidays, Sami could ask his boss to swap out one of the statutory public  holidays for the day that he wants off. That way he wouldn’t have to use a vacation day. It would be discriminatory to make him use one of his vacation days for a religious holiday when his Christian co-workers have their holy days, like Easter, off. But if the business is closed on statutory holidays, this won’t work.</a:t>
            </a:r>
          </a:p>
          <a:p>
            <a:endParaRPr lang="en-CA" sz="1100" dirty="0"/>
          </a:p>
          <a:p>
            <a:r>
              <a:rPr lang="en-CA" sz="1100" dirty="0"/>
              <a:t>If Sami needs help with an issue like this, he can contact the Human Rights Legal Support Centre (link in the resource section). </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effectLst/>
                <a:latin typeface="Calibri" panose="020F0502020204030204" pitchFamily="34" charset="0"/>
                <a:ea typeface="Calibri" panose="020F0502020204030204" pitchFamily="34" charset="0"/>
                <a:cs typeface="Times New Roman" panose="02020603050405020304" pitchFamily="18" charset="0"/>
              </a:rPr>
              <a:t>Tell participants that the </a:t>
            </a:r>
            <a:r>
              <a:rPr lang="en-CA" sz="1100" i="1" dirty="0">
                <a:effectLst/>
                <a:latin typeface="Calibri" panose="020F0502020204030204" pitchFamily="34" charset="0"/>
                <a:ea typeface="Calibri" panose="020F0502020204030204" pitchFamily="34" charset="0"/>
                <a:cs typeface="Times New Roman" panose="02020603050405020304" pitchFamily="18" charset="0"/>
              </a:rPr>
              <a:t>Ontario Human Rights Code</a:t>
            </a:r>
            <a:r>
              <a:rPr lang="en-CA" sz="1100" dirty="0">
                <a:effectLst/>
                <a:latin typeface="Calibri" panose="020F0502020204030204" pitchFamily="34" charset="0"/>
                <a:ea typeface="Calibri" panose="020F0502020204030204" pitchFamily="34" charset="0"/>
                <a:cs typeface="Times New Roman" panose="02020603050405020304" pitchFamily="18" charset="0"/>
              </a:rPr>
              <a:t> requires employers to make sure that the schedule does not discriminate against you on the basis of religion. One way that it can discriminate against you is by not letting you celebrate religious holidays. </a:t>
            </a:r>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34</a:t>
            </a:fld>
            <a:endParaRPr lang="en-US"/>
          </a:p>
        </p:txBody>
      </p:sp>
    </p:spTree>
    <p:extLst>
      <p:ext uri="{BB962C8B-B14F-4D97-AF65-F5344CB8AC3E}">
        <p14:creationId xmlns:p14="http://schemas.microsoft.com/office/powerpoint/2010/main" val="731846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CA" sz="1100" dirty="0">
                <a:effectLst/>
                <a:latin typeface="+mn-lt"/>
                <a:ea typeface="Calibri" panose="020F0502020204030204" pitchFamily="34" charset="0"/>
                <a:cs typeface="Calibri" panose="020F0502020204030204" pitchFamily="34" charset="0"/>
              </a:rPr>
              <a:t>This is an opportunity to tell community workers about practical tips they can share to help their clients.</a:t>
            </a:r>
          </a:p>
          <a:p>
            <a:pPr>
              <a:spcBef>
                <a:spcPts val="600"/>
              </a:spcBef>
              <a:spcAft>
                <a:spcPts val="600"/>
              </a:spcAft>
            </a:pPr>
            <a:endParaRPr lang="en-CA" sz="1100" dirty="0">
              <a:effectLst/>
              <a:latin typeface="+mn-lt"/>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100" dirty="0">
                <a:effectLst/>
                <a:latin typeface="+mn-lt"/>
                <a:ea typeface="Calibri" panose="020F0502020204030204" pitchFamily="34" charset="0"/>
                <a:cs typeface="Calibri" panose="020F0502020204030204" pitchFamily="34" charset="0"/>
              </a:rPr>
              <a:t>Emphasize how important it is to document all interactions with the employer </a:t>
            </a:r>
            <a:r>
              <a:rPr lang="en-CA" sz="1200" kern="1200" dirty="0">
                <a:solidFill>
                  <a:schemeClr val="tx1"/>
                </a:solidFill>
                <a:effectLst/>
                <a:latin typeface="+mn-lt"/>
                <a:ea typeface="+mn-ea"/>
                <a:cs typeface="+mn-cs"/>
              </a:rPr>
              <a:t>— </a:t>
            </a:r>
            <a:r>
              <a:rPr lang="en-CA" sz="1100" dirty="0">
                <a:effectLst/>
                <a:latin typeface="+mn-lt"/>
                <a:ea typeface="Calibri" panose="020F0502020204030204" pitchFamily="34" charset="0"/>
                <a:cs typeface="Calibri" panose="020F0502020204030204" pitchFamily="34" charset="0"/>
              </a:rPr>
              <a:t>emails, letters, phone calls, and even notes of conversations. This can be useful later.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1100" dirty="0">
                <a:effectLst/>
                <a:latin typeface="+mn-lt"/>
                <a:ea typeface="Calibri" panose="020F0502020204030204" pitchFamily="34" charset="0"/>
                <a:cs typeface="Calibri" panose="020F0502020204030204" pitchFamily="34" charset="0"/>
              </a:rPr>
              <a:t>Stress that it’s important to keep this information at home in a safe place, as well as pay stubs, as the employer is not obligated to share pay records with employees.   </a:t>
            </a:r>
          </a:p>
          <a:p>
            <a:endParaRPr lang="en-US" sz="1100" dirty="0"/>
          </a:p>
          <a:p>
            <a:endParaRPr lang="en-US" sz="1800" i="1" dirty="0"/>
          </a:p>
        </p:txBody>
      </p:sp>
      <p:sp>
        <p:nvSpPr>
          <p:cNvPr id="4" name="Slide Number Placeholder 3"/>
          <p:cNvSpPr>
            <a:spLocks noGrp="1"/>
          </p:cNvSpPr>
          <p:nvPr>
            <p:ph type="sldNum" sz="quarter" idx="5"/>
          </p:nvPr>
        </p:nvSpPr>
        <p:spPr/>
        <p:txBody>
          <a:bodyPr/>
          <a:lstStyle/>
          <a:p>
            <a:fld id="{EFC3A7C0-7866-EF41-8560-EA2407AC7309}" type="slidenum">
              <a:rPr lang="en-US" smtClean="0"/>
              <a:t>35</a:t>
            </a:fld>
            <a:endParaRPr lang="en-US"/>
          </a:p>
        </p:txBody>
      </p:sp>
    </p:spTree>
    <p:extLst>
      <p:ext uri="{BB962C8B-B14F-4D97-AF65-F5344CB8AC3E}">
        <p14:creationId xmlns:p14="http://schemas.microsoft.com/office/powerpoint/2010/main" val="1748422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t>If workers are undocumented, they may want to seek the support of a community group that understands the risks associated with trying to get unpaid wages from an employer who may use their status as a way to intimidate and try and stop them from seeking their unpaid wages.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t>The Workers’ Action Centre or the Migrant Workers Alliance for Change may be able to offer support or make a referral in your region.  Their contact information is in the Resources section.  </a:t>
            </a:r>
          </a:p>
          <a:p>
            <a:pPr marL="171450" indent="-171450">
              <a:buFont typeface="Arial" panose="020B0604020202020204" pitchFamily="34" charset="0"/>
              <a:buChar char="•"/>
            </a:pPr>
            <a:endParaRPr lang="en-CA" sz="1100" dirty="0"/>
          </a:p>
          <a:p>
            <a:pPr marL="171450" indent="-171450">
              <a:buFont typeface="Arial" panose="020B0604020202020204" pitchFamily="34" charset="0"/>
              <a:buChar char="•"/>
            </a:pPr>
            <a:endParaRPr lang="en-CA"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36</a:t>
            </a:fld>
            <a:endParaRPr lang="en-US"/>
          </a:p>
        </p:txBody>
      </p:sp>
    </p:spTree>
    <p:extLst>
      <p:ext uri="{BB962C8B-B14F-4D97-AF65-F5344CB8AC3E}">
        <p14:creationId xmlns:p14="http://schemas.microsoft.com/office/powerpoint/2010/main" val="3831263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t>1) This could help in many ways:  for filing a claim at the Ministry of Labour (MOL) or getting support from a community legal clinic or organization. </a:t>
            </a:r>
            <a:r>
              <a:rPr lang="en-US" sz="1200" kern="1200" dirty="0">
                <a:solidFill>
                  <a:schemeClr val="tx1"/>
                </a:solidFill>
                <a:effectLst/>
                <a:latin typeface="+mn-lt"/>
                <a:ea typeface="+mn-ea"/>
                <a:cs typeface="+mn-cs"/>
              </a:rPr>
              <a:t>When you file with the Ministry there is a small space to tell them what happened. But normally it’s better to write it out fully in a separate document, called a “Schedule A”, and attach this to the application. If you are helping someone to write up this detailed document, write “See attached Schedule A” in the box where they ask for details about what happened so that the Ministry knows there is a separate document.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CA" sz="1100" dirty="0"/>
          </a:p>
          <a:p>
            <a:pPr marL="171450" indent="-171450">
              <a:buFont typeface="Arial" panose="020B0604020202020204" pitchFamily="34" charset="0"/>
              <a:buChar char="•"/>
            </a:pPr>
            <a:r>
              <a:rPr lang="en-CA" sz="1100" dirty="0"/>
              <a:t>2) If workers have a detailed account of the hours they work, it can be helpful to do the calculations together and write them up clearly for the MOL or any legal or community support they will be seeking.  It will help move things along quicker if details and calculations are already organized.  We include wage calculators in our Resources section at the end of the presentation.</a:t>
            </a:r>
          </a:p>
          <a:p>
            <a:pPr marL="171450" indent="-171450">
              <a:buFont typeface="Arial" panose="020B0604020202020204" pitchFamily="34" charset="0"/>
              <a:buChar char="•"/>
            </a:pPr>
            <a:endParaRPr lang="en-CA" sz="1100" dirty="0"/>
          </a:p>
          <a:p>
            <a:pPr marL="171450" indent="-171450">
              <a:buFont typeface="Arial" panose="020B0604020202020204" pitchFamily="34" charset="0"/>
              <a:buChar char="•"/>
            </a:pPr>
            <a:r>
              <a:rPr lang="en-CA" sz="1100" dirty="0"/>
              <a:t>3) Services like </a:t>
            </a:r>
            <a:r>
              <a:rPr lang="en-CA" sz="1200" kern="1200" dirty="0">
                <a:solidFill>
                  <a:schemeClr val="tx1"/>
                </a:solidFill>
                <a:effectLst/>
                <a:latin typeface="+mn-lt"/>
                <a:ea typeface="+mn-ea"/>
                <a:cs typeface="+mn-cs"/>
              </a:rPr>
              <a:t>Access Alliance Language Services (*https://</a:t>
            </a:r>
            <a:r>
              <a:rPr lang="en-CA" sz="1200" kern="1200" dirty="0" err="1">
                <a:solidFill>
                  <a:schemeClr val="tx1"/>
                </a:solidFill>
                <a:effectLst/>
                <a:latin typeface="+mn-lt"/>
                <a:ea typeface="+mn-ea"/>
                <a:cs typeface="+mn-cs"/>
              </a:rPr>
              <a:t>accessalliance.ca</a:t>
            </a:r>
            <a:r>
              <a:rPr lang="en-CA" sz="1200" kern="1200" dirty="0">
                <a:solidFill>
                  <a:schemeClr val="tx1"/>
                </a:solidFill>
                <a:effectLst/>
                <a:latin typeface="+mn-lt"/>
                <a:ea typeface="+mn-ea"/>
                <a:cs typeface="+mn-cs"/>
              </a:rPr>
              <a:t>/access-alliance-language-services/) or MCIS Language Solutions (*https://</a:t>
            </a:r>
            <a:r>
              <a:rPr lang="en-CA" sz="1200" kern="1200" dirty="0" err="1">
                <a:solidFill>
                  <a:schemeClr val="tx1"/>
                </a:solidFill>
                <a:effectLst/>
                <a:latin typeface="+mn-lt"/>
                <a:ea typeface="+mn-ea"/>
                <a:cs typeface="+mn-cs"/>
              </a:rPr>
              <a:t>www.mcislanguages.com</a:t>
            </a:r>
            <a:r>
              <a:rPr lang="en-CA" sz="1200" kern="1200" dirty="0">
                <a:solidFill>
                  <a:schemeClr val="tx1"/>
                </a:solidFill>
                <a:effectLst/>
                <a:latin typeface="+mn-lt"/>
                <a:ea typeface="+mn-ea"/>
                <a:cs typeface="+mn-cs"/>
              </a:rPr>
              <a:t>/) </a:t>
            </a:r>
            <a:r>
              <a:rPr lang="en-CA" sz="1100" dirty="0"/>
              <a:t>and other regional services provide interpretation to bridge a conversation when a client and community worker don’t speak the same language. Find out what service works best to help facilitate communication.  </a:t>
            </a:r>
          </a:p>
          <a:p>
            <a:pPr marL="171450" indent="-171450">
              <a:buFont typeface="Arial" panose="020B0604020202020204" pitchFamily="34" charset="0"/>
              <a:buChar char="•"/>
            </a:pPr>
            <a:endParaRPr lang="en-CA" sz="1100" dirty="0"/>
          </a:p>
          <a:p>
            <a:pPr marL="171450" indent="-171450">
              <a:buFont typeface="Arial" panose="020B0604020202020204" pitchFamily="34" charset="0"/>
              <a:buChar char="•"/>
            </a:pPr>
            <a:r>
              <a:rPr lang="en-CA" sz="1100" dirty="0"/>
              <a:t>4) Remind workers that the MOL may call or email them if they’ve filed a claim. Workers should be vigilant about responding to calls and emails and know what to say if they answer the phone. </a:t>
            </a:r>
          </a:p>
          <a:p>
            <a:pPr marL="171450" indent="-171450">
              <a:buFont typeface="Arial" panose="020B0604020202020204" pitchFamily="34" charset="0"/>
              <a:buChar char="•"/>
            </a:pPr>
            <a:endParaRPr lang="en-CA" sz="1100" dirty="0"/>
          </a:p>
          <a:p>
            <a:pPr marL="171450" indent="-171450">
              <a:buFont typeface="Arial" panose="020B0604020202020204" pitchFamily="34" charset="0"/>
              <a:buChar char="•"/>
            </a:pPr>
            <a:r>
              <a:rPr lang="en-CA" sz="1100" dirty="0"/>
              <a:t>5) If a worker has not been paid for some time, they may be in financial crisis. A MOL claim could take many months to process. Help them access the income benefits they may be entitled to in their circumstances.  If they receive social assistance or EI, and then receive unpaid wages like termination pay for example, they may have to pay back the income benefits, discuss this.</a:t>
            </a:r>
          </a:p>
          <a:p>
            <a:pPr marL="171450" indent="-171450">
              <a:buFont typeface="Arial" panose="020B0604020202020204" pitchFamily="34" charset="0"/>
              <a:buChar char="•"/>
            </a:pPr>
            <a:endParaRPr lang="en-CA" sz="1100" dirty="0"/>
          </a:p>
          <a:p>
            <a:pPr marL="0" indent="0">
              <a:buFontTx/>
              <a:buNone/>
            </a:pPr>
            <a:r>
              <a:rPr lang="en-CA" sz="1100" dirty="0"/>
              <a:t>*Website URLs and hyperlinks in PowerPoint’s notes are not ‘live’. You will have to cut and paste links into your browser.</a:t>
            </a:r>
          </a:p>
          <a:p>
            <a:pPr marL="171450" indent="-171450">
              <a:buFont typeface="Arial" panose="020B0604020202020204" pitchFamily="34" charset="0"/>
              <a:buChar char="•"/>
            </a:pPr>
            <a:endParaRPr lang="en-CA" sz="1100" dirty="0"/>
          </a:p>
          <a:p>
            <a:pPr marL="171450" indent="-171450">
              <a:buFont typeface="Arial" panose="020B0604020202020204" pitchFamily="34" charset="0"/>
              <a:buChar char="•"/>
            </a:pPr>
            <a:endParaRPr lang="en-CA"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37</a:t>
            </a:fld>
            <a:endParaRPr lang="en-US"/>
          </a:p>
        </p:txBody>
      </p:sp>
    </p:spTree>
    <p:extLst>
      <p:ext uri="{BB962C8B-B14F-4D97-AF65-F5344CB8AC3E}">
        <p14:creationId xmlns:p14="http://schemas.microsoft.com/office/powerpoint/2010/main" val="2343340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100" dirty="0">
                <a:solidFill>
                  <a:schemeClr val="tx1"/>
                </a:solidFill>
              </a:rPr>
              <a:t>Many community workers work in employment services </a:t>
            </a:r>
            <a:r>
              <a:rPr lang="en-CA" sz="1200" kern="1200" dirty="0">
                <a:solidFill>
                  <a:schemeClr val="tx1"/>
                </a:solidFill>
                <a:effectLst/>
                <a:latin typeface="+mn-lt"/>
                <a:ea typeface="+mn-ea"/>
                <a:cs typeface="+mn-cs"/>
              </a:rPr>
              <a:t>—</a:t>
            </a:r>
            <a:r>
              <a:rPr lang="en-CA" sz="1100" dirty="0">
                <a:solidFill>
                  <a:schemeClr val="tx1"/>
                </a:solidFill>
              </a:rPr>
              <a:t> they make job placements, recruit employers to hire their clients and organize paid training experience in workplaces. These community workers have a unique role and a responsibility to ensure that you are protecting workers who may assume that you have thoroughly screened the employer and believe them to be a “good hire”. </a:t>
            </a:r>
            <a:r>
              <a:rPr lang="en-CA" sz="1100" b="1" dirty="0">
                <a:solidFill>
                  <a:schemeClr val="tx1"/>
                </a:solidFill>
              </a:rPr>
              <a:t>Optional</a:t>
            </a:r>
            <a:r>
              <a:rPr lang="en-CA" sz="1100" dirty="0">
                <a:solidFill>
                  <a:schemeClr val="tx1"/>
                </a:solidFill>
              </a:rPr>
              <a:t>: Ask participants how many work in employment services. </a:t>
            </a:r>
          </a:p>
          <a:p>
            <a:pPr marL="171450" indent="-171450">
              <a:buFont typeface="Arial" panose="020B0604020202020204" pitchFamily="34" charset="0"/>
              <a:buChar char="•"/>
            </a:pPr>
            <a:endParaRPr lang="en-CA" sz="1100" dirty="0">
              <a:solidFill>
                <a:schemeClr val="tx1"/>
              </a:solidFill>
            </a:endParaRPr>
          </a:p>
          <a:p>
            <a:pPr marL="228600" indent="-228600">
              <a:buFont typeface="Wingdings" pitchFamily="2" charset="2"/>
              <a:buChar char="ü"/>
            </a:pPr>
            <a:r>
              <a:rPr lang="en-CA" sz="1100" dirty="0">
                <a:solidFill>
                  <a:schemeClr val="tx1"/>
                </a:solidFill>
              </a:rPr>
              <a:t>1)  Screen every employer you interview and make sure they are following basic employment standards and will provide documentation such as a pay stub. </a:t>
            </a:r>
          </a:p>
          <a:p>
            <a:pPr marL="228600" indent="-228600">
              <a:buFont typeface="Wingdings" pitchFamily="2" charset="2"/>
              <a:buChar char="ü"/>
            </a:pPr>
            <a:r>
              <a:rPr lang="en-CA" sz="1100" dirty="0">
                <a:solidFill>
                  <a:schemeClr val="tx1"/>
                </a:solidFill>
              </a:rPr>
              <a:t>2)  Have workers’ rights information for your client available in their first language. Contact an organization like the Workers’ Action Centre to arrange a workers’ rights workshop for a group of clients before placing them. And share CLEO’s relevant resources (you will see those on the next slide). </a:t>
            </a:r>
          </a:p>
          <a:p>
            <a:pPr marL="228600" indent="-228600">
              <a:buFont typeface="Wingdings" pitchFamily="2" charset="2"/>
              <a:buChar char="ü"/>
            </a:pPr>
            <a:r>
              <a:rPr lang="en-CA" sz="1100" dirty="0">
                <a:solidFill>
                  <a:schemeClr val="tx1"/>
                </a:solidFill>
              </a:rPr>
              <a:t>3)  As soon as you become aware of a violation from an employer, it is important to document this and share with your colleagues who may be placing workers in the same workplace. Keep notes in your files so that you have a record. </a:t>
            </a:r>
          </a:p>
          <a:p>
            <a:pPr marL="171450" indent="-171450">
              <a:buFont typeface="Arial" panose="020B0604020202020204" pitchFamily="34" charset="0"/>
              <a:buChar char="•"/>
            </a:pPr>
            <a:endParaRPr lang="en-CA" sz="1100" dirty="0">
              <a:solidFill>
                <a:schemeClr val="tx1"/>
              </a:solidFill>
            </a:endParaRPr>
          </a:p>
          <a:p>
            <a:pPr marL="0" indent="0">
              <a:buFont typeface="Arial" panose="020B0604020202020204" pitchFamily="34" charset="0"/>
              <a:buNone/>
            </a:pPr>
            <a:r>
              <a:rPr lang="en-CA" sz="1100" dirty="0">
                <a:solidFill>
                  <a:schemeClr val="tx1"/>
                </a:solidFill>
              </a:rPr>
              <a:t>In some circumstances where a community worker has a relationship with an employer, it may be appropriate to offer to call the employer, with the worker’s consent. But this is not always appropriate. </a:t>
            </a:r>
          </a:p>
          <a:p>
            <a:pPr marL="0" indent="0">
              <a:buFont typeface="Arial" panose="020B0604020202020204" pitchFamily="34" charset="0"/>
              <a:buNone/>
            </a:pPr>
            <a:endParaRPr lang="en-CA" sz="1100" dirty="0">
              <a:solidFill>
                <a:schemeClr val="tx1"/>
              </a:solidFill>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38</a:t>
            </a:fld>
            <a:endParaRPr lang="en-US"/>
          </a:p>
        </p:txBody>
      </p:sp>
    </p:spTree>
    <p:extLst>
      <p:ext uri="{BB962C8B-B14F-4D97-AF65-F5344CB8AC3E}">
        <p14:creationId xmlns:p14="http://schemas.microsoft.com/office/powerpoint/2010/main" val="2476925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304395"/>
          </a:xfrm>
        </p:spPr>
        <p:txBody>
          <a:bodyPr/>
          <a:lstStyle/>
          <a:p>
            <a:pPr marL="171450" indent="-171450">
              <a:spcBef>
                <a:spcPts val="600"/>
              </a:spcBef>
              <a:spcAft>
                <a:spcPts val="600"/>
              </a:spcAft>
              <a:buFont typeface="Arial" panose="020B0604020202020204" pitchFamily="34" charset="0"/>
              <a:buChar char="•"/>
            </a:pPr>
            <a:r>
              <a:rPr lang="en-CA" sz="1100" dirty="0">
                <a:effectLst/>
                <a:latin typeface="Calibri" panose="020F0502020204030204" pitchFamily="34" charset="0"/>
                <a:ea typeface="Calibri" panose="020F0502020204030204" pitchFamily="34" charset="0"/>
                <a:cs typeface="Calibri" panose="020F0502020204030204" pitchFamily="34" charset="0"/>
              </a:rPr>
              <a:t>Walk participants through the Steps to Justice resources on this slide</a:t>
            </a:r>
          </a:p>
          <a:p>
            <a:pPr marL="171450" indent="-171450">
              <a:spcBef>
                <a:spcPts val="600"/>
              </a:spcBef>
              <a:spcAft>
                <a:spcPts val="600"/>
              </a:spcAft>
              <a:buFont typeface="Arial" panose="020B0604020202020204" pitchFamily="34" charset="0"/>
              <a:buChar char="•"/>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100" dirty="0">
                <a:effectLst/>
                <a:latin typeface="Calibri" panose="020F0502020204030204" pitchFamily="34" charset="0"/>
                <a:ea typeface="Calibri" panose="020F0502020204030204" pitchFamily="34" charset="0"/>
                <a:cs typeface="Calibri" panose="020F0502020204030204" pitchFamily="34" charset="0"/>
              </a:rPr>
              <a:t>If there is Wi-Fi (in an in-person workshop), go to the Steps to Justice website (*</a:t>
            </a:r>
            <a:r>
              <a:rPr lang="en-CA" sz="11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https://stepstojustice.ca/</a:t>
            </a:r>
            <a:r>
              <a:rPr lang="en-CA" sz="1100" dirty="0">
                <a:effectLst/>
                <a:latin typeface="Calibri" panose="020F0502020204030204" pitchFamily="34" charset="0"/>
                <a:ea typeface="Calibri" panose="020F0502020204030204" pitchFamily="34" charset="0"/>
                <a:cs typeface="Calibri" panose="020F0502020204030204" pitchFamily="34" charset="0"/>
              </a:rPr>
              <a:t>) to highlight the variety of legal questions there, particularly those regarding employment. Tell them this slide has links embedded, and you will share slides after the  presentation.</a:t>
            </a:r>
          </a:p>
          <a:p>
            <a:pPr marL="171450" indent="-171450">
              <a:spcBef>
                <a:spcPts val="600"/>
              </a:spcBef>
              <a:spcAft>
                <a:spcPts val="600"/>
              </a:spcAft>
              <a:buFont typeface="Arial" panose="020B0604020202020204" pitchFamily="34" charset="0"/>
              <a:buChar char="•"/>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100" dirty="0">
                <a:effectLst/>
                <a:latin typeface="Calibri" panose="020F0502020204030204" pitchFamily="34" charset="0"/>
                <a:ea typeface="Calibri" panose="020F0502020204030204" pitchFamily="34" charset="0"/>
                <a:cs typeface="Calibri" panose="020F0502020204030204" pitchFamily="34" charset="0"/>
              </a:rPr>
              <a:t>Explain that Steps to Justice includes </a:t>
            </a:r>
            <a:r>
              <a:rPr lang="en-CA" sz="1100" dirty="0">
                <a:solidFill>
                  <a:schemeClr val="tx1"/>
                </a:solidFill>
                <a:cs typeface="Arial" panose="020B0604020202020204" pitchFamily="34" charset="0"/>
              </a:rPr>
              <a:t>clear legal information on common questions workers have (and other legal topics as well)</a:t>
            </a:r>
            <a:endParaRPr lang="en-CA" sz="11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100" dirty="0">
                <a:effectLst/>
                <a:latin typeface="Calibri" panose="020F0502020204030204" pitchFamily="34" charset="0"/>
                <a:ea typeface="Calibri" panose="020F0502020204030204" pitchFamily="34" charset="0"/>
                <a:cs typeface="Calibri" panose="020F0502020204030204" pitchFamily="34" charset="0"/>
              </a:rPr>
              <a:t>For online training, share your screen and show them a few Steps to Justice questions and resources. This page highlights sample Steps questions for workers.</a:t>
            </a:r>
          </a:p>
          <a:p>
            <a:pPr marL="171450" indent="-171450">
              <a:spcBef>
                <a:spcPts val="600"/>
              </a:spcBef>
              <a:spcAft>
                <a:spcPts val="600"/>
              </a:spcAft>
              <a:buFont typeface="Arial" panose="020B0604020202020204" pitchFamily="34" charset="0"/>
              <a:buChar char="•"/>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t>CLEO also has COVID-specific legal information for workers (and other legal topics, for example, housing and social assistance)</a:t>
            </a:r>
          </a:p>
          <a:p>
            <a:pPr marL="171450" indent="-171450">
              <a:buFont typeface="Arial" panose="020B0604020202020204" pitchFamily="34" charset="0"/>
              <a:buChar char="•"/>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pPr>
            <a:r>
              <a:rPr lang="en-CA" sz="1100" dirty="0">
                <a:effectLst/>
                <a:latin typeface="Calibri" panose="020F0502020204030204" pitchFamily="34" charset="0"/>
                <a:ea typeface="Calibri" panose="020F0502020204030204" pitchFamily="34" charset="0"/>
                <a:cs typeface="Calibri" panose="020F0502020204030204" pitchFamily="34" charset="0"/>
              </a:rPr>
              <a:t>Finally, say that CLEO resources can be ordered online to print and distribute to workers.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CA" sz="110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CA" sz="1100" dirty="0"/>
          </a:p>
          <a:p>
            <a:pPr marL="0" marR="0" lvl="0" indent="0" algn="l" defTabSz="914400" rtl="0" eaLnBrk="1" fontAlgn="auto" latinLnBrk="0" hangingPunct="1">
              <a:lnSpc>
                <a:spcPct val="100000"/>
              </a:lnSpc>
              <a:spcBef>
                <a:spcPts val="600"/>
              </a:spcBef>
              <a:spcAft>
                <a:spcPts val="600"/>
              </a:spcAft>
              <a:buClrTx/>
              <a:buSzTx/>
              <a:buFontTx/>
              <a:buNone/>
              <a:tabLst/>
              <a:defRPr/>
            </a:pPr>
            <a:r>
              <a:rPr lang="en-CA" sz="1100" dirty="0"/>
              <a:t>*Website URLs and hyperlinks in PowerPoint’s notes are not ‘live’. You will have to cut and paste links into your browser.</a:t>
            </a:r>
          </a:p>
          <a:p>
            <a:pPr marL="171450" indent="-171450">
              <a:spcBef>
                <a:spcPts val="600"/>
              </a:spcBef>
              <a:spcAft>
                <a:spcPts val="600"/>
              </a:spcAft>
              <a:buFont typeface="Arial" panose="020B0604020202020204" pitchFamily="34" charset="0"/>
              <a:buChar char="•"/>
            </a:pPr>
            <a:endParaRPr lang="en-CA"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39</a:t>
            </a:fld>
            <a:endParaRPr lang="en-US"/>
          </a:p>
        </p:txBody>
      </p:sp>
    </p:spTree>
    <p:extLst>
      <p:ext uri="{BB962C8B-B14F-4D97-AF65-F5344CB8AC3E}">
        <p14:creationId xmlns:p14="http://schemas.microsoft.com/office/powerpoint/2010/main" val="160798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Take a moment to pause and acknowledge the current occupation of Indigenous land and territory by settlers in Canada.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Work with folks in your communities to develop a land acknowledgment that speaks to colonialism and how it connects to your work. </a:t>
            </a:r>
            <a:r>
              <a:rPr lang="en-US" sz="1200" dirty="0">
                <a:latin typeface="Calibri" panose="020F0502020204030204" pitchFamily="34" charset="0"/>
                <a:ea typeface="Heiti TC Medium"/>
              </a:rPr>
              <a:t>Consult Indigenous partners in your region. You may wish to include examples of active allyship.</a:t>
            </a:r>
            <a:endParaRPr lang="en-CA" dirty="0"/>
          </a:p>
        </p:txBody>
      </p:sp>
      <p:sp>
        <p:nvSpPr>
          <p:cNvPr id="4" name="Slide Number Placeholder 3"/>
          <p:cNvSpPr>
            <a:spLocks noGrp="1"/>
          </p:cNvSpPr>
          <p:nvPr>
            <p:ph type="sldNum" sz="quarter" idx="5"/>
          </p:nvPr>
        </p:nvSpPr>
        <p:spPr/>
        <p:txBody>
          <a:bodyPr/>
          <a:lstStyle/>
          <a:p>
            <a:fld id="{EFC3A7C0-7866-EF41-8560-EA2407AC7309}" type="slidenum">
              <a:rPr lang="en-US" smtClean="0"/>
              <a:t>4</a:t>
            </a:fld>
            <a:endParaRPr lang="en-US"/>
          </a:p>
        </p:txBody>
      </p:sp>
    </p:spTree>
    <p:extLst>
      <p:ext uri="{BB962C8B-B14F-4D97-AF65-F5344CB8AC3E}">
        <p14:creationId xmlns:p14="http://schemas.microsoft.com/office/powerpoint/2010/main" val="440745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100" dirty="0"/>
              <a:t>Say they can find their local legal clinic using this link </a:t>
            </a:r>
          </a:p>
          <a:p>
            <a:pPr marL="171450" indent="-171450">
              <a:buFont typeface="Arial" panose="020B0604020202020204" pitchFamily="34" charset="0"/>
              <a:buChar char="•"/>
            </a:pPr>
            <a:r>
              <a:rPr lang="en-CA" sz="1100" dirty="0"/>
              <a:t>The Workers’ Action Centre is a non-profit offering free services to workers in need of information and support.</a:t>
            </a:r>
          </a:p>
          <a:p>
            <a:pPr marL="171450" indent="-171450">
              <a:buFont typeface="Arial" panose="020B0604020202020204" pitchFamily="34" charset="0"/>
              <a:buChar char="•"/>
            </a:pPr>
            <a:r>
              <a:rPr lang="en-CA" sz="1100" dirty="0"/>
              <a:t>Sudbury Workers Education and Advocacy Centre is a non-profit also offering free services to workers in Northeastern Ontario.</a:t>
            </a:r>
          </a:p>
          <a:p>
            <a:pPr marL="171450" indent="-171450">
              <a:buFont typeface="Arial" panose="020B0604020202020204" pitchFamily="34" charset="0"/>
              <a:buChar char="•"/>
            </a:pPr>
            <a:r>
              <a:rPr lang="en-CA" sz="1100" dirty="0"/>
              <a:t>The Human Rights Legal Support Centre offers free services for those seeking information about their human rights.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t>The Ministry of Labour Employment Standards Employment Centre has a hotline and a detailed website.</a:t>
            </a:r>
          </a:p>
          <a:p>
            <a:pPr marL="171450" indent="-171450">
              <a:buFont typeface="Arial" panose="020B0604020202020204" pitchFamily="34" charset="0"/>
              <a:buChar char="•"/>
            </a:pPr>
            <a:r>
              <a:rPr lang="en-CA" sz="1100" dirty="0"/>
              <a:t>Add any other resources in your area relevant to participants, using a second slide if needed. </a:t>
            </a:r>
          </a:p>
        </p:txBody>
      </p:sp>
      <p:sp>
        <p:nvSpPr>
          <p:cNvPr id="4" name="Slide Number Placeholder 3"/>
          <p:cNvSpPr>
            <a:spLocks noGrp="1"/>
          </p:cNvSpPr>
          <p:nvPr>
            <p:ph type="sldNum" sz="quarter" idx="5"/>
          </p:nvPr>
        </p:nvSpPr>
        <p:spPr/>
        <p:txBody>
          <a:bodyPr/>
          <a:lstStyle/>
          <a:p>
            <a:fld id="{EFC3A7C0-7866-EF41-8560-EA2407AC7309}" type="slidenum">
              <a:rPr lang="en-US" smtClean="0"/>
              <a:t>40</a:t>
            </a:fld>
            <a:endParaRPr lang="en-US"/>
          </a:p>
        </p:txBody>
      </p:sp>
    </p:spTree>
    <p:extLst>
      <p:ext uri="{BB962C8B-B14F-4D97-AF65-F5344CB8AC3E}">
        <p14:creationId xmlns:p14="http://schemas.microsoft.com/office/powerpoint/2010/main" val="1848115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Workers’ Action Centre’s checklist provides a list of ways workers can protect themselves while on the job </a:t>
            </a:r>
            <a:r>
              <a:rPr lang="en-US" sz="1200" kern="1200" dirty="0">
                <a:solidFill>
                  <a:schemeClr val="tx1"/>
                </a:solidFill>
                <a:effectLst/>
                <a:latin typeface="+mn-lt"/>
                <a:ea typeface="+mn-ea"/>
                <a:cs typeface="+mn-cs"/>
              </a:rPr>
              <a:t>—</a:t>
            </a:r>
            <a:r>
              <a:rPr lang="en-CA" sz="1100" dirty="0">
                <a:effectLst/>
              </a:rPr>
              <a:t> </a:t>
            </a:r>
            <a:r>
              <a:rPr lang="en-US" sz="1100" dirty="0"/>
              <a:t>this can help with filing a claim later. WAC’s fact sheet on Temporary Paid Sick Leave is available in several languages. </a:t>
            </a:r>
          </a:p>
          <a:p>
            <a:endParaRPr lang="en-US" sz="1100" dirty="0"/>
          </a:p>
          <a:p>
            <a:r>
              <a:rPr lang="en-US" sz="1100" dirty="0"/>
              <a:t>The Ministry of </a:t>
            </a:r>
            <a:r>
              <a:rPr lang="en-US" sz="1100" dirty="0" err="1"/>
              <a:t>Labour’s</a:t>
            </a:r>
            <a:r>
              <a:rPr lang="en-US" sz="1100" dirty="0"/>
              <a:t> Interpretation Manual provides more details and explanations about the ESA.</a:t>
            </a:r>
          </a:p>
          <a:p>
            <a:endParaRPr lang="en-US" sz="1100" dirty="0"/>
          </a:p>
          <a:p>
            <a:r>
              <a:rPr lang="en-US" sz="1100" dirty="0"/>
              <a:t>The Ministry’s fact sheet outlines details about how tips can be paid out and to whom.</a:t>
            </a:r>
          </a:p>
          <a:p>
            <a:endParaRPr lang="en-US" sz="1100" dirty="0"/>
          </a:p>
          <a:p>
            <a:endParaRPr lang="en-US" sz="1100" dirty="0"/>
          </a:p>
        </p:txBody>
      </p:sp>
      <p:sp>
        <p:nvSpPr>
          <p:cNvPr id="4" name="Slide Number Placeholder 3"/>
          <p:cNvSpPr>
            <a:spLocks noGrp="1"/>
          </p:cNvSpPr>
          <p:nvPr>
            <p:ph type="sldNum" sz="quarter" idx="5"/>
          </p:nvPr>
        </p:nvSpPr>
        <p:spPr/>
        <p:txBody>
          <a:bodyPr/>
          <a:lstStyle/>
          <a:p>
            <a:fld id="{EFC3A7C0-7866-EF41-8560-EA2407AC7309}" type="slidenum">
              <a:rPr lang="en-US" smtClean="0"/>
              <a:t>41</a:t>
            </a:fld>
            <a:endParaRPr lang="en-US"/>
          </a:p>
        </p:txBody>
      </p:sp>
    </p:spTree>
    <p:extLst>
      <p:ext uri="{BB962C8B-B14F-4D97-AF65-F5344CB8AC3E}">
        <p14:creationId xmlns:p14="http://schemas.microsoft.com/office/powerpoint/2010/main" val="1362731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dirty="0"/>
              <a:t>The Ministry provides calculators to support workers to file claims and calculate wages owing.  There is also a video series that helps explain details of entitlements under the ESA – there are many languages available.  </a:t>
            </a:r>
          </a:p>
          <a:p>
            <a:endParaRPr lang="en-US" sz="1100" b="0" i="0" u="none" dirty="0"/>
          </a:p>
        </p:txBody>
      </p:sp>
      <p:sp>
        <p:nvSpPr>
          <p:cNvPr id="4" name="Slide Number Placeholder 3"/>
          <p:cNvSpPr>
            <a:spLocks noGrp="1"/>
          </p:cNvSpPr>
          <p:nvPr>
            <p:ph type="sldNum" sz="quarter" idx="5"/>
          </p:nvPr>
        </p:nvSpPr>
        <p:spPr/>
        <p:txBody>
          <a:bodyPr/>
          <a:lstStyle/>
          <a:p>
            <a:fld id="{EFC3A7C0-7866-EF41-8560-EA2407AC7309}" type="slidenum">
              <a:rPr lang="en-US" smtClean="0"/>
              <a:t>42</a:t>
            </a:fld>
            <a:endParaRPr lang="en-US"/>
          </a:p>
        </p:txBody>
      </p:sp>
    </p:spTree>
    <p:extLst>
      <p:ext uri="{BB962C8B-B14F-4D97-AF65-F5344CB8AC3E}">
        <p14:creationId xmlns:p14="http://schemas.microsoft.com/office/powerpoint/2010/main" val="3759865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Many of the laws protecting workers are outdated or weak, enforcement in Ontario is not strong enough to protect many workers from wage theft or other violations of their rights.</a:t>
            </a:r>
          </a:p>
          <a:p>
            <a:endParaRPr lang="en-US" sz="1100" dirty="0"/>
          </a:p>
          <a:p>
            <a:r>
              <a:rPr lang="en-US" sz="1100" dirty="0"/>
              <a:t>The Justice for Workers Campaign is pushing for improved employment standards, decent wages and better enforcement of workers’ rights. </a:t>
            </a:r>
          </a:p>
          <a:p>
            <a:endParaRPr lang="en-US" sz="1100" dirty="0"/>
          </a:p>
          <a:p>
            <a:r>
              <a:rPr lang="en-CA" sz="1200" kern="1200" dirty="0">
                <a:solidFill>
                  <a:schemeClr val="tx1"/>
                </a:solidFill>
                <a:effectLst/>
                <a:latin typeface="+mn-lt"/>
                <a:ea typeface="+mn-ea"/>
                <a:cs typeface="+mn-cs"/>
              </a:rPr>
              <a:t>The Migrant Rights Network is a cross-Canada alliance to combat racism and fight for migrant justice. They are a network of self-organized migrants, including farmworkers, </a:t>
            </a:r>
            <a:r>
              <a:rPr lang="en-CA" sz="1200" kern="1200" dirty="0" err="1">
                <a:solidFill>
                  <a:schemeClr val="tx1"/>
                </a:solidFill>
                <a:effectLst/>
                <a:latin typeface="+mn-lt"/>
                <a:ea typeface="+mn-ea"/>
                <a:cs typeface="+mn-cs"/>
              </a:rPr>
              <a:t>careworkers</a:t>
            </a:r>
            <a:r>
              <a:rPr lang="en-CA" sz="1200" kern="1200" dirty="0">
                <a:solidFill>
                  <a:schemeClr val="tx1"/>
                </a:solidFill>
                <a:effectLst/>
                <a:latin typeface="+mn-lt"/>
                <a:ea typeface="+mn-ea"/>
                <a:cs typeface="+mn-cs"/>
              </a:rPr>
              <a:t>, international students, undocumented people as well as allies. They have many campaigns. (*https://</a:t>
            </a:r>
            <a:r>
              <a:rPr lang="en-CA" sz="1200" kern="1200" dirty="0" err="1">
                <a:solidFill>
                  <a:schemeClr val="tx1"/>
                </a:solidFill>
                <a:effectLst/>
                <a:latin typeface="+mn-lt"/>
                <a:ea typeface="+mn-ea"/>
                <a:cs typeface="+mn-cs"/>
              </a:rPr>
              <a:t>migrantrights.ca</a:t>
            </a:r>
            <a:r>
              <a:rPr lang="en-CA" sz="1200" kern="1200" dirty="0">
                <a:solidFill>
                  <a:schemeClr val="tx1"/>
                </a:solidFill>
                <a:effectLst/>
                <a:latin typeface="+mn-lt"/>
                <a:ea typeface="+mn-ea"/>
                <a:cs typeface="+mn-cs"/>
              </a:rPr>
              <a:t>/)</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*Website URLs and hyperlinks in PowerPoint’s notes are not ‘live’. You will have to cut and paste links into your browser.</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C3A7C0-7866-EF41-8560-EA2407AC7309}" type="slidenum">
              <a:rPr lang="en-US" smtClean="0"/>
              <a:t>43</a:t>
            </a:fld>
            <a:endParaRPr lang="en-US"/>
          </a:p>
        </p:txBody>
      </p:sp>
    </p:spTree>
    <p:extLst>
      <p:ext uri="{BB962C8B-B14F-4D97-AF65-F5344CB8AC3E}">
        <p14:creationId xmlns:p14="http://schemas.microsoft.com/office/powerpoint/2010/main" val="2087786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600"/>
              </a:spcBef>
              <a:spcAft>
                <a:spcPts val="600"/>
              </a:spcAft>
              <a:buFont typeface="Symbol" panose="05050102010706020507" pitchFamily="18" charset="2"/>
              <a:buChar char=""/>
              <a:tabLst>
                <a:tab pos="228600" algn="l"/>
                <a:tab pos="457200" algn="l"/>
              </a:tabLst>
            </a:pPr>
            <a:r>
              <a:rPr lang="en-CA" sz="1200" dirty="0">
                <a:effectLst/>
                <a:latin typeface="+mn-lt"/>
                <a:ea typeface="Times New Roman" panose="02020603050405020304" pitchFamily="18" charset="0"/>
              </a:rPr>
              <a:t>Respond to any outstanding questions </a:t>
            </a:r>
          </a:p>
          <a:p>
            <a:pPr marL="342900" marR="0" lvl="0" indent="-342900" algn="l" defTabSz="914400" rtl="0" eaLnBrk="1" fontAlgn="auto"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CA" sz="1200" dirty="0">
                <a:effectLst/>
                <a:latin typeface="+mn-lt"/>
                <a:ea typeface="Times New Roman" panose="02020603050405020304" pitchFamily="18" charset="0"/>
              </a:rPr>
              <a:t>Distribute evaluation forms that participants can fill out and email to you if training is online, or leave with you if training is in person</a:t>
            </a:r>
          </a:p>
          <a:p>
            <a:pPr marL="342900" marR="0" lvl="0" indent="-342900" algn="l" defTabSz="914400" rtl="0" eaLnBrk="1" fontAlgn="auto"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CA" sz="1200" dirty="0">
                <a:effectLst/>
                <a:latin typeface="+mn-lt"/>
                <a:ea typeface="Times New Roman" panose="02020603050405020304" pitchFamily="18" charset="0"/>
              </a:rPr>
              <a:t>Ask participants if they want to share any feedback about the training</a:t>
            </a:r>
          </a:p>
        </p:txBody>
      </p:sp>
      <p:sp>
        <p:nvSpPr>
          <p:cNvPr id="4" name="Slide Number Placeholder 3"/>
          <p:cNvSpPr>
            <a:spLocks noGrp="1"/>
          </p:cNvSpPr>
          <p:nvPr>
            <p:ph type="sldNum" sz="quarter" idx="5"/>
          </p:nvPr>
        </p:nvSpPr>
        <p:spPr/>
        <p:txBody>
          <a:bodyPr/>
          <a:lstStyle/>
          <a:p>
            <a:fld id="{EFC3A7C0-7866-EF41-8560-EA2407AC7309}" type="slidenum">
              <a:rPr lang="en-US" smtClean="0"/>
              <a:t>44</a:t>
            </a:fld>
            <a:endParaRPr lang="en-US"/>
          </a:p>
        </p:txBody>
      </p:sp>
    </p:spTree>
    <p:extLst>
      <p:ext uri="{BB962C8B-B14F-4D97-AF65-F5344CB8AC3E}">
        <p14:creationId xmlns:p14="http://schemas.microsoft.com/office/powerpoint/2010/main" val="31648026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Include your clinic’s information and your contact email on this slide. Add any details about your clinic’s intake process that you wish to share.</a:t>
            </a:r>
            <a:endParaRPr lang="en-US" sz="1400" dirty="0"/>
          </a:p>
        </p:txBody>
      </p:sp>
      <p:sp>
        <p:nvSpPr>
          <p:cNvPr id="4" name="Slide Number Placeholder 3"/>
          <p:cNvSpPr>
            <a:spLocks noGrp="1"/>
          </p:cNvSpPr>
          <p:nvPr>
            <p:ph type="sldNum" sz="quarter" idx="5"/>
          </p:nvPr>
        </p:nvSpPr>
        <p:spPr/>
        <p:txBody>
          <a:bodyPr/>
          <a:lstStyle/>
          <a:p>
            <a:fld id="{EFC3A7C0-7866-EF41-8560-EA2407AC7309}" type="slidenum">
              <a:rPr lang="en-US" smtClean="0"/>
              <a:t>45</a:t>
            </a:fld>
            <a:endParaRPr lang="en-US"/>
          </a:p>
        </p:txBody>
      </p:sp>
    </p:spTree>
    <p:extLst>
      <p:ext uri="{BB962C8B-B14F-4D97-AF65-F5344CB8AC3E}">
        <p14:creationId xmlns:p14="http://schemas.microsoft.com/office/powerpoint/2010/main" val="1071285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15000"/>
              </a:lnSpc>
              <a:spcBef>
                <a:spcPts val="60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Highlight that The Law Foundation of Ontario provided funding for this project. Add that this training is part of a series developed by CLEO in collaboration with the ACLCO </a:t>
            </a:r>
            <a:r>
              <a:rPr lang="en-US" sz="1200" dirty="0">
                <a:latin typeface="Calibri" panose="020F0502020204030204" pitchFamily="34" charset="0"/>
                <a:ea typeface="Times New Roman" panose="02020603050405020304" pitchFamily="18" charset="0"/>
                <a:cs typeface="Times New Roman" panose="02020603050405020304" pitchFamily="18" charset="0"/>
              </a:rPr>
              <a:t>(Association of Community Legal Clinics of Ontario) and OJEN (Ontario Justice Education Network)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and an advisory group of community legal clinics from across the province. </a:t>
            </a:r>
            <a:endParaRPr lang="en-C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Ask participants to suggest other topics they would like to learn about.  </a:t>
            </a:r>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46</a:t>
            </a:fld>
            <a:endParaRPr lang="en-US"/>
          </a:p>
        </p:txBody>
      </p:sp>
    </p:spTree>
    <p:extLst>
      <p:ext uri="{BB962C8B-B14F-4D97-AF65-F5344CB8AC3E}">
        <p14:creationId xmlns:p14="http://schemas.microsoft.com/office/powerpoint/2010/main" val="254189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Your Rights at Work </a:t>
            </a:r>
            <a:r>
              <a:rPr lang="en-CA" sz="1200" b="1" kern="1200" dirty="0">
                <a:solidFill>
                  <a:schemeClr val="tx1"/>
                </a:solidFill>
                <a:effectLst/>
                <a:latin typeface="+mn-lt"/>
                <a:ea typeface="+mn-ea"/>
                <a:cs typeface="+mn-cs"/>
              </a:rPr>
              <a:t>—</a:t>
            </a:r>
            <a:r>
              <a:rPr lang="en-CA" sz="1200" b="1" i="0" kern="1200" dirty="0">
                <a:solidFill>
                  <a:schemeClr val="tx1"/>
                </a:solidFill>
                <a:effectLst/>
                <a:latin typeface="+mn-lt"/>
                <a:ea typeface="+mn-ea"/>
                <a:cs typeface="+mn-cs"/>
              </a:rPr>
              <a:t> </a:t>
            </a:r>
            <a:r>
              <a:rPr lang="en-CA" b="1" dirty="0"/>
              <a:t>MYTH BUSTING ACTIVITY </a:t>
            </a:r>
            <a:endParaRPr lang="en-CA" sz="1200" b="1"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There are 7 statements in this activity. Choose as many as you have time for.  </a:t>
            </a:r>
          </a:p>
          <a:p>
            <a:endParaRPr lang="en-CA"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mn-lt"/>
              </a:rPr>
              <a:t>Pose each statement and get participants to choose TRUE or </a:t>
            </a:r>
            <a:r>
              <a:rPr lang="en-CA" sz="1100" dirty="0">
                <a:latin typeface="+mn-lt"/>
              </a:rPr>
              <a:t>FALSE</a:t>
            </a:r>
            <a:r>
              <a:rPr lang="en-CA" sz="1200" dirty="0">
                <a:latin typeface="+mn-lt"/>
              </a:rPr>
              <a:t>.</a:t>
            </a:r>
            <a:endParaRPr lang="en-CA"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400" dirty="0">
                <a:latin typeface="Calibri" panose="020F0502020204030204" pitchFamily="34" charset="0"/>
                <a:cs typeface="Calibri" panose="020F0502020204030204" pitchFamily="34" charset="0"/>
              </a:rPr>
              <a:t>Discuss misinformation or assumptions that many people have about workers’ rights.</a:t>
            </a:r>
          </a:p>
          <a:p>
            <a:pPr marL="171450" indent="-171450">
              <a:buFont typeface="Arial" panose="020B0604020202020204" pitchFamily="34" charset="0"/>
              <a:buChar char="•"/>
            </a:pPr>
            <a:r>
              <a:rPr lang="en-CA" sz="1400" dirty="0">
                <a:latin typeface="Calibri" panose="020F0502020204030204" pitchFamily="34" charset="0"/>
                <a:cs typeface="Calibri" panose="020F0502020204030204" pitchFamily="34" charset="0"/>
              </a:rPr>
              <a:t>Ask the group if they are surprised by any of the answers. Say that you’ve included another slide with the correct answers.</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Calibri" panose="020F0502020204030204" pitchFamily="34" charset="0"/>
                <a:ea typeface="Times New Roman" panose="02020603050405020304" pitchFamily="18" charset="0"/>
                <a:cs typeface="Calibri" panose="020F0502020204030204" pitchFamily="34" charset="0"/>
              </a:rPr>
              <a:t>Use the discussion to ask participants to share any questions that they hope will be addressed in the workshop. </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effectLst/>
                <a:latin typeface="Calibri" panose="020F0502020204030204" pitchFamily="34" charset="0"/>
                <a:ea typeface="Times New Roman" panose="02020603050405020304" pitchFamily="18" charset="0"/>
                <a:cs typeface="Calibri" panose="020F0502020204030204" pitchFamily="34" charset="0"/>
              </a:rPr>
              <a:t>In-person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effectLst/>
                <a:latin typeface="Calibri" panose="020F0502020204030204" pitchFamily="34" charset="0"/>
                <a:ea typeface="Times New Roman" panose="02020603050405020304" pitchFamily="18" charset="0"/>
                <a:cs typeface="Calibri" panose="020F0502020204030204" pitchFamily="34" charset="0"/>
              </a:rPr>
              <a:t>instructions</a:t>
            </a:r>
            <a:r>
              <a:rPr lang="en-US" sz="1400" dirty="0">
                <a:effectLst/>
                <a:latin typeface="Calibri" panose="020F0502020204030204" pitchFamily="34" charset="0"/>
                <a:ea typeface="Times New Roman" panose="02020603050405020304" pitchFamily="18" charset="0"/>
                <a:cs typeface="Calibri" panose="020F0502020204030204" pitchFamily="34" charset="0"/>
              </a:rPr>
              <a:t>: Use a simple show of hands or have participants share their answers.</a:t>
            </a:r>
            <a:endParaRPr lang="en-CA" sz="1400" b="0" dirty="0">
              <a:effectLst/>
              <a:latin typeface="Calibri" panose="020F0502020204030204" pitchFamily="34" charset="0"/>
              <a:ea typeface="Times New Roman" panose="02020603050405020304" pitchFamily="18" charset="0"/>
              <a:cs typeface="Calibri" panose="020F0502020204030204" pitchFamily="34"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effectLst/>
                <a:latin typeface="Calibri" panose="020F0502020204030204" pitchFamily="34" charset="0"/>
                <a:ea typeface="Times New Roman" panose="02020603050405020304" pitchFamily="18" charset="0"/>
                <a:cs typeface="Calibri" panose="020F0502020204030204" pitchFamily="34" charset="0"/>
              </a:rPr>
              <a:t>Online instructions</a:t>
            </a:r>
            <a:r>
              <a:rPr lang="en-US" sz="1400" dirty="0">
                <a:effectLst/>
                <a:latin typeface="Calibri" panose="020F0502020204030204" pitchFamily="34" charset="0"/>
                <a:ea typeface="Times New Roman" panose="02020603050405020304" pitchFamily="18" charset="0"/>
                <a:cs typeface="Calibri" panose="020F0502020204030204" pitchFamily="34" charset="0"/>
              </a:rPr>
              <a:t>: Create a </a:t>
            </a:r>
            <a:r>
              <a:rPr lang="en-US" sz="1400" i="1" dirty="0">
                <a:effectLst/>
                <a:latin typeface="Calibri" panose="020F0502020204030204" pitchFamily="34" charset="0"/>
                <a:ea typeface="Times New Roman" panose="02020603050405020304" pitchFamily="18" charset="0"/>
                <a:cs typeface="Calibri" panose="020F0502020204030204" pitchFamily="34" charset="0"/>
              </a:rPr>
              <a:t>TRUE/FALSE</a:t>
            </a:r>
            <a:r>
              <a:rPr lang="en-US" sz="1400" dirty="0">
                <a:effectLst/>
                <a:latin typeface="Calibri" panose="020F0502020204030204" pitchFamily="34" charset="0"/>
                <a:ea typeface="Times New Roman" panose="02020603050405020304" pitchFamily="18" charset="0"/>
                <a:cs typeface="Calibri" panose="020F0502020204030204" pitchFamily="34" charset="0"/>
              </a:rPr>
              <a:t> poll to pose each statement (one at a time) and ask participants to choose TRUE or FALSE. </a:t>
            </a:r>
            <a:r>
              <a:rPr lang="en-US" sz="1400" b="1" dirty="0">
                <a:effectLst/>
                <a:latin typeface="Calibri" panose="020F0502020204030204" pitchFamily="34" charset="0"/>
                <a:ea typeface="Times New Roman" panose="02020603050405020304" pitchFamily="18" charset="0"/>
                <a:cs typeface="Calibri" panose="020F0502020204030204" pitchFamily="34" charset="0"/>
              </a:rPr>
              <a:t>Or</a:t>
            </a:r>
            <a:r>
              <a:rPr lang="en-US" sz="1400" dirty="0">
                <a:effectLst/>
                <a:latin typeface="Calibri" panose="020F0502020204030204" pitchFamily="34" charset="0"/>
                <a:ea typeface="Times New Roman" panose="02020603050405020304" pitchFamily="18" charset="0"/>
                <a:cs typeface="Calibri" panose="020F0502020204030204" pitchFamily="34" charset="0"/>
              </a:rPr>
              <a:t> ask them to raise a digital hand or use the chat feature to type their response. </a:t>
            </a: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400" dirty="0">
              <a:effectLst/>
              <a:latin typeface="Calibri" panose="020F0502020204030204" pitchFamily="34" charset="0"/>
              <a:ea typeface="Times New Roman" panose="02020603050405020304" pitchFamily="18" charset="0"/>
              <a:cs typeface="Calibri" panose="020F0502020204030204" pitchFamily="34" charset="0"/>
            </a:endParaRPr>
          </a:p>
          <a:p>
            <a:endParaRPr lang="en-CA" b="1" dirty="0"/>
          </a:p>
          <a:p>
            <a:r>
              <a:rPr lang="en-CA" b="1" dirty="0"/>
              <a:t>Answer for this slide: FALSE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can’t sign away your rights or contract out of the ESA in most cases.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Even if you have signed an illegal contract that waives your rights because you feel pressured to do so, you are still entitled to your pay under the law.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TIP: </a:t>
            </a:r>
            <a:r>
              <a:rPr lang="en-US" dirty="0"/>
              <a:t>Document everything!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Sometimes, workers and employers reach agreements that are outside of the ESA. For example, they sign an agreement to average overtime over more than one week. Say that you’ll get into more details about this further on in the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5</a:t>
            </a:fld>
            <a:endParaRPr lang="en-US"/>
          </a:p>
        </p:txBody>
      </p:sp>
    </p:spTree>
    <p:extLst>
      <p:ext uri="{BB962C8B-B14F-4D97-AF65-F5344CB8AC3E}">
        <p14:creationId xmlns:p14="http://schemas.microsoft.com/office/powerpoint/2010/main" val="137110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1" dirty="0"/>
              <a:t>MYTH BUSTING ACTIVITY </a:t>
            </a:r>
            <a:r>
              <a:rPr lang="en-CA" sz="1200" b="1" kern="1200" dirty="0">
                <a:solidFill>
                  <a:schemeClr val="tx1"/>
                </a:solidFill>
                <a:effectLst/>
                <a:latin typeface="+mn-lt"/>
                <a:ea typeface="+mn-ea"/>
                <a:cs typeface="+mn-cs"/>
              </a:rPr>
              <a:t>—</a:t>
            </a:r>
            <a:r>
              <a:rPr lang="en-CA" b="1" dirty="0"/>
              <a:t> see instructions in notes at slide 5.</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r>
              <a:rPr lang="en-CA" b="1" dirty="0"/>
              <a:t>Answer for this slide: FALSE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boss can pay you in cash, but they must provide a pay slip with details such as rate of pay and deductions for taxes, EI, and CPP to name a few. </a:t>
            </a:r>
          </a:p>
          <a:p>
            <a:endParaRPr lang="en-CA" dirty="0"/>
          </a:p>
          <a:p>
            <a:endParaRPr lang="en-US" dirty="0"/>
          </a:p>
        </p:txBody>
      </p:sp>
      <p:sp>
        <p:nvSpPr>
          <p:cNvPr id="4" name="Slide Number Placeholder 3"/>
          <p:cNvSpPr>
            <a:spLocks noGrp="1"/>
          </p:cNvSpPr>
          <p:nvPr>
            <p:ph type="sldNum" sz="quarter" idx="5"/>
          </p:nvPr>
        </p:nvSpPr>
        <p:spPr/>
        <p:txBody>
          <a:bodyPr/>
          <a:lstStyle/>
          <a:p>
            <a:fld id="{EFC3A7C0-7866-EF41-8560-EA2407AC7309}" type="slidenum">
              <a:rPr lang="en-US" smtClean="0"/>
              <a:t>6</a:t>
            </a:fld>
            <a:endParaRPr lang="en-US"/>
          </a:p>
        </p:txBody>
      </p:sp>
    </p:spTree>
    <p:extLst>
      <p:ext uri="{BB962C8B-B14F-4D97-AF65-F5344CB8AC3E}">
        <p14:creationId xmlns:p14="http://schemas.microsoft.com/office/powerpoint/2010/main" val="2102556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MYTH BUSTING ACTIVITY </a:t>
            </a:r>
            <a:r>
              <a:rPr lang="en-CA" sz="1200" b="1" kern="1200" dirty="0">
                <a:solidFill>
                  <a:schemeClr val="tx1"/>
                </a:solidFill>
                <a:effectLst/>
                <a:latin typeface="+mn-lt"/>
                <a:ea typeface="+mn-ea"/>
                <a:cs typeface="+mn-cs"/>
              </a:rPr>
              <a:t>—</a:t>
            </a:r>
            <a:r>
              <a:rPr lang="en-CA" b="1" dirty="0"/>
              <a:t> see instructions in notes at slide 5.</a:t>
            </a:r>
            <a:endParaRPr lang="en-US" sz="1200" b="1" dirty="0">
              <a:effectLst/>
              <a:latin typeface="Calibri" panose="020F0502020204030204" pitchFamily="34" charset="0"/>
              <a:cs typeface="Calibri" panose="020F0502020204030204" pitchFamily="34"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r>
              <a:rPr lang="en-CA" b="1" dirty="0"/>
              <a:t>Answer for this slide: TRUE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exemptions (exceptions to the law) for workers under the ESA.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TIP: </a:t>
            </a:r>
            <a:r>
              <a:rPr lang="en-US" dirty="0"/>
              <a:t>Find out if your job category is exempt from any ESA provisions or has any special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a:t>
            </a:r>
            <a:r>
              <a:rPr lang="en-US" dirty="0"/>
              <a:t>: There is a link in the Ministry of Labour resources section at the end of this presentation about exemptions and special rules.</a:t>
            </a:r>
          </a:p>
          <a:p>
            <a:endParaRPr lang="en-CA" dirty="0"/>
          </a:p>
        </p:txBody>
      </p:sp>
      <p:sp>
        <p:nvSpPr>
          <p:cNvPr id="4" name="Slide Number Placeholder 3"/>
          <p:cNvSpPr>
            <a:spLocks noGrp="1"/>
          </p:cNvSpPr>
          <p:nvPr>
            <p:ph type="sldNum" sz="quarter" idx="5"/>
          </p:nvPr>
        </p:nvSpPr>
        <p:spPr/>
        <p:txBody>
          <a:bodyPr/>
          <a:lstStyle/>
          <a:p>
            <a:fld id="{EFC3A7C0-7866-EF41-8560-EA2407AC7309}" type="slidenum">
              <a:rPr lang="en-US" smtClean="0"/>
              <a:t>7</a:t>
            </a:fld>
            <a:endParaRPr lang="en-US"/>
          </a:p>
        </p:txBody>
      </p:sp>
    </p:spTree>
    <p:extLst>
      <p:ext uri="{BB962C8B-B14F-4D97-AF65-F5344CB8AC3E}">
        <p14:creationId xmlns:p14="http://schemas.microsoft.com/office/powerpoint/2010/main" val="3738996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MYTH BUSTING ACTIVITY </a:t>
            </a:r>
            <a:r>
              <a:rPr lang="en-CA" sz="1200" b="1" kern="1200" dirty="0">
                <a:solidFill>
                  <a:schemeClr val="tx1"/>
                </a:solidFill>
                <a:effectLst/>
                <a:latin typeface="+mn-lt"/>
                <a:ea typeface="+mn-ea"/>
                <a:cs typeface="+mn-cs"/>
              </a:rPr>
              <a:t>—</a:t>
            </a:r>
            <a:r>
              <a:rPr lang="en-CA" b="1" dirty="0"/>
              <a:t> see instructions in notes at slide 5.</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r>
              <a:rPr lang="en-CA" b="1" dirty="0"/>
              <a:t>Answer for this slide: FALSE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employer </a:t>
            </a:r>
            <a:r>
              <a:rPr lang="en-US" b="1" i="0" u="none" dirty="0"/>
              <a:t>does</a:t>
            </a:r>
            <a:r>
              <a:rPr lang="en-US" dirty="0"/>
              <a:t> have to pay you during training, but it can be at a lower rate than what you have been promised once you begin working.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lower rate must be at least minimum wage.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And, if they want to pay you a lower rate during the training period, they must outline this clearly in a written contract. The employer cannot just verbally say you will be getting paid less than your promised wage rate for training.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TIP: </a:t>
            </a:r>
            <a:r>
              <a:rPr lang="en-US" dirty="0"/>
              <a:t>If you are not paid for training, document all hours spent on job training in case you want or need to file a claim later to collect those wages. </a:t>
            </a:r>
          </a:p>
        </p:txBody>
      </p:sp>
      <p:sp>
        <p:nvSpPr>
          <p:cNvPr id="4" name="Slide Number Placeholder 3"/>
          <p:cNvSpPr>
            <a:spLocks noGrp="1"/>
          </p:cNvSpPr>
          <p:nvPr>
            <p:ph type="sldNum" sz="quarter" idx="5"/>
          </p:nvPr>
        </p:nvSpPr>
        <p:spPr/>
        <p:txBody>
          <a:bodyPr/>
          <a:lstStyle/>
          <a:p>
            <a:fld id="{EFC3A7C0-7866-EF41-8560-EA2407AC7309}" type="slidenum">
              <a:rPr lang="en-US" smtClean="0"/>
              <a:t>8</a:t>
            </a:fld>
            <a:endParaRPr lang="en-US"/>
          </a:p>
        </p:txBody>
      </p:sp>
    </p:spTree>
    <p:extLst>
      <p:ext uri="{BB962C8B-B14F-4D97-AF65-F5344CB8AC3E}">
        <p14:creationId xmlns:p14="http://schemas.microsoft.com/office/powerpoint/2010/main" val="2033044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MYTH BUSTING ACTIVITY </a:t>
            </a:r>
            <a:r>
              <a:rPr lang="en-CA" sz="1200" b="1" kern="1200" dirty="0">
                <a:solidFill>
                  <a:schemeClr val="tx1"/>
                </a:solidFill>
                <a:effectLst/>
                <a:latin typeface="+mn-lt"/>
                <a:ea typeface="+mn-ea"/>
                <a:cs typeface="+mn-cs"/>
              </a:rPr>
              <a:t>—</a:t>
            </a:r>
            <a:r>
              <a:rPr lang="en-CA" b="1" dirty="0"/>
              <a:t> see instructions in notes at slide 5.</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1728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mn-lt"/>
              <a:ea typeface="Times New Roman" panose="02020603050405020304" pitchFamily="18" charset="0"/>
              <a:cs typeface="Times New Roman" panose="02020603050405020304" pitchFamily="18" charset="0"/>
            </a:endParaRPr>
          </a:p>
          <a:p>
            <a:r>
              <a:rPr lang="en-CA" b="1" dirty="0"/>
              <a:t>Answer for this slide: TRUE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employer can tell you and other workers when to take your vacation </a:t>
            </a:r>
            <a:r>
              <a:rPr lang="en-CA" sz="1200" b="0" kern="1200" dirty="0">
                <a:solidFill>
                  <a:schemeClr val="tx1"/>
                </a:solidFill>
                <a:effectLst/>
                <a:latin typeface="+mn-lt"/>
                <a:ea typeface="+mn-ea"/>
                <a:cs typeface="+mn-cs"/>
              </a:rPr>
              <a:t>—</a:t>
            </a:r>
            <a:r>
              <a:rPr lang="en-US" dirty="0"/>
              <a:t> this is the law. However, many workers negotiate vacation time with their boss.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TIP: </a:t>
            </a:r>
            <a:r>
              <a:rPr lang="en-US" dirty="0"/>
              <a:t>If possible, try and negotiate your vacation time with co-workers to make sure that there is coverage and more chance that everyone gets the time off they want.  </a:t>
            </a:r>
            <a:endParaRPr lang="en-US" b="1" dirty="0"/>
          </a:p>
          <a:p>
            <a:endParaRPr lang="en-CA" b="1" dirty="0"/>
          </a:p>
          <a:p>
            <a:r>
              <a:rPr lang="en-US" dirty="0"/>
              <a:t>Generally, you must take your vacation time off within 2 years of when you earned it. We will cover more details about vacation and vacation pay later in the presentation. </a:t>
            </a:r>
            <a:endParaRPr lang="en-CA" dirty="0"/>
          </a:p>
        </p:txBody>
      </p:sp>
      <p:sp>
        <p:nvSpPr>
          <p:cNvPr id="4" name="Slide Number Placeholder 3"/>
          <p:cNvSpPr>
            <a:spLocks noGrp="1"/>
          </p:cNvSpPr>
          <p:nvPr>
            <p:ph type="sldNum" sz="quarter" idx="5"/>
          </p:nvPr>
        </p:nvSpPr>
        <p:spPr/>
        <p:txBody>
          <a:bodyPr/>
          <a:lstStyle/>
          <a:p>
            <a:fld id="{EFC3A7C0-7866-EF41-8560-EA2407AC7309}" type="slidenum">
              <a:rPr lang="en-US" smtClean="0"/>
              <a:t>9</a:t>
            </a:fld>
            <a:endParaRPr lang="en-US"/>
          </a:p>
        </p:txBody>
      </p:sp>
    </p:spTree>
    <p:extLst>
      <p:ext uri="{BB962C8B-B14F-4D97-AF65-F5344CB8AC3E}">
        <p14:creationId xmlns:p14="http://schemas.microsoft.com/office/powerpoint/2010/main" val="356066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0E1795-D31C-FC45-80EB-FE3875A0B5FF}"/>
              </a:ext>
            </a:extLst>
          </p:cNvPr>
          <p:cNvSpPr>
            <a:spLocks noGrp="1"/>
          </p:cNvSpPr>
          <p:nvPr>
            <p:ph type="pic" sz="quarter" idx="10"/>
          </p:nvPr>
        </p:nvSpPr>
        <p:spPr>
          <a:xfrm>
            <a:off x="2265363" y="2087563"/>
            <a:ext cx="6411912" cy="3200400"/>
          </a:xfrm>
          <a:prstGeom prst="rect">
            <a:avLst/>
          </a:prstGeom>
        </p:spPr>
        <p:txBody>
          <a:bodyPr/>
          <a:lstStyle/>
          <a:p>
            <a:endParaRPr lang="en-US" dirty="0"/>
          </a:p>
        </p:txBody>
      </p:sp>
    </p:spTree>
    <p:extLst>
      <p:ext uri="{BB962C8B-B14F-4D97-AF65-F5344CB8AC3E}">
        <p14:creationId xmlns:p14="http://schemas.microsoft.com/office/powerpoint/2010/main" val="427953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420A-03C2-574E-9321-8E646079A077}"/>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0B45A927-7E5D-1A4E-809D-4B4FF93416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36FBA1-E5B1-0A48-8892-EEC13A5AED0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AAE23-D592-ED48-98BE-AC2B12CE0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881BF-1F94-7142-8AA0-DC3DF8C3445D}"/>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38843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123B-6CAC-454E-84ED-E8C5AFED1B5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AFC57-3CB4-924A-A0EB-243C1C7EAB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6FE673-74CB-ED42-969F-4846D34C7E6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DE003F4-8F98-8941-A6E2-4371C2616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86DD7-FC3A-7740-B6B9-D7075F5066C1}"/>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104577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084DF-E5BF-3744-8F2F-5947BD6402B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DD93F4B-EA42-084B-AC69-B69A4FFC77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F9ED08-4B3E-C34C-ADB6-65191D543AAF}"/>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25951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650F-C2DD-3F45-9387-DA35CD5A58D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50C3B9-DE09-2D44-BE73-B680341EA1F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E0BB80-25D4-D741-9E94-6D64023472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99C92-EF54-914C-97EC-EFC96AE4D2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9AF8FD3-7028-9942-9430-E644BDD06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8E74E-3D00-1F4D-BEF8-85B6CAEC652A}"/>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99972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3375-C6C7-754F-8C05-E5B772CC35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C43845-0496-6741-BB33-0E52AB0ACA5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5F0C66-813C-4B4C-BECC-DD921D19540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A46A2-A614-5B4F-BA3E-316D20AC2BA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279BC09-67C0-6348-B5DD-3358B9247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0AE65-EBAC-CF47-97EA-46075E9ED79C}"/>
              </a:ext>
            </a:extLst>
          </p:cNvPr>
          <p:cNvSpPr>
            <a:spLocks noGrp="1"/>
          </p:cNvSpPr>
          <p:nvPr>
            <p:ph type="sldNum" sz="quarter" idx="12"/>
          </p:nvPr>
        </p:nvSpPr>
        <p:spPr/>
        <p:txBody>
          <a:bodyPr/>
          <a:lstStyle/>
          <a:p>
            <a:fld id="{352843D7-B4A2-6A42-B18D-F75DE8916FD0}" type="slidenum">
              <a:rPr lang="en-US" smtClean="0"/>
              <a:t>‹#›</a:t>
            </a:fld>
            <a:endParaRPr lang="en-US"/>
          </a:p>
        </p:txBody>
      </p:sp>
    </p:spTree>
    <p:extLst>
      <p:ext uri="{BB962C8B-B14F-4D97-AF65-F5344CB8AC3E}">
        <p14:creationId xmlns:p14="http://schemas.microsoft.com/office/powerpoint/2010/main" val="301606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851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hart, funnel chart&#10;&#10;Description automatically generated">
            <a:extLst>
              <a:ext uri="{FF2B5EF4-FFF2-40B4-BE49-F238E27FC236}">
                <a16:creationId xmlns:a16="http://schemas.microsoft.com/office/drawing/2014/main" id="{97D066AE-CC59-554A-B12E-3C9ED969EF4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0546320"/>
      </p:ext>
    </p:extLst>
  </p:cSld>
  <p:clrMap bg1="lt1" tx1="dk1" bg2="lt2" tx2="dk2" accent1="accent1" accent2="accent2" accent3="accent3" accent4="accent4" accent5="accent5" accent6="accent6" hlink="hlink" folHlink="folHlink"/>
  <p:sldLayoutIdLst>
    <p:sldLayoutId id="214748384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DED93-633B-6645-9F3F-381DB82EC8F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77C6B2-4AFB-3245-9AB1-240C4BCA934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B3BB1-1BFB-F14B-A6C3-A52274E50FD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63E6B3D-A195-9440-AAA5-C575C94D0EB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457423-C8C2-A542-8F92-2564CF08920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843D7-B4A2-6A42-B18D-F75DE8916FD0}" type="slidenum">
              <a:rPr lang="en-US" smtClean="0"/>
              <a:t>‹#›</a:t>
            </a:fld>
            <a:endParaRPr lang="en-US"/>
          </a:p>
        </p:txBody>
      </p:sp>
      <p:pic>
        <p:nvPicPr>
          <p:cNvPr id="9" name="Picture 8" descr="Shape&#10;&#10;Description automatically generated with low confidence">
            <a:extLst>
              <a:ext uri="{FF2B5EF4-FFF2-40B4-BE49-F238E27FC236}">
                <a16:creationId xmlns:a16="http://schemas.microsoft.com/office/drawing/2014/main" id="{FE00B4B4-E45F-6845-B605-CAE47B043FB0}"/>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6374156"/>
      </p:ext>
    </p:extLst>
  </p:cSld>
  <p:clrMap bg1="lt1" tx1="dk1" bg2="lt2" tx2="dk2" accent1="accent1" accent2="accent2" accent3="accent3" accent4="accent4" accent5="accent5" accent6="accent6" hlink="hlink" folHlink="folHlink"/>
  <p:sldLayoutIdLst>
    <p:sldLayoutId id="2147483839" r:id="rId1"/>
    <p:sldLayoutId id="2147483841" r:id="rId2"/>
    <p:sldLayoutId id="2147483845" r:id="rId3"/>
    <p:sldLayoutId id="2147483846" r:id="rId4"/>
    <p:sldLayoutId id="214748384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7838BB41-5C83-7949-99A8-C4C3FE1CB77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Logo&#10;&#10;Description automatically generated">
            <a:extLst>
              <a:ext uri="{FF2B5EF4-FFF2-40B4-BE49-F238E27FC236}">
                <a16:creationId xmlns:a16="http://schemas.microsoft.com/office/drawing/2014/main" id="{8C901E8A-70C1-0A46-9A5F-DF84EDAC7AF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083103" y="3278893"/>
            <a:ext cx="2743200" cy="838200"/>
          </a:xfrm>
          <a:prstGeom prst="rect">
            <a:avLst/>
          </a:prstGeom>
        </p:spPr>
      </p:pic>
      <p:pic>
        <p:nvPicPr>
          <p:cNvPr id="9" name="Picture 8" descr="Logo&#10;&#10;Description automatically generated">
            <a:extLst>
              <a:ext uri="{FF2B5EF4-FFF2-40B4-BE49-F238E27FC236}">
                <a16:creationId xmlns:a16="http://schemas.microsoft.com/office/drawing/2014/main" id="{B54DD69B-0FA1-2B4F-A656-8959A27AF64F}"/>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552413" y="3183643"/>
            <a:ext cx="1549400" cy="1028700"/>
          </a:xfrm>
          <a:prstGeom prst="rect">
            <a:avLst/>
          </a:prstGeom>
        </p:spPr>
      </p:pic>
      <p:sp>
        <p:nvSpPr>
          <p:cNvPr id="14" name="TextBox 13">
            <a:extLst>
              <a:ext uri="{FF2B5EF4-FFF2-40B4-BE49-F238E27FC236}">
                <a16:creationId xmlns:a16="http://schemas.microsoft.com/office/drawing/2014/main" id="{0C1F5B18-C567-EF47-B129-B931C6C4DA23}"/>
              </a:ext>
            </a:extLst>
          </p:cNvPr>
          <p:cNvSpPr txBox="1"/>
          <p:nvPr userDrawn="1"/>
        </p:nvSpPr>
        <p:spPr>
          <a:xfrm>
            <a:off x="794103" y="4668461"/>
            <a:ext cx="771365"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t>Funded by</a:t>
            </a:r>
          </a:p>
        </p:txBody>
      </p:sp>
      <p:sp>
        <p:nvSpPr>
          <p:cNvPr id="16" name="TextBox 7">
            <a:extLst>
              <a:ext uri="{FF2B5EF4-FFF2-40B4-BE49-F238E27FC236}">
                <a16:creationId xmlns:a16="http://schemas.microsoft.com/office/drawing/2014/main" id="{F5A9E8CB-AD89-264E-AEF8-D5B587A0B2B2}"/>
              </a:ext>
            </a:extLst>
          </p:cNvPr>
          <p:cNvSpPr txBox="1"/>
          <p:nvPr userDrawn="1"/>
        </p:nvSpPr>
        <p:spPr>
          <a:xfrm>
            <a:off x="776174" y="2742488"/>
            <a:ext cx="126509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i="1" dirty="0"/>
              <a:t>In partnership with</a:t>
            </a:r>
          </a:p>
        </p:txBody>
      </p:sp>
      <p:cxnSp>
        <p:nvCxnSpPr>
          <p:cNvPr id="18" name="Straight Connector 17">
            <a:extLst>
              <a:ext uri="{FF2B5EF4-FFF2-40B4-BE49-F238E27FC236}">
                <a16:creationId xmlns:a16="http://schemas.microsoft.com/office/drawing/2014/main" id="{0FD028B9-612D-774E-BDF1-216EDD964A25}"/>
              </a:ext>
            </a:extLst>
          </p:cNvPr>
          <p:cNvCxnSpPr/>
          <p:nvPr userDrawn="1"/>
        </p:nvCxnSpPr>
        <p:spPr>
          <a:xfrm>
            <a:off x="882502" y="4649841"/>
            <a:ext cx="7378995"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8C09D0-E18E-D748-AB5A-A42595239A26}"/>
              </a:ext>
            </a:extLst>
          </p:cNvPr>
          <p:cNvCxnSpPr/>
          <p:nvPr userDrawn="1"/>
        </p:nvCxnSpPr>
        <p:spPr>
          <a:xfrm>
            <a:off x="882502" y="2725507"/>
            <a:ext cx="7378995"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1" name="TextBox 7">
            <a:extLst>
              <a:ext uri="{FF2B5EF4-FFF2-40B4-BE49-F238E27FC236}">
                <a16:creationId xmlns:a16="http://schemas.microsoft.com/office/drawing/2014/main" id="{F5D05AA4-5216-1A41-A4DF-731B5435AF34}"/>
              </a:ext>
            </a:extLst>
          </p:cNvPr>
          <p:cNvSpPr txBox="1"/>
          <p:nvPr userDrawn="1"/>
        </p:nvSpPr>
        <p:spPr>
          <a:xfrm>
            <a:off x="758245" y="958506"/>
            <a:ext cx="877163"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b="0" i="1" u="none" strike="noStrike" kern="1200" dirty="0">
                <a:solidFill>
                  <a:schemeClr val="tx1"/>
                </a:solidFill>
                <a:effectLst/>
                <a:latin typeface="+mn-lt"/>
                <a:ea typeface="+mn-ea"/>
                <a:cs typeface="+mn-cs"/>
              </a:rPr>
              <a:t>A project of</a:t>
            </a:r>
            <a:r>
              <a:rPr lang="en-US" sz="1100" i="1" dirty="0"/>
              <a:t> </a:t>
            </a:r>
          </a:p>
        </p:txBody>
      </p:sp>
      <p:pic>
        <p:nvPicPr>
          <p:cNvPr id="3" name="Picture 2">
            <a:extLst>
              <a:ext uri="{FF2B5EF4-FFF2-40B4-BE49-F238E27FC236}">
                <a16:creationId xmlns:a16="http://schemas.microsoft.com/office/drawing/2014/main" id="{4AEE568C-4705-3745-8F32-1DBC649A5CB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259104" y="1583252"/>
            <a:ext cx="4572000" cy="482600"/>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BAE84B81-EE0B-AC44-B31F-BFFC716B9AE1}"/>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3387163" y="5068553"/>
            <a:ext cx="2387601" cy="1228237"/>
          </a:xfrm>
          <a:prstGeom prst="rect">
            <a:avLst/>
          </a:prstGeom>
        </p:spPr>
      </p:pic>
    </p:spTree>
    <p:extLst>
      <p:ext uri="{BB962C8B-B14F-4D97-AF65-F5344CB8AC3E}">
        <p14:creationId xmlns:p14="http://schemas.microsoft.com/office/powerpoint/2010/main" val="3298436416"/>
      </p:ext>
    </p:extLst>
  </p:cSld>
  <p:clrMap bg1="lt1" tx1="dk1" bg2="lt2" tx2="dk2" accent1="accent1" accent2="accent2" accent3="accent3" accent4="accent4" accent5="accent5" accent6="accent6" hlink="hlink" folHlink="folHlink"/>
  <p:sldLayoutIdLst>
    <p:sldLayoutId id="2147483837" r:id="rId1"/>
  </p:sldLayoutIdLst>
  <p:hf hdr="0" ftr="0" dt="0"/>
  <p:txStyles>
    <p:titleStyle>
      <a:lvl1pPr algn="l" defTabSz="457200" rtl="0" eaLnBrk="1" latinLnBrk="0" hangingPunct="1">
        <a:spcBef>
          <a:spcPct val="0"/>
        </a:spcBef>
        <a:buNone/>
        <a:defRPr sz="4800" b="0" i="0" kern="1200">
          <a:solidFill>
            <a:schemeClr val="tx2"/>
          </a:solidFill>
          <a:latin typeface="+mj-lt"/>
          <a:ea typeface="+mj-ea"/>
          <a:cs typeface="Lato Semibold"/>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b="0" i="0" kern="1200">
          <a:solidFill>
            <a:schemeClr val="tx1"/>
          </a:solidFill>
          <a:latin typeface="+mn-lt"/>
          <a:ea typeface="+mn-ea"/>
          <a:cs typeface="Lato Medium"/>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Lato Medium"/>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Lato Medium"/>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Lato Medium"/>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Lato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stepstojustice.ca/legal-topic/covid-19/covid%E2%80%9119-employment-and-work" TargetMode="External"/><Relationship Id="rId3" Type="http://schemas.openxmlformats.org/officeDocument/2006/relationships/hyperlink" Target="https://stepstojustice.ca/legal-topic/employment-and-work" TargetMode="External"/><Relationship Id="rId7" Type="http://schemas.openxmlformats.org/officeDocument/2006/relationships/hyperlink" Target="https://stepstojustice.ca/resource/write-a-letter-to-get-your-roe/"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stepstojustice.ca/questions/employment-and-work/i-have-been-fired-how-much-notice-should-i-get" TargetMode="External"/><Relationship Id="rId5" Type="http://schemas.openxmlformats.org/officeDocument/2006/relationships/hyperlink" Target="https://stepstojustice.ca/questions/employment-and-work/what-breaks-should-i-get-work" TargetMode="External"/><Relationship Id="rId4" Type="http://schemas.openxmlformats.org/officeDocument/2006/relationships/hyperlink" Target="https://stepstojustice.ca/questions/employment-and-work/do-i-get-keep-tips-i-get-customers-wor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labour.gov.on.ca/english/feedback/" TargetMode="External"/><Relationship Id="rId3" Type="http://schemas.openxmlformats.org/officeDocument/2006/relationships/hyperlink" Target="https://www.legalaid.on.ca/legal-clinics/" TargetMode="External"/><Relationship Id="rId7" Type="http://schemas.openxmlformats.org/officeDocument/2006/relationships/hyperlink" Target="https://www.hrlsc.on.ca/en/welcome"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www.sudburyworkerscentre.ca/" TargetMode="External"/><Relationship Id="rId5" Type="http://schemas.openxmlformats.org/officeDocument/2006/relationships/hyperlink" Target="https://workersactioncentre.org/" TargetMode="External"/><Relationship Id="rId4" Type="http://schemas.openxmlformats.org/officeDocument/2006/relationships/hyperlink" Target="https://www.legalaid.on.ca/specialty-clinic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canada.ca/en/services/jobs/workplace/federally-regulated-industries.html" TargetMode="External"/><Relationship Id="rId3" Type="http://schemas.openxmlformats.org/officeDocument/2006/relationships/hyperlink" Target="https://workersactioncentre.org/wp-content/uploads/2018/02/Checklist-for-Workers-Feb-2019-English.pdf" TargetMode="External"/><Relationship Id="rId7" Type="http://schemas.openxmlformats.org/officeDocument/2006/relationships/hyperlink" Target="https://www.ontario.ca/document/your-guide-employment-standards-act-0/minimum-wage#section-0"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www.ontario.ca/page/employees-tips-other-gratuities" TargetMode="External"/><Relationship Id="rId5" Type="http://schemas.openxmlformats.org/officeDocument/2006/relationships/hyperlink" Target="https://www.ontario.ca/document/employment-standard-act-policy-and-interpretation-manual" TargetMode="External"/><Relationship Id="rId4" Type="http://schemas.openxmlformats.org/officeDocument/2006/relationships/hyperlink" Target="https://www.apps.labour.gov.on.ca/eclai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ontario.ca/page/public-holiday-pay-calculator" TargetMode="External"/><Relationship Id="rId7" Type="http://schemas.openxmlformats.org/officeDocument/2006/relationships/hyperlink" Target="https://www.youtube.com/watch?v=iWPgxzwYLrc&amp;list=PLxmz9ERQlsZsNiru4Vus9xgNsTvIAFKwh"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www.ontario.ca/document/industries-and-jobs-exemptions-or-special-rules" TargetMode="External"/><Relationship Id="rId5" Type="http://schemas.openxmlformats.org/officeDocument/2006/relationships/hyperlink" Target="https://www.labour.gov.on.ca/english/es/tools/termination/calculator.php" TargetMode="External"/><Relationship Id="rId4" Type="http://schemas.openxmlformats.org/officeDocument/2006/relationships/hyperlink" Target="https://www.labour.gov.on.ca/english/es/tools/hours/daily_rest_between_shifts_calculator.ph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justice4workers.org/movement"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migrantrights.ca/"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33.sv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AD2049F-2BC5-4940-9971-5505DFFC6E9B}"/>
              </a:ext>
            </a:extLst>
          </p:cNvPr>
          <p:cNvSpPr txBox="1">
            <a:spLocks/>
          </p:cNvSpPr>
          <p:nvPr/>
        </p:nvSpPr>
        <p:spPr>
          <a:xfrm>
            <a:off x="2149140" y="6015460"/>
            <a:ext cx="6408252" cy="74543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Insert clinic name</a:t>
            </a:r>
          </a:p>
          <a:p>
            <a:r>
              <a:rPr lang="en-US" sz="2800" dirty="0"/>
              <a:t>Date…</a:t>
            </a:r>
          </a:p>
        </p:txBody>
      </p:sp>
      <p:sp>
        <p:nvSpPr>
          <p:cNvPr id="6" name="Title Placeholder 1">
            <a:extLst>
              <a:ext uri="{FF2B5EF4-FFF2-40B4-BE49-F238E27FC236}">
                <a16:creationId xmlns:a16="http://schemas.microsoft.com/office/drawing/2014/main" id="{70CD507C-17C2-704E-AC23-EFEA39516C6F}"/>
              </a:ext>
            </a:extLst>
          </p:cNvPr>
          <p:cNvSpPr txBox="1">
            <a:spLocks/>
          </p:cNvSpPr>
          <p:nvPr/>
        </p:nvSpPr>
        <p:spPr>
          <a:xfrm>
            <a:off x="2149140" y="5395350"/>
            <a:ext cx="6450293" cy="6201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Your Rights at Work</a:t>
            </a:r>
          </a:p>
        </p:txBody>
      </p:sp>
      <p:pic>
        <p:nvPicPr>
          <p:cNvPr id="7" name="Picture Placeholder 6" descr="A picture containing person, indoor, young&#10;&#10;Description automatically generated">
            <a:extLst>
              <a:ext uri="{FF2B5EF4-FFF2-40B4-BE49-F238E27FC236}">
                <a16:creationId xmlns:a16="http://schemas.microsoft.com/office/drawing/2014/main" id="{AB689692-0FB1-9E4E-AD13-C673722C1E99}"/>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t="2976" b="2976"/>
          <a:stretch/>
        </p:blipFill>
        <p:spPr>
          <a:xfrm>
            <a:off x="2204932" y="1995054"/>
            <a:ext cx="6683416" cy="3400296"/>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8BD55CE8-A049-8543-89D6-D1C21653137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4867" y="205939"/>
            <a:ext cx="2834901" cy="452797"/>
          </a:xfrm>
          <a:prstGeom prst="rect">
            <a:avLst/>
          </a:prstGeom>
        </p:spPr>
      </p:pic>
    </p:spTree>
    <p:extLst>
      <p:ext uri="{BB962C8B-B14F-4D97-AF65-F5344CB8AC3E}">
        <p14:creationId xmlns:p14="http://schemas.microsoft.com/office/powerpoint/2010/main" val="195493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311079" y="1606325"/>
            <a:ext cx="5834062" cy="739547"/>
          </a:xfrm>
        </p:spPr>
        <p:txBody>
          <a:bodyPr>
            <a:noAutofit/>
          </a:bodyPr>
          <a:lstStyle/>
          <a:p>
            <a:r>
              <a:rPr lang="en-CA" sz="4800" b="1" dirty="0">
                <a:solidFill>
                  <a:schemeClr val="accent2">
                    <a:lumMod val="75000"/>
                  </a:schemeClr>
                </a:solidFill>
              </a:rPr>
              <a:t>Activity - Myth Busting</a:t>
            </a:r>
            <a:endParaRPr lang="en-US" sz="48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3888" y="2612571"/>
            <a:ext cx="7886700" cy="3477080"/>
          </a:xfrm>
        </p:spPr>
        <p:txBody>
          <a:bodyPr/>
          <a:lstStyle/>
          <a:p>
            <a:endParaRPr lang="en-CA" dirty="0"/>
          </a:p>
          <a:p>
            <a:endParaRPr lang="en-CA" dirty="0"/>
          </a:p>
          <a:p>
            <a:endParaRPr lang="en-CA" dirty="0"/>
          </a:p>
          <a:p>
            <a:r>
              <a:rPr lang="en-CA" sz="3600" dirty="0">
                <a:solidFill>
                  <a:schemeClr val="tx1"/>
                </a:solidFill>
              </a:rPr>
              <a:t>I can file a complaint at the Ministry of Labour at any time.  </a:t>
            </a:r>
            <a:endParaRPr lang="en-CA" sz="3600" b="1" dirty="0">
              <a:solidFill>
                <a:schemeClr val="tx1"/>
              </a:solidFill>
            </a:endParaRP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10</a:t>
            </a:fld>
            <a:endParaRPr lang="en-US"/>
          </a:p>
        </p:txBody>
      </p:sp>
      <p:pic>
        <p:nvPicPr>
          <p:cNvPr id="5" name="Picture 4" descr="Icon&#10;&#10;Description automatically generated">
            <a:extLst>
              <a:ext uri="{FF2B5EF4-FFF2-40B4-BE49-F238E27FC236}">
                <a16:creationId xmlns:a16="http://schemas.microsoft.com/office/drawing/2014/main" id="{CC3AF048-FE90-1F41-B1DF-22E6C5D4AC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53595" y="1379516"/>
            <a:ext cx="2466109" cy="1233055"/>
          </a:xfrm>
          <a:prstGeom prst="rect">
            <a:avLst/>
          </a:prstGeom>
        </p:spPr>
      </p:pic>
    </p:spTree>
    <p:extLst>
      <p:ext uri="{BB962C8B-B14F-4D97-AF65-F5344CB8AC3E}">
        <p14:creationId xmlns:p14="http://schemas.microsoft.com/office/powerpoint/2010/main" val="10818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291379" y="1606325"/>
            <a:ext cx="5834062" cy="739547"/>
          </a:xfrm>
        </p:spPr>
        <p:txBody>
          <a:bodyPr>
            <a:noAutofit/>
          </a:bodyPr>
          <a:lstStyle/>
          <a:p>
            <a:r>
              <a:rPr lang="en-CA" sz="4800" b="1" dirty="0">
                <a:solidFill>
                  <a:schemeClr val="accent2">
                    <a:lumMod val="75000"/>
                  </a:schemeClr>
                </a:solidFill>
              </a:rPr>
              <a:t>Activity - Myth Busting</a:t>
            </a:r>
            <a:endParaRPr lang="en-US" sz="48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3888" y="2612571"/>
            <a:ext cx="7886700" cy="3477080"/>
          </a:xfrm>
        </p:spPr>
        <p:txBody>
          <a:bodyPr/>
          <a:lstStyle/>
          <a:p>
            <a:endParaRPr lang="en-CA" dirty="0"/>
          </a:p>
          <a:p>
            <a:endParaRPr lang="en-CA" dirty="0"/>
          </a:p>
          <a:p>
            <a:endParaRPr lang="en-CA" dirty="0"/>
          </a:p>
          <a:p>
            <a:r>
              <a:rPr lang="en-CA" sz="3600" dirty="0">
                <a:solidFill>
                  <a:schemeClr val="tx1"/>
                </a:solidFill>
              </a:rPr>
              <a:t>Remembrance Day is a public holiday.</a:t>
            </a: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11</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pic>
        <p:nvPicPr>
          <p:cNvPr id="5" name="Picture 4" descr="Icon&#10;&#10;Description automatically generated">
            <a:extLst>
              <a:ext uri="{FF2B5EF4-FFF2-40B4-BE49-F238E27FC236}">
                <a16:creationId xmlns:a16="http://schemas.microsoft.com/office/drawing/2014/main" id="{9D7769FB-B390-1F42-88F4-52FA55BA911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46851" y="1307657"/>
            <a:ext cx="2805770" cy="1402885"/>
          </a:xfrm>
          <a:prstGeom prst="rect">
            <a:avLst/>
          </a:prstGeom>
        </p:spPr>
      </p:pic>
    </p:spTree>
    <p:extLst>
      <p:ext uri="{BB962C8B-B14F-4D97-AF65-F5344CB8AC3E}">
        <p14:creationId xmlns:p14="http://schemas.microsoft.com/office/powerpoint/2010/main" val="371359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12</a:t>
            </a:fld>
            <a:endParaRPr lang="en-US"/>
          </a:p>
        </p:txBody>
      </p:sp>
      <p:sp>
        <p:nvSpPr>
          <p:cNvPr id="2" name="Title 1">
            <a:extLst>
              <a:ext uri="{FF2B5EF4-FFF2-40B4-BE49-F238E27FC236}">
                <a16:creationId xmlns:a16="http://schemas.microsoft.com/office/drawing/2014/main" id="{7D73443F-51EF-794F-957A-BE3E2E0D3D3C}"/>
              </a:ext>
            </a:extLst>
          </p:cNvPr>
          <p:cNvSpPr>
            <a:spLocks noGrp="1"/>
          </p:cNvSpPr>
          <p:nvPr>
            <p:ph type="title" idx="4294967295"/>
          </p:nvPr>
        </p:nvSpPr>
        <p:spPr>
          <a:xfrm>
            <a:off x="795130" y="1090382"/>
            <a:ext cx="7886700" cy="739775"/>
          </a:xfrm>
        </p:spPr>
        <p:txBody>
          <a:bodyPr>
            <a:noAutofit/>
          </a:bodyPr>
          <a:lstStyle/>
          <a:p>
            <a:r>
              <a:rPr lang="en-CA" sz="4800" b="1" dirty="0">
                <a:solidFill>
                  <a:schemeClr val="accent2">
                    <a:lumMod val="75000"/>
                  </a:schemeClr>
                </a:solidFill>
              </a:rPr>
              <a:t>Myth Busting Answers</a:t>
            </a:r>
            <a:endParaRPr lang="en-US" sz="4800" dirty="0">
              <a:solidFill>
                <a:schemeClr val="accent2">
                  <a:lumMod val="75000"/>
                </a:schemeClr>
              </a:solidFill>
            </a:endParaRPr>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3EFDE5F6-1FEC-4672-95AA-AADC97C9A307}"/>
              </a:ext>
            </a:extLst>
          </p:cNvPr>
          <p:cNvSpPr txBox="1"/>
          <p:nvPr/>
        </p:nvSpPr>
        <p:spPr>
          <a:xfrm>
            <a:off x="795130" y="5631986"/>
            <a:ext cx="7195930" cy="757130"/>
          </a:xfrm>
          <a:prstGeom prst="rect">
            <a:avLst/>
          </a:prstGeom>
          <a:noFill/>
        </p:spPr>
        <p:txBody>
          <a:bodyPr wrap="square">
            <a:spAutoFit/>
          </a:bodyPr>
          <a:lstStyle/>
          <a:p>
            <a:pPr marL="457200" lvl="0" indent="-457200">
              <a:lnSpc>
                <a:spcPct val="90000"/>
              </a:lnSpc>
              <a:buFont typeface="+mj-lt"/>
              <a:buAutoNum type="arabicPeriod" startAt="6"/>
            </a:pPr>
            <a:r>
              <a:rPr lang="en-CA" sz="2400" dirty="0"/>
              <a:t>My employer can ask me to agree to sign away my rights under the ESA.  </a:t>
            </a:r>
            <a:r>
              <a:rPr lang="en-CA" sz="2400" b="1" dirty="0">
                <a:solidFill>
                  <a:srgbClr val="FF0000"/>
                </a:solidFill>
              </a:rPr>
              <a:t>FALSE</a:t>
            </a:r>
            <a:endParaRPr lang="en-US" sz="2400" dirty="0">
              <a:solidFill>
                <a:srgbClr val="FF0000"/>
              </a:solidFill>
            </a:endParaRPr>
          </a:p>
        </p:txBody>
      </p:sp>
      <p:sp>
        <p:nvSpPr>
          <p:cNvPr id="11" name="TextBox 10">
            <a:extLst>
              <a:ext uri="{FF2B5EF4-FFF2-40B4-BE49-F238E27FC236}">
                <a16:creationId xmlns:a16="http://schemas.microsoft.com/office/drawing/2014/main" id="{B90AC32B-1C25-47A2-A478-C40E68947E2A}"/>
              </a:ext>
            </a:extLst>
          </p:cNvPr>
          <p:cNvSpPr txBox="1"/>
          <p:nvPr/>
        </p:nvSpPr>
        <p:spPr>
          <a:xfrm>
            <a:off x="795130" y="2613911"/>
            <a:ext cx="7195930" cy="461665"/>
          </a:xfrm>
          <a:prstGeom prst="rect">
            <a:avLst/>
          </a:prstGeom>
          <a:noFill/>
        </p:spPr>
        <p:txBody>
          <a:bodyPr wrap="square">
            <a:spAutoFit/>
          </a:bodyPr>
          <a:lstStyle/>
          <a:p>
            <a:pPr marL="457200" lvl="0" indent="-457200">
              <a:buFont typeface="+mj-lt"/>
              <a:buAutoNum type="arabicPeriod" startAt="2"/>
            </a:pPr>
            <a:r>
              <a:rPr lang="en-CA" sz="2400" dirty="0"/>
              <a:t>It is illegal for my boss to pay me in cash</a:t>
            </a:r>
            <a:r>
              <a:rPr lang="en-CA" sz="2400" b="1" dirty="0"/>
              <a:t>.  </a:t>
            </a:r>
            <a:r>
              <a:rPr lang="en-CA" sz="2400" b="1" dirty="0">
                <a:solidFill>
                  <a:srgbClr val="FF0000"/>
                </a:solidFill>
              </a:rPr>
              <a:t>FALSE</a:t>
            </a:r>
            <a:endParaRPr lang="en-US" sz="2400" dirty="0">
              <a:solidFill>
                <a:srgbClr val="FF0000"/>
              </a:solidFill>
            </a:endParaRPr>
          </a:p>
        </p:txBody>
      </p:sp>
      <p:sp>
        <p:nvSpPr>
          <p:cNvPr id="12" name="TextBox 11">
            <a:extLst>
              <a:ext uri="{FF2B5EF4-FFF2-40B4-BE49-F238E27FC236}">
                <a16:creationId xmlns:a16="http://schemas.microsoft.com/office/drawing/2014/main" id="{386E355A-5B02-4883-A155-554B40DBA25A}"/>
              </a:ext>
            </a:extLst>
          </p:cNvPr>
          <p:cNvSpPr txBox="1"/>
          <p:nvPr/>
        </p:nvSpPr>
        <p:spPr>
          <a:xfrm>
            <a:off x="795130" y="3195914"/>
            <a:ext cx="7195930" cy="690638"/>
          </a:xfrm>
          <a:prstGeom prst="rect">
            <a:avLst/>
          </a:prstGeom>
          <a:noFill/>
        </p:spPr>
        <p:txBody>
          <a:bodyPr wrap="square">
            <a:spAutoFit/>
          </a:bodyPr>
          <a:lstStyle/>
          <a:p>
            <a:pPr marL="457200" lvl="0" indent="-457200">
              <a:lnSpc>
                <a:spcPct val="80000"/>
              </a:lnSpc>
              <a:buFont typeface="+mj-lt"/>
              <a:buAutoNum type="arabicPeriod" startAt="3"/>
            </a:pPr>
            <a:r>
              <a:rPr lang="en-CA" sz="2400" dirty="0"/>
              <a:t>Some workers are not entitled to minimum wage,        </a:t>
            </a:r>
          </a:p>
          <a:p>
            <a:pPr lvl="0">
              <a:lnSpc>
                <a:spcPct val="80000"/>
              </a:lnSpc>
            </a:pPr>
            <a:r>
              <a:rPr lang="en-CA" sz="2400" dirty="0"/>
              <a:t>       overtime, or time off on the weekend</a:t>
            </a:r>
            <a:r>
              <a:rPr lang="en-CA" sz="2400" b="1" dirty="0"/>
              <a:t>. </a:t>
            </a:r>
            <a:r>
              <a:rPr lang="en-CA" sz="2400" b="1" dirty="0">
                <a:solidFill>
                  <a:srgbClr val="00B050"/>
                </a:solidFill>
              </a:rPr>
              <a:t>TRUE</a:t>
            </a:r>
            <a:endParaRPr lang="en-US" sz="2400" dirty="0">
              <a:solidFill>
                <a:srgbClr val="00B050"/>
              </a:solidFill>
            </a:endParaRPr>
          </a:p>
        </p:txBody>
      </p:sp>
      <p:sp>
        <p:nvSpPr>
          <p:cNvPr id="14" name="TextBox 13">
            <a:extLst>
              <a:ext uri="{FF2B5EF4-FFF2-40B4-BE49-F238E27FC236}">
                <a16:creationId xmlns:a16="http://schemas.microsoft.com/office/drawing/2014/main" id="{1951E530-C1CF-4B94-B02E-0CC89E21F232}"/>
              </a:ext>
            </a:extLst>
          </p:cNvPr>
          <p:cNvSpPr txBox="1"/>
          <p:nvPr/>
        </p:nvSpPr>
        <p:spPr>
          <a:xfrm>
            <a:off x="795130" y="3953558"/>
            <a:ext cx="7195930" cy="757130"/>
          </a:xfrm>
          <a:prstGeom prst="rect">
            <a:avLst/>
          </a:prstGeom>
          <a:noFill/>
        </p:spPr>
        <p:txBody>
          <a:bodyPr wrap="square">
            <a:spAutoFit/>
          </a:bodyPr>
          <a:lstStyle/>
          <a:p>
            <a:pPr marL="457200" lvl="0" indent="-457200">
              <a:lnSpc>
                <a:spcPct val="90000"/>
              </a:lnSpc>
              <a:buFont typeface="+mj-lt"/>
              <a:buAutoNum type="arabicPeriod" startAt="4"/>
            </a:pPr>
            <a:r>
              <a:rPr lang="en-CA" sz="2400" dirty="0"/>
              <a:t>My boss doesn’t have to pay me when I am being    trained.  </a:t>
            </a:r>
            <a:r>
              <a:rPr lang="en-CA" sz="2400" b="1" dirty="0">
                <a:solidFill>
                  <a:srgbClr val="FF0000"/>
                </a:solidFill>
              </a:rPr>
              <a:t>FALSE</a:t>
            </a:r>
            <a:endParaRPr lang="en-US" sz="2400" dirty="0">
              <a:solidFill>
                <a:srgbClr val="FF0000"/>
              </a:solidFill>
            </a:endParaRPr>
          </a:p>
        </p:txBody>
      </p:sp>
      <p:sp>
        <p:nvSpPr>
          <p:cNvPr id="16" name="TextBox 15">
            <a:extLst>
              <a:ext uri="{FF2B5EF4-FFF2-40B4-BE49-F238E27FC236}">
                <a16:creationId xmlns:a16="http://schemas.microsoft.com/office/drawing/2014/main" id="{93CD2D20-6868-4FBC-9232-AD3BC54095C7}"/>
              </a:ext>
            </a:extLst>
          </p:cNvPr>
          <p:cNvSpPr txBox="1"/>
          <p:nvPr/>
        </p:nvSpPr>
        <p:spPr>
          <a:xfrm>
            <a:off x="795130" y="4836184"/>
            <a:ext cx="7195930" cy="757130"/>
          </a:xfrm>
          <a:prstGeom prst="rect">
            <a:avLst/>
          </a:prstGeom>
          <a:noFill/>
        </p:spPr>
        <p:txBody>
          <a:bodyPr wrap="square">
            <a:spAutoFit/>
          </a:bodyPr>
          <a:lstStyle/>
          <a:p>
            <a:pPr marL="457200" lvl="0" indent="-457200">
              <a:lnSpc>
                <a:spcPct val="90000"/>
              </a:lnSpc>
              <a:buFont typeface="+mj-lt"/>
              <a:buAutoNum type="arabicPeriod" startAt="5"/>
            </a:pPr>
            <a:r>
              <a:rPr lang="en-CA" sz="2400" dirty="0"/>
              <a:t>An employer can decide when I can take my vacation. </a:t>
            </a:r>
            <a:r>
              <a:rPr lang="en-CA" sz="2400" b="1" dirty="0">
                <a:solidFill>
                  <a:srgbClr val="00B050"/>
                </a:solidFill>
              </a:rPr>
              <a:t>TRUE</a:t>
            </a:r>
            <a:endParaRPr lang="en-US" sz="2400" dirty="0">
              <a:solidFill>
                <a:srgbClr val="00B050"/>
              </a:solidFill>
            </a:endParaRPr>
          </a:p>
        </p:txBody>
      </p:sp>
      <p:sp>
        <p:nvSpPr>
          <p:cNvPr id="17" name="TextBox 16">
            <a:extLst>
              <a:ext uri="{FF2B5EF4-FFF2-40B4-BE49-F238E27FC236}">
                <a16:creationId xmlns:a16="http://schemas.microsoft.com/office/drawing/2014/main" id="{BFB1F0A8-D443-4F1F-AF2E-BB8669F243D3}"/>
              </a:ext>
            </a:extLst>
          </p:cNvPr>
          <p:cNvSpPr txBox="1"/>
          <p:nvPr/>
        </p:nvSpPr>
        <p:spPr>
          <a:xfrm>
            <a:off x="795130" y="6411887"/>
            <a:ext cx="7195930" cy="461665"/>
          </a:xfrm>
          <a:prstGeom prst="rect">
            <a:avLst/>
          </a:prstGeom>
          <a:noFill/>
        </p:spPr>
        <p:txBody>
          <a:bodyPr wrap="square">
            <a:spAutoFit/>
          </a:bodyPr>
          <a:lstStyle/>
          <a:p>
            <a:pPr marL="457200" indent="-457200">
              <a:buFont typeface="+mj-lt"/>
              <a:buAutoNum type="arabicPeriod" startAt="7"/>
            </a:pPr>
            <a:r>
              <a:rPr lang="en-CA" sz="2400" dirty="0"/>
              <a:t>Remembrance Day is a Public Holiday.  </a:t>
            </a:r>
            <a:r>
              <a:rPr lang="en-CA" sz="2400" b="1" dirty="0">
                <a:solidFill>
                  <a:srgbClr val="FF0000"/>
                </a:solidFill>
              </a:rPr>
              <a:t>FALSE</a:t>
            </a:r>
            <a:endParaRPr lang="en-US" sz="2400" dirty="0">
              <a:solidFill>
                <a:srgbClr val="FF0000"/>
              </a:solidFill>
            </a:endParaRPr>
          </a:p>
        </p:txBody>
      </p:sp>
      <p:sp>
        <p:nvSpPr>
          <p:cNvPr id="18" name="TextBox 17">
            <a:extLst>
              <a:ext uri="{FF2B5EF4-FFF2-40B4-BE49-F238E27FC236}">
                <a16:creationId xmlns:a16="http://schemas.microsoft.com/office/drawing/2014/main" id="{F0287C95-E822-473A-91AF-BD06DCA59831}"/>
              </a:ext>
            </a:extLst>
          </p:cNvPr>
          <p:cNvSpPr txBox="1"/>
          <p:nvPr/>
        </p:nvSpPr>
        <p:spPr>
          <a:xfrm>
            <a:off x="795130" y="1867736"/>
            <a:ext cx="7195930" cy="690638"/>
          </a:xfrm>
          <a:prstGeom prst="rect">
            <a:avLst/>
          </a:prstGeom>
          <a:noFill/>
        </p:spPr>
        <p:txBody>
          <a:bodyPr wrap="square">
            <a:spAutoFit/>
          </a:bodyPr>
          <a:lstStyle/>
          <a:p>
            <a:pPr marL="457200" lvl="0" indent="-457200" defTabSz="339725">
              <a:lnSpc>
                <a:spcPct val="80000"/>
              </a:lnSpc>
              <a:buFont typeface="+mj-lt"/>
              <a:buAutoNum type="arabicPeriod"/>
            </a:pPr>
            <a:r>
              <a:rPr lang="en-CA" sz="2400" dirty="0">
                <a:solidFill>
                  <a:schemeClr val="tx1"/>
                </a:solidFill>
              </a:rPr>
              <a:t>I can file a complaint at the Ministry of Labour any time.  </a:t>
            </a:r>
            <a:r>
              <a:rPr lang="en-CA" sz="2400" b="1" dirty="0">
                <a:solidFill>
                  <a:srgbClr val="FF0000"/>
                </a:solidFill>
              </a:rPr>
              <a:t>FALSE</a:t>
            </a:r>
          </a:p>
        </p:txBody>
      </p:sp>
    </p:spTree>
    <p:extLst>
      <p:ext uri="{BB962C8B-B14F-4D97-AF65-F5344CB8AC3E}">
        <p14:creationId xmlns:p14="http://schemas.microsoft.com/office/powerpoint/2010/main" val="120522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3888" y="1341901"/>
            <a:ext cx="7886700" cy="739547"/>
          </a:xfrm>
        </p:spPr>
        <p:txBody>
          <a:bodyPr>
            <a:noAutofit/>
          </a:bodyPr>
          <a:lstStyle/>
          <a:p>
            <a:r>
              <a:rPr lang="en-CA" sz="4600" b="1" i="1" dirty="0">
                <a:solidFill>
                  <a:schemeClr val="accent2">
                    <a:lumMod val="75000"/>
                  </a:schemeClr>
                </a:solidFill>
              </a:rPr>
              <a:t>Employment Standards Act </a:t>
            </a:r>
            <a:r>
              <a:rPr lang="en-CA" sz="4600" b="1" dirty="0">
                <a:solidFill>
                  <a:schemeClr val="accent2">
                    <a:lumMod val="75000"/>
                  </a:schemeClr>
                </a:solidFill>
              </a:rPr>
              <a:t>(ESA)</a:t>
            </a:r>
            <a:endParaRPr lang="en-US" sz="46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3888" y="2188028"/>
            <a:ext cx="7886700" cy="4168321"/>
          </a:xfrm>
        </p:spPr>
        <p:txBody>
          <a:bodyPr>
            <a:normAutofit lnSpcReduction="10000"/>
          </a:bodyPr>
          <a:lstStyle/>
          <a:p>
            <a:pPr marL="342900" indent="-342900">
              <a:spcBef>
                <a:spcPts val="0"/>
              </a:spcBef>
              <a:spcAft>
                <a:spcPts val="900"/>
              </a:spcAft>
              <a:buFont typeface="Arial" panose="020B0604020202020204" pitchFamily="34" charset="0"/>
              <a:buChar char="•"/>
            </a:pPr>
            <a:r>
              <a:rPr lang="en-US" sz="2800" dirty="0">
                <a:solidFill>
                  <a:schemeClr val="tx1"/>
                </a:solidFill>
              </a:rPr>
              <a:t>Minimum standards that employers must follow</a:t>
            </a:r>
          </a:p>
          <a:p>
            <a:pPr>
              <a:spcBef>
                <a:spcPts val="0"/>
              </a:spcBef>
              <a:spcAft>
                <a:spcPts val="900"/>
              </a:spcAft>
            </a:pPr>
            <a:endParaRPr lang="en-US" sz="2800" dirty="0">
              <a:solidFill>
                <a:schemeClr val="tx1"/>
              </a:solidFill>
            </a:endParaRPr>
          </a:p>
          <a:p>
            <a:pPr marL="342900" indent="-342900">
              <a:spcBef>
                <a:spcPts val="0"/>
              </a:spcBef>
              <a:spcAft>
                <a:spcPts val="900"/>
              </a:spcAft>
              <a:buFont typeface="Arial" panose="020B0604020202020204" pitchFamily="34" charset="0"/>
              <a:buChar char="•"/>
            </a:pPr>
            <a:r>
              <a:rPr lang="en-US" sz="2800" dirty="0">
                <a:solidFill>
                  <a:schemeClr val="tx1"/>
                </a:solidFill>
              </a:rPr>
              <a:t>Exemptions and special rules apply to different workers</a:t>
            </a:r>
          </a:p>
          <a:p>
            <a:pPr marL="342900" indent="-342900">
              <a:spcBef>
                <a:spcPts val="0"/>
              </a:spcBef>
              <a:spcAft>
                <a:spcPts val="900"/>
              </a:spcAft>
              <a:buFont typeface="Arial" panose="020B0604020202020204" pitchFamily="34" charset="0"/>
              <a:buChar char="•"/>
            </a:pPr>
            <a:endParaRPr lang="en-US" sz="2800" dirty="0">
              <a:solidFill>
                <a:schemeClr val="tx1"/>
              </a:solidFill>
            </a:endParaRPr>
          </a:p>
          <a:p>
            <a:pPr marL="342900" indent="-342900">
              <a:spcBef>
                <a:spcPts val="0"/>
              </a:spcBef>
              <a:spcAft>
                <a:spcPts val="900"/>
              </a:spcAft>
              <a:buFont typeface="Arial" panose="020B0604020202020204" pitchFamily="34" charset="0"/>
              <a:buChar char="•"/>
            </a:pPr>
            <a:r>
              <a:rPr lang="en-US" sz="2800" dirty="0">
                <a:solidFill>
                  <a:schemeClr val="tx1"/>
                </a:solidFill>
              </a:rPr>
              <a:t>Can’t “contract out” of the ESA to get fewer entitlements</a:t>
            </a:r>
          </a:p>
          <a:p>
            <a:pPr marL="342900" indent="-342900">
              <a:spcBef>
                <a:spcPts val="0"/>
              </a:spcBef>
              <a:spcAft>
                <a:spcPts val="900"/>
              </a:spcAft>
              <a:buFont typeface="Arial" panose="020B0604020202020204" pitchFamily="34" charset="0"/>
              <a:buChar char="•"/>
            </a:pPr>
            <a:endParaRPr lang="en-US" sz="2800" dirty="0">
              <a:solidFill>
                <a:schemeClr val="tx1"/>
              </a:solidFill>
            </a:endParaRPr>
          </a:p>
          <a:p>
            <a:pPr marL="342900" indent="-342900">
              <a:spcBef>
                <a:spcPts val="0"/>
              </a:spcBef>
              <a:spcAft>
                <a:spcPts val="900"/>
              </a:spcAft>
              <a:buFont typeface="Arial" panose="020B0604020202020204" pitchFamily="34" charset="0"/>
              <a:buChar char="•"/>
            </a:pPr>
            <a:r>
              <a:rPr lang="en-US" sz="2800" dirty="0">
                <a:solidFill>
                  <a:schemeClr val="tx1"/>
                </a:solidFill>
              </a:rPr>
              <a:t>Each province has its own law</a:t>
            </a:r>
          </a:p>
          <a:p>
            <a:pPr marL="342900" indent="-342900">
              <a:spcBef>
                <a:spcPts val="0"/>
              </a:spcBef>
              <a:spcAft>
                <a:spcPts val="900"/>
              </a:spcAft>
              <a:buFont typeface="Arial" panose="020B0604020202020204" pitchFamily="34" charset="0"/>
              <a:buChar char="•"/>
            </a:pPr>
            <a:endParaRPr lang="en-CA" sz="2800" dirty="0">
              <a:solidFill>
                <a:schemeClr val="tx1"/>
              </a:solidFill>
            </a:endParaRP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13</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98348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3888" y="1341901"/>
            <a:ext cx="7886700" cy="739547"/>
          </a:xfrm>
        </p:spPr>
        <p:txBody>
          <a:bodyPr>
            <a:noAutofit/>
          </a:bodyPr>
          <a:lstStyle/>
          <a:p>
            <a:r>
              <a:rPr lang="en-CA" sz="4600" b="1" dirty="0">
                <a:solidFill>
                  <a:schemeClr val="accent2">
                    <a:lumMod val="75000"/>
                  </a:schemeClr>
                </a:solidFill>
              </a:rPr>
              <a:t>What other laws cover workers?</a:t>
            </a:r>
            <a:endParaRPr lang="en-US" sz="46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3888" y="2188028"/>
            <a:ext cx="7886700" cy="4168321"/>
          </a:xfrm>
        </p:spPr>
        <p:txBody>
          <a:bodyPr>
            <a:normAutofit fontScale="92500" lnSpcReduction="10000"/>
          </a:bodyPr>
          <a:lstStyle/>
          <a:p>
            <a:r>
              <a:rPr lang="en-CA" sz="2800" dirty="0">
                <a:solidFill>
                  <a:schemeClr val="tx1"/>
                </a:solidFill>
              </a:rPr>
              <a:t>Federal:</a:t>
            </a:r>
          </a:p>
          <a:p>
            <a:pPr marL="342900" indent="-342900" fontAlgn="base">
              <a:buFont typeface="Arial" panose="020B0604020202020204" pitchFamily="34" charset="0"/>
              <a:buChar char="•"/>
            </a:pPr>
            <a:r>
              <a:rPr lang="en-CA" sz="2800" i="1" dirty="0">
                <a:solidFill>
                  <a:schemeClr val="tx1"/>
                </a:solidFill>
              </a:rPr>
              <a:t>Canada Labour Code </a:t>
            </a:r>
          </a:p>
          <a:p>
            <a:pPr marL="342900" indent="-342900" fontAlgn="base">
              <a:buFont typeface="Arial" panose="020B0604020202020204" pitchFamily="34" charset="0"/>
              <a:buChar char="•"/>
            </a:pPr>
            <a:r>
              <a:rPr lang="en-CA" sz="2800" i="1" dirty="0">
                <a:solidFill>
                  <a:schemeClr val="tx1"/>
                </a:solidFill>
              </a:rPr>
              <a:t>Employment Insurance Act </a:t>
            </a:r>
          </a:p>
          <a:p>
            <a:pPr marL="342900" indent="-342900" fontAlgn="base">
              <a:buFont typeface="Arial" panose="020B0604020202020204" pitchFamily="34" charset="0"/>
              <a:buChar char="•"/>
            </a:pPr>
            <a:endParaRPr lang="en-CA" sz="2800" dirty="0">
              <a:solidFill>
                <a:schemeClr val="tx1"/>
              </a:solidFill>
            </a:endParaRPr>
          </a:p>
          <a:p>
            <a:pPr fontAlgn="base"/>
            <a:r>
              <a:rPr lang="en-CA" sz="2800" dirty="0">
                <a:solidFill>
                  <a:schemeClr val="tx1"/>
                </a:solidFill>
              </a:rPr>
              <a:t>Provincial:</a:t>
            </a:r>
          </a:p>
          <a:p>
            <a:pPr marL="342900" indent="-342900" fontAlgn="base">
              <a:buFont typeface="Arial" panose="020B0604020202020204" pitchFamily="34" charset="0"/>
              <a:buChar char="•"/>
            </a:pPr>
            <a:r>
              <a:rPr lang="en-CA" sz="2800" i="1" dirty="0">
                <a:solidFill>
                  <a:schemeClr val="tx1"/>
                </a:solidFill>
              </a:rPr>
              <a:t>Ontario Human Rights Code</a:t>
            </a:r>
          </a:p>
          <a:p>
            <a:pPr marL="342900" indent="-342900" fontAlgn="base">
              <a:buFont typeface="Arial" panose="020B0604020202020204" pitchFamily="34" charset="0"/>
              <a:buChar char="•"/>
            </a:pPr>
            <a:r>
              <a:rPr lang="en-CA" sz="2800" i="1" dirty="0">
                <a:solidFill>
                  <a:schemeClr val="tx1"/>
                </a:solidFill>
              </a:rPr>
              <a:t>Occupational Health and Safety Act </a:t>
            </a:r>
          </a:p>
          <a:p>
            <a:pPr marL="342900" indent="-342900" fontAlgn="base">
              <a:buFont typeface="Arial" panose="020B0604020202020204" pitchFamily="34" charset="0"/>
              <a:buChar char="•"/>
            </a:pPr>
            <a:r>
              <a:rPr lang="en-CA" sz="2800" i="1" dirty="0">
                <a:solidFill>
                  <a:schemeClr val="tx1"/>
                </a:solidFill>
              </a:rPr>
              <a:t>Ontario Labour Relations Act </a:t>
            </a:r>
          </a:p>
          <a:p>
            <a:pPr marL="342900" indent="-342900" fontAlgn="base">
              <a:buFont typeface="Arial" panose="020B0604020202020204" pitchFamily="34" charset="0"/>
              <a:buChar char="•"/>
            </a:pPr>
            <a:r>
              <a:rPr lang="en-CA" sz="2800" i="1" dirty="0">
                <a:solidFill>
                  <a:schemeClr val="tx1"/>
                </a:solidFill>
              </a:rPr>
              <a:t>Workplace Safety and Insurance Act</a:t>
            </a: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14</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41017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3888" y="1341901"/>
            <a:ext cx="7886700" cy="739547"/>
          </a:xfrm>
        </p:spPr>
        <p:txBody>
          <a:bodyPr>
            <a:noAutofit/>
          </a:bodyPr>
          <a:lstStyle/>
          <a:p>
            <a:r>
              <a:rPr lang="en-CA" sz="4600" b="1" dirty="0">
                <a:solidFill>
                  <a:schemeClr val="accent2">
                    <a:lumMod val="75000"/>
                  </a:schemeClr>
                </a:solidFill>
              </a:rPr>
              <a:t>Misclassification of workers</a:t>
            </a:r>
            <a:endParaRPr lang="en-US" sz="46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3888" y="2303399"/>
            <a:ext cx="7886700" cy="3688116"/>
          </a:xfrm>
        </p:spPr>
        <p:txBody>
          <a:bodyPr>
            <a:noAutofit/>
          </a:bodyPr>
          <a:lstStyle/>
          <a:p>
            <a:r>
              <a:rPr lang="en-CA" sz="3200" dirty="0">
                <a:solidFill>
                  <a:schemeClr val="tx1"/>
                </a:solidFill>
              </a:rPr>
              <a:t>Employers can try to avoid the ESA by describing workers as:</a:t>
            </a:r>
          </a:p>
          <a:p>
            <a:endParaRPr lang="en-CA" sz="3200" dirty="0">
              <a:solidFill>
                <a:schemeClr val="tx1"/>
              </a:solidFill>
            </a:endParaRPr>
          </a:p>
          <a:p>
            <a:pPr marL="342900" indent="-342900">
              <a:buFont typeface="Arial" panose="020B0604020202020204" pitchFamily="34" charset="0"/>
              <a:buChar char="•"/>
            </a:pPr>
            <a:r>
              <a:rPr lang="en-CA" sz="3200" dirty="0">
                <a:solidFill>
                  <a:schemeClr val="tx1"/>
                </a:solidFill>
              </a:rPr>
              <a:t>Supervisors</a:t>
            </a:r>
          </a:p>
          <a:p>
            <a:pPr marL="342900" indent="-342900">
              <a:buFont typeface="Arial" panose="020B0604020202020204" pitchFamily="34" charset="0"/>
              <a:buChar char="•"/>
            </a:pPr>
            <a:r>
              <a:rPr lang="en-CA" sz="3200" dirty="0">
                <a:solidFill>
                  <a:schemeClr val="tx1"/>
                </a:solidFill>
              </a:rPr>
              <a:t>Managers</a:t>
            </a:r>
          </a:p>
          <a:p>
            <a:pPr marL="342900" indent="-342900">
              <a:buFont typeface="Arial" panose="020B0604020202020204" pitchFamily="34" charset="0"/>
              <a:buChar char="•"/>
            </a:pPr>
            <a:r>
              <a:rPr lang="en-CA" sz="3200" dirty="0">
                <a:solidFill>
                  <a:schemeClr val="tx1"/>
                </a:solidFill>
              </a:rPr>
              <a:t>Independent contractors</a:t>
            </a:r>
          </a:p>
          <a:p>
            <a:endParaRPr lang="en-CA" sz="3200" dirty="0">
              <a:solidFill>
                <a:schemeClr val="tx1"/>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15</a:t>
            </a:fld>
            <a:endParaRPr lang="en-US" dirty="0"/>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0018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B9180E-14AA-3E42-8519-6EDA8DBF2376}"/>
              </a:ext>
            </a:extLst>
          </p:cNvPr>
          <p:cNvSpPr>
            <a:spLocks noGrp="1"/>
          </p:cNvSpPr>
          <p:nvPr>
            <p:ph type="sldNum" sz="quarter" idx="12"/>
          </p:nvPr>
        </p:nvSpPr>
        <p:spPr/>
        <p:txBody>
          <a:bodyPr/>
          <a:lstStyle/>
          <a:p>
            <a:fld id="{352843D7-B4A2-6A42-B18D-F75DE8916FD0}" type="slidenum">
              <a:rPr lang="en-US" smtClean="0"/>
              <a:t>16</a:t>
            </a:fld>
            <a:endParaRPr lang="en-US"/>
          </a:p>
        </p:txBody>
      </p:sp>
      <p:sp>
        <p:nvSpPr>
          <p:cNvPr id="5" name="Text Placeholder 2">
            <a:extLst>
              <a:ext uri="{FF2B5EF4-FFF2-40B4-BE49-F238E27FC236}">
                <a16:creationId xmlns:a16="http://schemas.microsoft.com/office/drawing/2014/main" id="{AB4620A9-705C-6B41-8D51-CBBC15971B3F}"/>
              </a:ext>
            </a:extLst>
          </p:cNvPr>
          <p:cNvSpPr txBox="1">
            <a:spLocks/>
          </p:cNvSpPr>
          <p:nvPr/>
        </p:nvSpPr>
        <p:spPr>
          <a:xfrm>
            <a:off x="290513" y="1364106"/>
            <a:ext cx="4187721" cy="779488"/>
          </a:xfrm>
          <a:prstGeom prst="rect">
            <a:avLst/>
          </a:prstGeom>
          <a:solidFill>
            <a:schemeClr val="accent2">
              <a:lumMod val="60000"/>
              <a:lumOff val="40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a:solidFill>
                  <a:schemeClr val="tx1"/>
                </a:solidFill>
              </a:rPr>
              <a:t>Independent Contractor </a:t>
            </a:r>
          </a:p>
        </p:txBody>
      </p:sp>
      <p:sp>
        <p:nvSpPr>
          <p:cNvPr id="6" name="Text Placeholder 4">
            <a:extLst>
              <a:ext uri="{FF2B5EF4-FFF2-40B4-BE49-F238E27FC236}">
                <a16:creationId xmlns:a16="http://schemas.microsoft.com/office/drawing/2014/main" id="{9391556B-4AC2-6E47-A28B-CE9D104EFA83}"/>
              </a:ext>
            </a:extLst>
          </p:cNvPr>
          <p:cNvSpPr txBox="1">
            <a:spLocks/>
          </p:cNvSpPr>
          <p:nvPr/>
        </p:nvSpPr>
        <p:spPr>
          <a:xfrm>
            <a:off x="4567238" y="1364107"/>
            <a:ext cx="4187721" cy="779488"/>
          </a:xfrm>
          <a:prstGeom prst="rect">
            <a:avLst/>
          </a:prstGeom>
          <a:solidFill>
            <a:schemeClr val="accent2">
              <a:lumMod val="60000"/>
              <a:lumOff val="4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Employee</a:t>
            </a:r>
          </a:p>
        </p:txBody>
      </p:sp>
      <p:sp>
        <p:nvSpPr>
          <p:cNvPr id="7" name="Rectangle 6">
            <a:extLst>
              <a:ext uri="{FF2B5EF4-FFF2-40B4-BE49-F238E27FC236}">
                <a16:creationId xmlns:a16="http://schemas.microsoft.com/office/drawing/2014/main" id="{95ACEF49-C7AA-4D4D-B771-F590D07E6327}"/>
              </a:ext>
            </a:extLst>
          </p:cNvPr>
          <p:cNvSpPr/>
          <p:nvPr/>
        </p:nvSpPr>
        <p:spPr>
          <a:xfrm>
            <a:off x="290512" y="2353332"/>
            <a:ext cx="4187721" cy="4401205"/>
          </a:xfrm>
          <a:prstGeom prst="rect">
            <a:avLst/>
          </a:prstGeom>
        </p:spPr>
        <p:txBody>
          <a:bodyPr wrap="square">
            <a:spAutoFit/>
          </a:bodyPr>
          <a:lstStyle/>
          <a:p>
            <a:pPr marL="342900" indent="-342900">
              <a:buFont typeface="Arial" panose="020B0604020202020204" pitchFamily="34" charset="0"/>
              <a:buChar char="•"/>
            </a:pPr>
            <a:r>
              <a:rPr lang="en-US" sz="2800" dirty="0"/>
              <a:t>controls how and when work is done </a:t>
            </a:r>
          </a:p>
          <a:p>
            <a:endParaRPr lang="en-US" sz="2800" dirty="0"/>
          </a:p>
          <a:p>
            <a:pPr marL="342900" indent="-342900">
              <a:buFont typeface="Arial" panose="020B0604020202020204" pitchFamily="34" charset="0"/>
              <a:buChar char="•"/>
            </a:pPr>
            <a:r>
              <a:rPr lang="en-US" sz="2800" dirty="0"/>
              <a:t>negotiates rate of pay </a:t>
            </a:r>
          </a:p>
          <a:p>
            <a:endParaRPr lang="en-US" sz="2800" dirty="0"/>
          </a:p>
          <a:p>
            <a:pPr marL="342900" indent="-342900">
              <a:buFont typeface="Arial" panose="020B0604020202020204" pitchFamily="34" charset="0"/>
              <a:buChar char="•"/>
            </a:pPr>
            <a:r>
              <a:rPr lang="en-US" sz="2800" dirty="0"/>
              <a:t>hires others to work for them</a:t>
            </a:r>
          </a:p>
          <a:p>
            <a:endParaRPr lang="en-US" sz="2800" dirty="0"/>
          </a:p>
          <a:p>
            <a:pPr marL="342900" indent="-342900">
              <a:buFont typeface="Arial" panose="020B0604020202020204" pitchFamily="34" charset="0"/>
              <a:buChar char="•"/>
            </a:pPr>
            <a:r>
              <a:rPr lang="en-US" sz="2800" dirty="0"/>
              <a:t>makes profit from the company</a:t>
            </a:r>
          </a:p>
        </p:txBody>
      </p:sp>
      <p:sp>
        <p:nvSpPr>
          <p:cNvPr id="8" name="Rectangle 7">
            <a:extLst>
              <a:ext uri="{FF2B5EF4-FFF2-40B4-BE49-F238E27FC236}">
                <a16:creationId xmlns:a16="http://schemas.microsoft.com/office/drawing/2014/main" id="{CBDB41E0-687C-EF4C-9BE7-BF9B95B9D938}"/>
              </a:ext>
            </a:extLst>
          </p:cNvPr>
          <p:cNvSpPr/>
          <p:nvPr/>
        </p:nvSpPr>
        <p:spPr>
          <a:xfrm>
            <a:off x="4665768" y="2353331"/>
            <a:ext cx="3849582" cy="4401205"/>
          </a:xfrm>
          <a:prstGeom prst="rect">
            <a:avLst/>
          </a:prstGeom>
        </p:spPr>
        <p:txBody>
          <a:bodyPr wrap="square">
            <a:spAutoFit/>
          </a:bodyPr>
          <a:lstStyle/>
          <a:p>
            <a:pPr marL="342900" indent="-342900">
              <a:buFont typeface="Arial" panose="020B0604020202020204" pitchFamily="34" charset="0"/>
              <a:buChar char="•"/>
            </a:pPr>
            <a:r>
              <a:rPr lang="en-US" sz="2800" dirty="0"/>
              <a:t>trained and supervised by company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hours/rate of pay set by company</a:t>
            </a:r>
          </a:p>
          <a:p>
            <a:endParaRPr lang="en-US" sz="2800" dirty="0"/>
          </a:p>
          <a:p>
            <a:pPr marL="342900" indent="-342900">
              <a:buFont typeface="Arial" panose="020B0604020202020204" pitchFamily="34" charset="0"/>
              <a:buChar char="•"/>
            </a:pPr>
            <a:r>
              <a:rPr lang="en-US" sz="2800" dirty="0"/>
              <a:t>company tools</a:t>
            </a:r>
          </a:p>
          <a:p>
            <a:endParaRPr lang="en-US" sz="2800" dirty="0"/>
          </a:p>
          <a:p>
            <a:pPr marL="342900" indent="-342900">
              <a:buFont typeface="Arial" panose="020B0604020202020204" pitchFamily="34" charset="0"/>
              <a:buChar char="•"/>
            </a:pPr>
            <a:r>
              <a:rPr lang="en-US" sz="2800" dirty="0"/>
              <a:t>company makes profits</a:t>
            </a:r>
          </a:p>
        </p:txBody>
      </p:sp>
    </p:spTree>
    <p:extLst>
      <p:ext uri="{BB962C8B-B14F-4D97-AF65-F5344CB8AC3E}">
        <p14:creationId xmlns:p14="http://schemas.microsoft.com/office/powerpoint/2010/main" val="79180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219935"/>
            <a:ext cx="7886700" cy="1252775"/>
          </a:xfrm>
        </p:spPr>
        <p:txBody>
          <a:bodyPr>
            <a:noAutofit/>
          </a:bodyPr>
          <a:lstStyle/>
          <a:p>
            <a:r>
              <a:rPr lang="en-CA" sz="4600" b="1" dirty="0">
                <a:solidFill>
                  <a:schemeClr val="accent2">
                    <a:lumMod val="75000"/>
                  </a:schemeClr>
                </a:solidFill>
              </a:rPr>
              <a:t>Minimum wages</a:t>
            </a:r>
            <a:endParaRPr lang="en-US" sz="46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728819" y="2758044"/>
            <a:ext cx="7886700" cy="3312972"/>
          </a:xfrm>
        </p:spPr>
        <p:txBody>
          <a:bodyPr/>
          <a:lstStyle/>
          <a:p>
            <a:endParaRPr lang="en-CA" b="1" dirty="0"/>
          </a:p>
          <a:p>
            <a:r>
              <a:rPr lang="en-CA" sz="3200" b="1" dirty="0">
                <a:solidFill>
                  <a:schemeClr val="tx1"/>
                </a:solidFill>
              </a:rPr>
              <a:t>Question #1: </a:t>
            </a:r>
          </a:p>
          <a:p>
            <a:r>
              <a:rPr lang="en-CA" sz="3200" dirty="0">
                <a:solidFill>
                  <a:schemeClr val="tx1"/>
                </a:solidFill>
              </a:rPr>
              <a:t>How many minimum wages are there?</a:t>
            </a:r>
          </a:p>
          <a:p>
            <a:r>
              <a:rPr lang="en-CA" sz="3200" dirty="0">
                <a:solidFill>
                  <a:schemeClr val="tx1"/>
                </a:solidFill>
              </a:rPr>
              <a:t>		</a:t>
            </a:r>
          </a:p>
          <a:p>
            <a:r>
              <a:rPr lang="en-CA" sz="3200" b="1" dirty="0">
                <a:solidFill>
                  <a:schemeClr val="tx1"/>
                </a:solidFill>
              </a:rPr>
              <a:t>Question #2</a:t>
            </a:r>
            <a:r>
              <a:rPr lang="en-CA" sz="3200" dirty="0">
                <a:solidFill>
                  <a:schemeClr val="tx1"/>
                </a:solidFill>
              </a:rPr>
              <a:t>: </a:t>
            </a:r>
          </a:p>
          <a:p>
            <a:r>
              <a:rPr lang="en-CA" sz="3200" dirty="0">
                <a:solidFill>
                  <a:schemeClr val="tx1"/>
                </a:solidFill>
              </a:rPr>
              <a:t>Which workers do they cover?</a:t>
            </a: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17</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3038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782623"/>
            <a:ext cx="7886700" cy="1252775"/>
          </a:xfrm>
        </p:spPr>
        <p:txBody>
          <a:bodyPr>
            <a:noAutofit/>
          </a:bodyPr>
          <a:lstStyle/>
          <a:p>
            <a:r>
              <a:rPr lang="en-CA" sz="4600" b="1" dirty="0">
                <a:solidFill>
                  <a:schemeClr val="accent2">
                    <a:lumMod val="75000"/>
                  </a:schemeClr>
                </a:solidFill>
              </a:rPr>
              <a:t>Minimum wages</a:t>
            </a:r>
            <a:endParaRPr lang="en-US" sz="46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8649" y="2321826"/>
            <a:ext cx="8409333" cy="4399649"/>
          </a:xfrm>
        </p:spPr>
        <p:txBody>
          <a:bodyPr>
            <a:normAutofit/>
          </a:bodyPr>
          <a:lstStyle/>
          <a:p>
            <a:r>
              <a:rPr lang="en-CA" sz="2800" b="1" dirty="0">
                <a:solidFill>
                  <a:schemeClr val="tx1"/>
                </a:solidFill>
              </a:rPr>
              <a:t>General minimum wage:  </a:t>
            </a:r>
            <a:r>
              <a:rPr lang="en-CA" sz="2800" dirty="0">
                <a:solidFill>
                  <a:schemeClr val="tx1"/>
                </a:solidFill>
              </a:rPr>
              <a:t>$16.55</a:t>
            </a:r>
          </a:p>
          <a:p>
            <a:r>
              <a:rPr lang="en-CA" sz="2800" b="1" dirty="0">
                <a:solidFill>
                  <a:schemeClr val="tx1"/>
                </a:solidFill>
              </a:rPr>
              <a:t>Student minimum wage:  </a:t>
            </a:r>
            <a:r>
              <a:rPr lang="en-CA" sz="2800" dirty="0">
                <a:solidFill>
                  <a:schemeClr val="tx1"/>
                </a:solidFill>
              </a:rPr>
              <a:t>$15.60</a:t>
            </a:r>
          </a:p>
          <a:p>
            <a:endParaRPr lang="en-CA" sz="2800" dirty="0">
              <a:solidFill>
                <a:schemeClr val="tx1"/>
              </a:solidFill>
            </a:endParaRPr>
          </a:p>
          <a:p>
            <a:r>
              <a:rPr lang="en-CA" sz="2800" b="1" dirty="0">
                <a:solidFill>
                  <a:schemeClr val="tx1"/>
                </a:solidFill>
              </a:rPr>
              <a:t>Harvesters: *</a:t>
            </a:r>
            <a:r>
              <a:rPr lang="en-CA" sz="2800" dirty="0">
                <a:solidFill>
                  <a:schemeClr val="tx1"/>
                </a:solidFill>
              </a:rPr>
              <a:t>Generally* entitled to minimum wage. 	</a:t>
            </a:r>
          </a:p>
          <a:p>
            <a:r>
              <a:rPr lang="en-CA" sz="2800" dirty="0">
                <a:solidFill>
                  <a:schemeClr val="tx1"/>
                </a:solidFill>
              </a:rPr>
              <a:t>					</a:t>
            </a:r>
          </a:p>
          <a:p>
            <a:r>
              <a:rPr lang="en-CA" sz="2800" b="1" dirty="0">
                <a:solidFill>
                  <a:schemeClr val="tx1"/>
                </a:solidFill>
              </a:rPr>
              <a:t>Every October 1</a:t>
            </a:r>
            <a:r>
              <a:rPr lang="en-CA" sz="2800" b="1" baseline="30000" dirty="0">
                <a:solidFill>
                  <a:schemeClr val="tx1"/>
                </a:solidFill>
              </a:rPr>
              <a:t>st</a:t>
            </a:r>
            <a:r>
              <a:rPr lang="en-CA" sz="2800" b="1" dirty="0">
                <a:solidFill>
                  <a:schemeClr val="tx1"/>
                </a:solidFill>
              </a:rPr>
              <a:t>, all minimum wages are adjusted for inflation  </a:t>
            </a: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18</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5144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129621"/>
            <a:ext cx="7886700" cy="815955"/>
          </a:xfrm>
        </p:spPr>
        <p:txBody>
          <a:bodyPr>
            <a:noAutofit/>
          </a:bodyPr>
          <a:lstStyle/>
          <a:p>
            <a:r>
              <a:rPr lang="en-CA" sz="4600" b="1" dirty="0">
                <a:solidFill>
                  <a:schemeClr val="accent2">
                    <a:lumMod val="75000"/>
                  </a:schemeClr>
                </a:solidFill>
              </a:rPr>
              <a:t>How are harvesters paid?</a:t>
            </a:r>
            <a:endParaRPr lang="en-US" sz="46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8650" y="2324100"/>
            <a:ext cx="7886700" cy="3657599"/>
          </a:xfrm>
        </p:spPr>
        <p:txBody>
          <a:bodyPr>
            <a:normAutofit/>
          </a:bodyPr>
          <a:lstStyle/>
          <a:p>
            <a:r>
              <a:rPr lang="en-CA" sz="3200" dirty="0">
                <a:solidFill>
                  <a:schemeClr val="tx1"/>
                </a:solidFill>
              </a:rPr>
              <a:t>Paid by weight of food picked </a:t>
            </a:r>
          </a:p>
          <a:p>
            <a:endParaRPr lang="en-CA" sz="3200" dirty="0">
              <a:solidFill>
                <a:schemeClr val="tx1"/>
              </a:solidFill>
            </a:endParaRPr>
          </a:p>
          <a:p>
            <a:r>
              <a:rPr lang="en-CA" sz="3200" dirty="0">
                <a:solidFill>
                  <a:schemeClr val="tx1"/>
                </a:solidFill>
              </a:rPr>
              <a:t>Per-pound pay is </a:t>
            </a:r>
            <a:r>
              <a:rPr lang="en-CA" sz="3200" i="1" dirty="0">
                <a:solidFill>
                  <a:schemeClr val="tx1"/>
                </a:solidFill>
              </a:rPr>
              <a:t>supposed</a:t>
            </a:r>
            <a:r>
              <a:rPr lang="en-CA" sz="3200" dirty="0">
                <a:solidFill>
                  <a:schemeClr val="tx1"/>
                </a:solidFill>
              </a:rPr>
              <a:t> to match minimum wage</a:t>
            </a:r>
          </a:p>
          <a:p>
            <a:endParaRPr lang="en-CA" sz="3200" dirty="0">
              <a:solidFill>
                <a:schemeClr val="tx1"/>
              </a:solidFill>
            </a:endParaRPr>
          </a:p>
          <a:p>
            <a:r>
              <a:rPr lang="en-CA" sz="3200" dirty="0">
                <a:solidFill>
                  <a:schemeClr val="tx1"/>
                </a:solidFill>
              </a:rPr>
              <a:t>Leads to confusion and abuse for workers</a:t>
            </a: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19</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1728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2C40-638B-B84A-8F1E-8AE2F69A83B3}"/>
              </a:ext>
            </a:extLst>
          </p:cNvPr>
          <p:cNvSpPr>
            <a:spLocks noGrp="1"/>
          </p:cNvSpPr>
          <p:nvPr>
            <p:ph type="title"/>
          </p:nvPr>
        </p:nvSpPr>
        <p:spPr>
          <a:xfrm>
            <a:off x="628650" y="909978"/>
            <a:ext cx="7886700" cy="837519"/>
          </a:xfrm>
        </p:spPr>
        <p:txBody>
          <a:bodyPr>
            <a:normAutofit/>
          </a:bodyPr>
          <a:lstStyle/>
          <a:p>
            <a:r>
              <a:rPr lang="en-CA" sz="4800" dirty="0">
                <a:solidFill>
                  <a:schemeClr val="accent2">
                    <a:lumMod val="75000"/>
                  </a:schemeClr>
                </a:solidFill>
              </a:rPr>
              <a:t>Agenda</a:t>
            </a:r>
            <a:endParaRPr lang="en-US" sz="4800" dirty="0"/>
          </a:p>
        </p:txBody>
      </p:sp>
      <p:sp>
        <p:nvSpPr>
          <p:cNvPr id="3" name="Text Placeholder 2">
            <a:extLst>
              <a:ext uri="{FF2B5EF4-FFF2-40B4-BE49-F238E27FC236}">
                <a16:creationId xmlns:a16="http://schemas.microsoft.com/office/drawing/2014/main" id="{6B260D6B-5C47-824F-B36B-820E3E9F2BFD}"/>
              </a:ext>
            </a:extLst>
          </p:cNvPr>
          <p:cNvSpPr>
            <a:spLocks noGrp="1"/>
          </p:cNvSpPr>
          <p:nvPr>
            <p:ph type="body" idx="1"/>
          </p:nvPr>
        </p:nvSpPr>
        <p:spPr>
          <a:xfrm>
            <a:off x="357809" y="1961322"/>
            <a:ext cx="7779025" cy="4638261"/>
          </a:xfrm>
        </p:spPr>
        <p:txBody>
          <a:bodyPr>
            <a:normAutofit/>
          </a:bodyPr>
          <a:lstStyle/>
          <a:p>
            <a:r>
              <a:rPr lang="en-CA" dirty="0">
                <a:solidFill>
                  <a:schemeClr val="tx1"/>
                </a:solidFill>
              </a:rPr>
              <a:t>1. Welcome and Introductory Activity – Myth Busting</a:t>
            </a:r>
          </a:p>
          <a:p>
            <a:r>
              <a:rPr lang="en-CA" dirty="0">
                <a:solidFill>
                  <a:schemeClr val="tx1"/>
                </a:solidFill>
              </a:rPr>
              <a:t>2. What is the </a:t>
            </a:r>
            <a:r>
              <a:rPr lang="en-CA" i="1" dirty="0">
                <a:solidFill>
                  <a:schemeClr val="tx1"/>
                </a:solidFill>
              </a:rPr>
              <a:t>Employment Standards Act </a:t>
            </a:r>
            <a:r>
              <a:rPr lang="en-CA" dirty="0">
                <a:solidFill>
                  <a:schemeClr val="tx1"/>
                </a:solidFill>
              </a:rPr>
              <a:t>(ESA)? </a:t>
            </a:r>
          </a:p>
          <a:p>
            <a:r>
              <a:rPr lang="en-CA" dirty="0">
                <a:solidFill>
                  <a:schemeClr val="tx1"/>
                </a:solidFill>
              </a:rPr>
              <a:t>3. What other laws cover workers? </a:t>
            </a:r>
          </a:p>
          <a:p>
            <a:r>
              <a:rPr lang="en-CA" dirty="0">
                <a:solidFill>
                  <a:schemeClr val="tx1"/>
                </a:solidFill>
              </a:rPr>
              <a:t>4. Misclassification of workers</a:t>
            </a:r>
          </a:p>
          <a:p>
            <a:r>
              <a:rPr lang="en-CA" dirty="0">
                <a:solidFill>
                  <a:schemeClr val="tx1"/>
                </a:solidFill>
              </a:rPr>
              <a:t>5. ESA: Your Rights at Work</a:t>
            </a:r>
            <a:endParaRPr lang="en-CA" dirty="0">
              <a:solidFill>
                <a:schemeClr val="tx1"/>
              </a:solidFill>
              <a:highlight>
                <a:srgbClr val="FFFF00"/>
              </a:highlight>
            </a:endParaRPr>
          </a:p>
          <a:p>
            <a:r>
              <a:rPr lang="en-CA" b="1" i="1" dirty="0">
                <a:solidFill>
                  <a:schemeClr val="tx1"/>
                </a:solidFill>
              </a:rPr>
              <a:t>BREAK</a:t>
            </a:r>
          </a:p>
          <a:p>
            <a:r>
              <a:rPr lang="en-CA" dirty="0">
                <a:solidFill>
                  <a:schemeClr val="tx1"/>
                </a:solidFill>
              </a:rPr>
              <a:t>6. Case Scenarios and discussion</a:t>
            </a:r>
          </a:p>
          <a:p>
            <a:r>
              <a:rPr lang="en-CA" dirty="0">
                <a:solidFill>
                  <a:schemeClr val="tx1"/>
                </a:solidFill>
              </a:rPr>
              <a:t>7. What can community workers do? </a:t>
            </a:r>
          </a:p>
          <a:p>
            <a:r>
              <a:rPr lang="en-CA" dirty="0">
                <a:solidFill>
                  <a:schemeClr val="tx1"/>
                </a:solidFill>
              </a:rPr>
              <a:t>8. Useful resources</a:t>
            </a:r>
          </a:p>
          <a:p>
            <a:r>
              <a:rPr lang="en-CA" dirty="0">
                <a:solidFill>
                  <a:schemeClr val="tx1"/>
                </a:solidFill>
              </a:rPr>
              <a:t>9. Evaluation and Wrap up </a:t>
            </a:r>
          </a:p>
          <a:p>
            <a:endParaRPr lang="en-US" dirty="0"/>
          </a:p>
        </p:txBody>
      </p:sp>
      <p:sp>
        <p:nvSpPr>
          <p:cNvPr id="6" name="Slide Number Placeholder 5">
            <a:extLst>
              <a:ext uri="{FF2B5EF4-FFF2-40B4-BE49-F238E27FC236}">
                <a16:creationId xmlns:a16="http://schemas.microsoft.com/office/drawing/2014/main" id="{8FC78E0D-1828-9146-850A-0F75C7D48E09}"/>
              </a:ext>
            </a:extLst>
          </p:cNvPr>
          <p:cNvSpPr>
            <a:spLocks noGrp="1"/>
          </p:cNvSpPr>
          <p:nvPr>
            <p:ph type="sldNum" sz="quarter" idx="12"/>
          </p:nvPr>
        </p:nvSpPr>
        <p:spPr/>
        <p:txBody>
          <a:bodyPr/>
          <a:lstStyle/>
          <a:p>
            <a:fld id="{352843D7-B4A2-6A42-B18D-F75DE8916FD0}" type="slidenum">
              <a:rPr lang="en-US" sz="1800" smtClean="0"/>
              <a:t>2</a:t>
            </a:fld>
            <a:endParaRPr lang="en-US" sz="1800"/>
          </a:p>
        </p:txBody>
      </p:sp>
    </p:spTree>
    <p:extLst>
      <p:ext uri="{BB962C8B-B14F-4D97-AF65-F5344CB8AC3E}">
        <p14:creationId xmlns:p14="http://schemas.microsoft.com/office/powerpoint/2010/main" val="165985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6E823C-3844-744F-84FB-7D3F8CF247AC}"/>
              </a:ext>
            </a:extLst>
          </p:cNvPr>
          <p:cNvSpPr>
            <a:spLocks noGrp="1"/>
          </p:cNvSpPr>
          <p:nvPr>
            <p:ph type="sldNum" sz="quarter" idx="12"/>
          </p:nvPr>
        </p:nvSpPr>
        <p:spPr/>
        <p:txBody>
          <a:bodyPr/>
          <a:lstStyle/>
          <a:p>
            <a:fld id="{352843D7-B4A2-6A42-B18D-F75DE8916FD0}" type="slidenum">
              <a:rPr lang="en-US" smtClean="0"/>
              <a:t>20</a:t>
            </a:fld>
            <a:endParaRPr lang="en-US" dirty="0"/>
          </a:p>
        </p:txBody>
      </p:sp>
      <p:sp>
        <p:nvSpPr>
          <p:cNvPr id="9" name="Title 1">
            <a:extLst>
              <a:ext uri="{FF2B5EF4-FFF2-40B4-BE49-F238E27FC236}">
                <a16:creationId xmlns:a16="http://schemas.microsoft.com/office/drawing/2014/main" id="{FAA684C4-8BB2-4E40-9879-4911B80D8AA6}"/>
              </a:ext>
            </a:extLst>
          </p:cNvPr>
          <p:cNvSpPr>
            <a:spLocks noGrp="1"/>
          </p:cNvSpPr>
          <p:nvPr>
            <p:ph type="title"/>
          </p:nvPr>
        </p:nvSpPr>
        <p:spPr>
          <a:xfrm>
            <a:off x="138545" y="1245724"/>
            <a:ext cx="8686799" cy="815955"/>
          </a:xfrm>
        </p:spPr>
        <p:txBody>
          <a:bodyPr>
            <a:noAutofit/>
          </a:bodyPr>
          <a:lstStyle/>
          <a:p>
            <a:r>
              <a:rPr lang="en-CA" sz="4600" b="1">
                <a:solidFill>
                  <a:schemeClr val="accent2">
                    <a:lumMod val="75000"/>
                  </a:schemeClr>
                </a:solidFill>
              </a:rPr>
              <a:t>Payment of wages – sample pay stub</a:t>
            </a:r>
            <a:endParaRPr lang="en-US" sz="4600" dirty="0">
              <a:solidFill>
                <a:schemeClr val="accent2">
                  <a:lumMod val="75000"/>
                </a:schemeClr>
              </a:solidFill>
            </a:endParaRPr>
          </a:p>
        </p:txBody>
      </p:sp>
      <p:pic>
        <p:nvPicPr>
          <p:cNvPr id="5" name="Content Placeholder 7">
            <a:extLst>
              <a:ext uri="{FF2B5EF4-FFF2-40B4-BE49-F238E27FC236}">
                <a16:creationId xmlns:a16="http://schemas.microsoft.com/office/drawing/2014/main" id="{176B6627-8633-4BD7-A670-03C286D25B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3527" y="1977117"/>
            <a:ext cx="7473350" cy="4429716"/>
          </a:xfrm>
          <a:prstGeom prst="rect">
            <a:avLst/>
          </a:prstGeom>
        </p:spPr>
      </p:pic>
    </p:spTree>
    <p:extLst>
      <p:ext uri="{BB962C8B-B14F-4D97-AF65-F5344CB8AC3E}">
        <p14:creationId xmlns:p14="http://schemas.microsoft.com/office/powerpoint/2010/main" val="3792860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327180"/>
            <a:ext cx="7886700" cy="815955"/>
          </a:xfrm>
        </p:spPr>
        <p:txBody>
          <a:bodyPr>
            <a:noAutofit/>
          </a:bodyPr>
          <a:lstStyle/>
          <a:p>
            <a:r>
              <a:rPr lang="en-CA" sz="4600" b="1" dirty="0">
                <a:solidFill>
                  <a:schemeClr val="accent2">
                    <a:lumMod val="75000"/>
                  </a:schemeClr>
                </a:solidFill>
              </a:rPr>
              <a:t>Hours of work</a:t>
            </a:r>
            <a:endParaRPr lang="en-US" sz="46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8650" y="2473898"/>
            <a:ext cx="8210550" cy="4384102"/>
          </a:xfrm>
        </p:spPr>
        <p:txBody>
          <a:bodyPr>
            <a:normAutofit/>
          </a:bodyPr>
          <a:lstStyle/>
          <a:p>
            <a:pPr>
              <a:spcBef>
                <a:spcPts val="0"/>
              </a:spcBef>
            </a:pPr>
            <a:r>
              <a:rPr lang="en-CA" sz="2800" b="1" dirty="0">
                <a:solidFill>
                  <a:schemeClr val="tx1"/>
                </a:solidFill>
              </a:rPr>
              <a:t>In a day: </a:t>
            </a:r>
            <a:r>
              <a:rPr lang="en-CA" sz="2800" dirty="0">
                <a:solidFill>
                  <a:schemeClr val="tx1"/>
                </a:solidFill>
              </a:rPr>
              <a:t>Maximum 13 hours a day (for every 5 hours you work = 30-minute break)</a:t>
            </a:r>
          </a:p>
          <a:p>
            <a:pPr>
              <a:spcBef>
                <a:spcPts val="0"/>
              </a:spcBef>
            </a:pPr>
            <a:endParaRPr lang="en-CA" sz="2800" b="1" dirty="0">
              <a:solidFill>
                <a:schemeClr val="tx1"/>
              </a:solidFill>
            </a:endParaRPr>
          </a:p>
          <a:p>
            <a:pPr>
              <a:spcBef>
                <a:spcPts val="0"/>
              </a:spcBef>
            </a:pPr>
            <a:r>
              <a:rPr lang="en-CA" sz="2800" b="1" dirty="0">
                <a:solidFill>
                  <a:schemeClr val="tx1"/>
                </a:solidFill>
              </a:rPr>
              <a:t>In a week: </a:t>
            </a:r>
            <a:r>
              <a:rPr lang="en-CA" sz="2800" dirty="0">
                <a:solidFill>
                  <a:schemeClr val="tx1"/>
                </a:solidFill>
              </a:rPr>
              <a:t>Maximum 48 hours a week</a:t>
            </a:r>
          </a:p>
          <a:p>
            <a:pPr>
              <a:spcBef>
                <a:spcPts val="0"/>
              </a:spcBef>
            </a:pPr>
            <a:endParaRPr lang="en-CA" sz="2800" b="1" dirty="0">
              <a:solidFill>
                <a:schemeClr val="tx1"/>
              </a:solidFill>
            </a:endParaRPr>
          </a:p>
          <a:p>
            <a:pPr>
              <a:spcBef>
                <a:spcPts val="0"/>
              </a:spcBef>
            </a:pPr>
            <a:r>
              <a:rPr lang="en-CA" sz="2800" b="1" dirty="0">
                <a:solidFill>
                  <a:schemeClr val="tx1"/>
                </a:solidFill>
              </a:rPr>
              <a:t>Overtime: </a:t>
            </a:r>
            <a:r>
              <a:rPr lang="en-CA" sz="2800" dirty="0">
                <a:solidFill>
                  <a:schemeClr val="tx1"/>
                </a:solidFill>
              </a:rPr>
              <a:t>After 44 hours in one week, you should get 1.5 times your regular pay.  </a:t>
            </a:r>
          </a:p>
          <a:p>
            <a:pPr>
              <a:spcBef>
                <a:spcPts val="0"/>
              </a:spcBef>
            </a:pPr>
            <a:endParaRPr lang="en-CA" sz="2800" dirty="0">
              <a:solidFill>
                <a:schemeClr val="tx1"/>
              </a:solidFill>
            </a:endParaRPr>
          </a:p>
          <a:p>
            <a:pPr algn="ctr"/>
            <a:r>
              <a:rPr lang="en-CA" sz="2800" b="1" dirty="0">
                <a:solidFill>
                  <a:schemeClr val="tx1"/>
                </a:solidFill>
              </a:rPr>
              <a:t>What is the 3-hour rule?</a:t>
            </a:r>
          </a:p>
          <a:p>
            <a:endParaRPr lang="en-CA" dirty="0">
              <a:solidFill>
                <a:schemeClr val="tx1"/>
              </a:solidFill>
            </a:endParaRP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21</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57875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207258"/>
            <a:ext cx="7886700" cy="815955"/>
          </a:xfrm>
        </p:spPr>
        <p:txBody>
          <a:bodyPr>
            <a:noAutofit/>
          </a:bodyPr>
          <a:lstStyle/>
          <a:p>
            <a:r>
              <a:rPr lang="en-CA" sz="4600" b="1" dirty="0">
                <a:solidFill>
                  <a:schemeClr val="accent2">
                    <a:lumMod val="75000"/>
                  </a:schemeClr>
                </a:solidFill>
              </a:rPr>
              <a:t>Overtime pay</a:t>
            </a:r>
            <a:endParaRPr lang="en-US" sz="46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8649" y="2143135"/>
            <a:ext cx="8422585" cy="4714865"/>
          </a:xfrm>
        </p:spPr>
        <p:txBody>
          <a:bodyPr>
            <a:noAutofit/>
          </a:bodyPr>
          <a:lstStyle/>
          <a:p>
            <a:r>
              <a:rPr lang="en-CA" sz="2800" dirty="0">
                <a:solidFill>
                  <a:schemeClr val="tx1"/>
                </a:solidFill>
              </a:rPr>
              <a:t>Overtime is 1.5x your normal pay for every hour worked over 44 hours in one calendar week.</a:t>
            </a:r>
          </a:p>
          <a:p>
            <a:r>
              <a:rPr lang="en-CA" sz="2800" b="1" dirty="0">
                <a:solidFill>
                  <a:schemeClr val="tx1"/>
                </a:solidFill>
              </a:rPr>
              <a:t>Scenario</a:t>
            </a:r>
          </a:p>
          <a:p>
            <a:r>
              <a:rPr lang="en-CA" sz="2800" dirty="0">
                <a:solidFill>
                  <a:schemeClr val="tx1"/>
                </a:solidFill>
              </a:rPr>
              <a:t>Jonah makes $20 per hour, and works for 47 hours this week. How much overtime pay should he make?</a:t>
            </a:r>
          </a:p>
          <a:p>
            <a:r>
              <a:rPr lang="en-CA" sz="2800" dirty="0">
                <a:solidFill>
                  <a:schemeClr val="tx1"/>
                </a:solidFill>
              </a:rPr>
              <a:t>(44 hours x $20/hr) 	  $880.00</a:t>
            </a:r>
          </a:p>
          <a:p>
            <a:r>
              <a:rPr lang="en-CA" sz="2800" dirty="0">
                <a:solidFill>
                  <a:schemeClr val="tx1"/>
                </a:solidFill>
              </a:rPr>
              <a:t>+ </a:t>
            </a:r>
          </a:p>
          <a:p>
            <a:r>
              <a:rPr lang="en-CA" sz="2800" dirty="0">
                <a:solidFill>
                  <a:schemeClr val="tx1"/>
                </a:solidFill>
              </a:rPr>
              <a:t>(3 hours x $30/hr)	  	   </a:t>
            </a:r>
            <a:r>
              <a:rPr lang="en-CA" sz="2800" u="sng" dirty="0">
                <a:solidFill>
                  <a:schemeClr val="tx1"/>
                </a:solidFill>
              </a:rPr>
              <a:t>$ 90.00</a:t>
            </a:r>
          </a:p>
          <a:p>
            <a:r>
              <a:rPr lang="en-CA" sz="2800" dirty="0">
                <a:solidFill>
                  <a:schemeClr val="tx1"/>
                </a:solidFill>
              </a:rPr>
              <a:t>                                </a:t>
            </a:r>
            <a:r>
              <a:rPr lang="en-CA" sz="2800" b="1" dirty="0">
                <a:solidFill>
                  <a:schemeClr val="tx1"/>
                </a:solidFill>
              </a:rPr>
              <a:t>TOTAL =  $970.00</a:t>
            </a:r>
          </a:p>
          <a:p>
            <a:endParaRPr lang="en-CA" dirty="0"/>
          </a:p>
          <a:p>
            <a:r>
              <a:rPr lang="en-CA" dirty="0"/>
              <a:t>	</a:t>
            </a:r>
            <a:endParaRPr lang="en-CA" b="1"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22</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42686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49" y="991853"/>
            <a:ext cx="7886699" cy="764497"/>
          </a:xfrm>
        </p:spPr>
        <p:txBody>
          <a:bodyPr vert="horz" lIns="91440" tIns="45720" rIns="91440" bIns="45720" rtlCol="0" anchor="b">
            <a:normAutofit/>
          </a:bodyPr>
          <a:lstStyle/>
          <a:p>
            <a:r>
              <a:rPr lang="en-US" sz="4700" b="1" dirty="0">
                <a:solidFill>
                  <a:schemeClr val="accent2">
                    <a:lumMod val="75000"/>
                  </a:schemeClr>
                </a:solidFill>
              </a:rPr>
              <a:t>Vacation</a:t>
            </a:r>
            <a:endParaRPr lang="en-US" sz="4700" kern="1200" dirty="0">
              <a:solidFill>
                <a:schemeClr val="accent2">
                  <a:lumMod val="75000"/>
                </a:schemeClr>
              </a:solidFill>
              <a:latin typeface="+mj-lt"/>
              <a:ea typeface="+mj-ea"/>
              <a:cs typeface="+mj-cs"/>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8649" y="1335726"/>
            <a:ext cx="7886699" cy="420624"/>
          </a:xfrm>
        </p:spPr>
        <p:txBody>
          <a:bodyPr vert="horz" lIns="91440" tIns="45720" rIns="91440" bIns="45720" rtlCol="0">
            <a:normAutofit/>
          </a:bodyPr>
          <a:lstStyle/>
          <a:p>
            <a:endParaRPr lang="en-US" kern="1200" dirty="0">
              <a:solidFill>
                <a:schemeClr val="tx1"/>
              </a:solidFill>
              <a:latin typeface="+mn-lt"/>
              <a:ea typeface="+mn-ea"/>
              <a:cs typeface="+mn-cs"/>
            </a:endParaRPr>
          </a:p>
          <a:p>
            <a:endParaRPr lang="en-US" kern="1200" dirty="0">
              <a:solidFill>
                <a:schemeClr val="tx1"/>
              </a:solidFill>
              <a:latin typeface="+mn-lt"/>
              <a:ea typeface="+mn-ea"/>
              <a:cs typeface="+mn-cs"/>
            </a:endParaRPr>
          </a:p>
          <a:p>
            <a:endParaRPr lang="en-US" kern="1200" dirty="0">
              <a:solidFill>
                <a:schemeClr val="tx1"/>
              </a:solidFill>
              <a:latin typeface="+mn-lt"/>
              <a:ea typeface="+mn-ea"/>
              <a:cs typeface="+mn-cs"/>
            </a:endParaRPr>
          </a:p>
          <a:p>
            <a:endParaRPr lang="en-US" kern="1200" dirty="0">
              <a:solidFill>
                <a:schemeClr val="tx1"/>
              </a:solidFill>
              <a:latin typeface="+mn-lt"/>
              <a:ea typeface="+mn-ea"/>
              <a:cs typeface="+mn-cs"/>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52843D7-B4A2-6A42-B18D-F75DE8916FD0}" type="slidenum">
              <a:rPr lang="en-US" smtClean="0"/>
              <a:pPr>
                <a:spcAft>
                  <a:spcPts val="600"/>
                </a:spcAft>
              </a:pPr>
              <a:t>23</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graphicFrame>
        <p:nvGraphicFramePr>
          <p:cNvPr id="4" name="Table 4">
            <a:extLst>
              <a:ext uri="{FF2B5EF4-FFF2-40B4-BE49-F238E27FC236}">
                <a16:creationId xmlns:a16="http://schemas.microsoft.com/office/drawing/2014/main" id="{C116CFCD-36B7-4C2F-865B-F91BDEF2ABBA}"/>
              </a:ext>
            </a:extLst>
          </p:cNvPr>
          <p:cNvGraphicFramePr>
            <a:graphicFrameLocks noGrp="1"/>
          </p:cNvGraphicFramePr>
          <p:nvPr>
            <p:extLst>
              <p:ext uri="{D42A27DB-BD31-4B8C-83A1-F6EECF244321}">
                <p14:modId xmlns:p14="http://schemas.microsoft.com/office/powerpoint/2010/main" val="3633843464"/>
              </p:ext>
            </p:extLst>
          </p:nvPr>
        </p:nvGraphicFramePr>
        <p:xfrm>
          <a:off x="628649" y="1770017"/>
          <a:ext cx="7534689" cy="4129376"/>
        </p:xfrm>
        <a:graphic>
          <a:graphicData uri="http://schemas.openxmlformats.org/drawingml/2006/table">
            <a:tbl>
              <a:tblPr firstRow="1" bandRow="1">
                <a:tableStyleId>{21E4AEA4-8DFA-4A89-87EB-49C32662AFE0}</a:tableStyleId>
              </a:tblPr>
              <a:tblGrid>
                <a:gridCol w="2511563">
                  <a:extLst>
                    <a:ext uri="{9D8B030D-6E8A-4147-A177-3AD203B41FA5}">
                      <a16:colId xmlns:a16="http://schemas.microsoft.com/office/drawing/2014/main" val="2151243452"/>
                    </a:ext>
                  </a:extLst>
                </a:gridCol>
                <a:gridCol w="2511563">
                  <a:extLst>
                    <a:ext uri="{9D8B030D-6E8A-4147-A177-3AD203B41FA5}">
                      <a16:colId xmlns:a16="http://schemas.microsoft.com/office/drawing/2014/main" val="1489957959"/>
                    </a:ext>
                  </a:extLst>
                </a:gridCol>
                <a:gridCol w="2511563">
                  <a:extLst>
                    <a:ext uri="{9D8B030D-6E8A-4147-A177-3AD203B41FA5}">
                      <a16:colId xmlns:a16="http://schemas.microsoft.com/office/drawing/2014/main" val="3678447161"/>
                    </a:ext>
                  </a:extLst>
                </a:gridCol>
              </a:tblGrid>
              <a:tr h="967408">
                <a:tc>
                  <a:txBody>
                    <a:bodyPr/>
                    <a:lstStyle/>
                    <a:p>
                      <a:endParaRPr lang="en-US" dirty="0"/>
                    </a:p>
                    <a:p>
                      <a:r>
                        <a:rPr lang="en-CA" sz="2400" dirty="0"/>
                        <a:t>Time worked</a:t>
                      </a:r>
                    </a:p>
                  </a:txBody>
                  <a:tcPr/>
                </a:tc>
                <a:tc>
                  <a:txBody>
                    <a:bodyPr/>
                    <a:lstStyle/>
                    <a:p>
                      <a:endParaRPr lang="en-US" dirty="0"/>
                    </a:p>
                    <a:p>
                      <a:r>
                        <a:rPr lang="en-US" sz="2400" dirty="0"/>
                        <a:t>Vacation time </a:t>
                      </a:r>
                      <a:endParaRPr lang="en-CA" sz="2400" dirty="0"/>
                    </a:p>
                  </a:txBody>
                  <a:tcPr/>
                </a:tc>
                <a:tc>
                  <a:txBody>
                    <a:bodyPr/>
                    <a:lstStyle/>
                    <a:p>
                      <a:endParaRPr lang="en-US" dirty="0"/>
                    </a:p>
                    <a:p>
                      <a:r>
                        <a:rPr lang="en-US" sz="2400" dirty="0"/>
                        <a:t>Vacation pay</a:t>
                      </a:r>
                      <a:endParaRPr lang="en-CA" sz="2400" dirty="0"/>
                    </a:p>
                  </a:txBody>
                  <a:tcPr/>
                </a:tc>
                <a:extLst>
                  <a:ext uri="{0D108BD9-81ED-4DB2-BD59-A6C34878D82A}">
                    <a16:rowId xmlns:a16="http://schemas.microsoft.com/office/drawing/2014/main" val="1195379667"/>
                  </a:ext>
                </a:extLst>
              </a:tr>
              <a:tr h="967408">
                <a:tc>
                  <a:txBody>
                    <a:bodyPr/>
                    <a:lstStyle/>
                    <a:p>
                      <a:endParaRPr lang="en-US" dirty="0"/>
                    </a:p>
                    <a:p>
                      <a:r>
                        <a:rPr lang="en-CA" sz="2400" dirty="0"/>
                        <a:t>Up to 12 months</a:t>
                      </a:r>
                    </a:p>
                  </a:txBody>
                  <a:tcPr/>
                </a:tc>
                <a:tc>
                  <a:txBody>
                    <a:bodyPr/>
                    <a:lstStyle/>
                    <a:p>
                      <a:endParaRPr lang="en-US" dirty="0"/>
                    </a:p>
                    <a:p>
                      <a:r>
                        <a:rPr lang="en-CA" sz="2400" dirty="0"/>
                        <a:t>0 weeks</a:t>
                      </a:r>
                    </a:p>
                  </a:txBody>
                  <a:tcPr/>
                </a:tc>
                <a:tc>
                  <a:txBody>
                    <a:bodyPr/>
                    <a:lstStyle/>
                    <a:p>
                      <a:r>
                        <a:rPr lang="en-CA" sz="2400" cap="none" spc="0" dirty="0">
                          <a:solidFill>
                            <a:schemeClr val="tx1"/>
                          </a:solidFill>
                          <a:effectLst/>
                        </a:rPr>
                        <a:t>4% of gross</a:t>
                      </a:r>
                    </a:p>
                    <a:p>
                      <a:r>
                        <a:rPr lang="en-CA" sz="2400" cap="none" spc="0" dirty="0">
                          <a:solidFill>
                            <a:schemeClr val="tx1"/>
                          </a:solidFill>
                          <a:effectLst/>
                        </a:rPr>
                        <a:t> wages </a:t>
                      </a:r>
                      <a:endParaRPr lang="en-CA" dirty="0"/>
                    </a:p>
                  </a:txBody>
                  <a:tcPr/>
                </a:tc>
                <a:extLst>
                  <a:ext uri="{0D108BD9-81ED-4DB2-BD59-A6C34878D82A}">
                    <a16:rowId xmlns:a16="http://schemas.microsoft.com/office/drawing/2014/main" val="2827619227"/>
                  </a:ext>
                </a:extLst>
              </a:tr>
              <a:tr h="967408">
                <a:tc>
                  <a:txBody>
                    <a:bodyPr/>
                    <a:lstStyle/>
                    <a:p>
                      <a:endParaRPr lang="en-US" dirty="0"/>
                    </a:p>
                    <a:p>
                      <a:r>
                        <a:rPr lang="en-CA" sz="2400" dirty="0"/>
                        <a:t>1 year – 5 years</a:t>
                      </a:r>
                    </a:p>
                  </a:txBody>
                  <a:tcPr/>
                </a:tc>
                <a:tc>
                  <a:txBody>
                    <a:bodyPr/>
                    <a:lstStyle/>
                    <a:p>
                      <a:endParaRPr lang="en-US" dirty="0"/>
                    </a:p>
                    <a:p>
                      <a:r>
                        <a:rPr lang="en-CA" sz="2400" dirty="0"/>
                        <a:t>2 weeks</a:t>
                      </a:r>
                    </a:p>
                  </a:txBody>
                  <a:tcPr/>
                </a:tc>
                <a:tc>
                  <a:txBody>
                    <a:bodyPr/>
                    <a:lstStyle/>
                    <a:p>
                      <a:r>
                        <a:rPr lang="en-CA" sz="2400" cap="none" spc="0" dirty="0">
                          <a:solidFill>
                            <a:schemeClr val="tx1"/>
                          </a:solidFill>
                          <a:effectLst/>
                        </a:rPr>
                        <a:t>4% of gross</a:t>
                      </a:r>
                    </a:p>
                    <a:p>
                      <a:r>
                        <a:rPr lang="en-CA" sz="2400" cap="none" spc="0" dirty="0">
                          <a:solidFill>
                            <a:schemeClr val="tx1"/>
                          </a:solidFill>
                          <a:effectLst/>
                        </a:rPr>
                        <a:t> wages</a:t>
                      </a:r>
                      <a:endParaRPr lang="en-CA" sz="2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txBody>
                  <a:tcPr/>
                </a:tc>
                <a:extLst>
                  <a:ext uri="{0D108BD9-81ED-4DB2-BD59-A6C34878D82A}">
                    <a16:rowId xmlns:a16="http://schemas.microsoft.com/office/drawing/2014/main" val="1648297116"/>
                  </a:ext>
                </a:extLst>
              </a:tr>
              <a:tr h="967408">
                <a:tc>
                  <a:txBody>
                    <a:bodyPr/>
                    <a:lstStyle/>
                    <a:p>
                      <a:endParaRPr lang="en-US" dirty="0"/>
                    </a:p>
                    <a:p>
                      <a:r>
                        <a:rPr lang="en-CA" sz="2400" dirty="0"/>
                        <a:t>More than 5 years</a:t>
                      </a:r>
                    </a:p>
                  </a:txBody>
                  <a:tcPr/>
                </a:tc>
                <a:tc>
                  <a:txBody>
                    <a:bodyPr/>
                    <a:lstStyle/>
                    <a:p>
                      <a:endParaRPr lang="en-US" dirty="0"/>
                    </a:p>
                    <a:p>
                      <a:r>
                        <a:rPr lang="en-CA" sz="2400" dirty="0"/>
                        <a:t>3 weeks</a:t>
                      </a:r>
                    </a:p>
                  </a:txBody>
                  <a:tcPr/>
                </a:tc>
                <a:tc>
                  <a:txBody>
                    <a:bodyPr/>
                    <a:lstStyle/>
                    <a:p>
                      <a:r>
                        <a:rPr lang="en-CA" sz="2400" cap="none" spc="0" dirty="0">
                          <a:solidFill>
                            <a:schemeClr val="tx1"/>
                          </a:solidFill>
                          <a:effectLst/>
                        </a:rPr>
                        <a:t>6% of gross</a:t>
                      </a:r>
                    </a:p>
                    <a:p>
                      <a:r>
                        <a:rPr lang="en-CA" sz="2400" cap="none" spc="0" dirty="0">
                          <a:solidFill>
                            <a:schemeClr val="tx1"/>
                          </a:solidFill>
                          <a:effectLst/>
                        </a:rPr>
                        <a:t> wages</a:t>
                      </a:r>
                      <a:endParaRPr lang="en-CA" sz="2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txBody>
                  <a:tcPr/>
                </a:tc>
                <a:extLst>
                  <a:ext uri="{0D108BD9-81ED-4DB2-BD59-A6C34878D82A}">
                    <a16:rowId xmlns:a16="http://schemas.microsoft.com/office/drawing/2014/main" val="1208853454"/>
                  </a:ext>
                </a:extLst>
              </a:tr>
            </a:tbl>
          </a:graphicData>
        </a:graphic>
      </p:graphicFrame>
    </p:spTree>
    <p:extLst>
      <p:ext uri="{BB962C8B-B14F-4D97-AF65-F5344CB8AC3E}">
        <p14:creationId xmlns:p14="http://schemas.microsoft.com/office/powerpoint/2010/main" val="2532122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24</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graphicFrame>
        <p:nvGraphicFramePr>
          <p:cNvPr id="12" name="Content Placeholder 2">
            <a:extLst>
              <a:ext uri="{FF2B5EF4-FFF2-40B4-BE49-F238E27FC236}">
                <a16:creationId xmlns:a16="http://schemas.microsoft.com/office/drawing/2014/main" id="{ED646ED5-01CA-2441-86DC-0C6DE110A3E8}"/>
              </a:ext>
            </a:extLst>
          </p:cNvPr>
          <p:cNvGraphicFramePr>
            <a:graphicFrameLocks/>
          </p:cNvGraphicFramePr>
          <p:nvPr>
            <p:extLst>
              <p:ext uri="{D42A27DB-BD31-4B8C-83A1-F6EECF244321}">
                <p14:modId xmlns:p14="http://schemas.microsoft.com/office/powerpoint/2010/main" val="339264582"/>
              </p:ext>
            </p:extLst>
          </p:nvPr>
        </p:nvGraphicFramePr>
        <p:xfrm>
          <a:off x="940905" y="2065958"/>
          <a:ext cx="6722312" cy="449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22ED2105-9447-3844-94BD-CB2813D18D0A}"/>
              </a:ext>
            </a:extLst>
          </p:cNvPr>
          <p:cNvSpPr>
            <a:spLocks noGrp="1"/>
          </p:cNvSpPr>
          <p:nvPr>
            <p:ph type="title"/>
          </p:nvPr>
        </p:nvSpPr>
        <p:spPr>
          <a:xfrm>
            <a:off x="748571" y="1284733"/>
            <a:ext cx="7886700" cy="653831"/>
          </a:xfrm>
        </p:spPr>
        <p:txBody>
          <a:bodyPr>
            <a:noAutofit/>
          </a:bodyPr>
          <a:lstStyle/>
          <a:p>
            <a:r>
              <a:rPr lang="en-CA" sz="4600" b="1" dirty="0">
                <a:solidFill>
                  <a:schemeClr val="accent2">
                    <a:lumMod val="75000"/>
                  </a:schemeClr>
                </a:solidFill>
              </a:rPr>
              <a:t>Public holidays in Ontario</a:t>
            </a:r>
            <a:endParaRPr lang="en-US" sz="4600" dirty="0">
              <a:solidFill>
                <a:schemeClr val="accent2">
                  <a:lumMod val="75000"/>
                </a:schemeClr>
              </a:solidFill>
            </a:endParaRPr>
          </a:p>
        </p:txBody>
      </p:sp>
    </p:spTree>
    <p:extLst>
      <p:ext uri="{BB962C8B-B14F-4D97-AF65-F5344CB8AC3E}">
        <p14:creationId xmlns:p14="http://schemas.microsoft.com/office/powerpoint/2010/main" val="3258704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748571" y="1412127"/>
            <a:ext cx="7886700" cy="1298416"/>
          </a:xfrm>
        </p:spPr>
        <p:txBody>
          <a:bodyPr>
            <a:noAutofit/>
          </a:bodyPr>
          <a:lstStyle/>
          <a:p>
            <a:r>
              <a:rPr lang="en-CA" sz="3200" dirty="0">
                <a:latin typeface="+mn-lt"/>
              </a:rPr>
              <a:t>When a public holiday is on your regular workday:</a:t>
            </a:r>
            <a:endParaRPr lang="en-US" sz="3200" dirty="0">
              <a:solidFill>
                <a:schemeClr val="accent2">
                  <a:lumMod val="75000"/>
                </a:schemeClr>
              </a:solidFill>
              <a:latin typeface="+mn-lt"/>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25</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99078E3B-9979-684E-8FB5-F665C3B66671}"/>
              </a:ext>
            </a:extLst>
          </p:cNvPr>
          <p:cNvSpPr txBox="1">
            <a:spLocks/>
          </p:cNvSpPr>
          <p:nvPr/>
        </p:nvSpPr>
        <p:spPr>
          <a:xfrm>
            <a:off x="748571" y="3189915"/>
            <a:ext cx="7646858" cy="316643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Clr>
                <a:schemeClr val="accent2">
                  <a:lumMod val="75000"/>
                </a:schemeClr>
              </a:buClr>
              <a:buFont typeface="Wingdings" pitchFamily="2" charset="2"/>
              <a:buChar char="Ø"/>
            </a:pPr>
            <a:r>
              <a:rPr lang="en-US" sz="3200" dirty="0">
                <a:solidFill>
                  <a:schemeClr val="tx1"/>
                </a:solidFill>
              </a:rPr>
              <a:t>You get the day off and get paid </a:t>
            </a:r>
            <a:r>
              <a:rPr lang="en-US" sz="3200" b="1" dirty="0">
                <a:solidFill>
                  <a:schemeClr val="tx1"/>
                </a:solidFill>
              </a:rPr>
              <a:t>OR</a:t>
            </a:r>
          </a:p>
          <a:p>
            <a:pPr marL="457200" indent="-457200">
              <a:buClr>
                <a:schemeClr val="accent2">
                  <a:lumMod val="75000"/>
                </a:schemeClr>
              </a:buClr>
              <a:buFont typeface="Wingdings" pitchFamily="2" charset="2"/>
              <a:buChar char="Ø"/>
            </a:pPr>
            <a:r>
              <a:rPr lang="en-US" sz="3200" dirty="0">
                <a:solidFill>
                  <a:schemeClr val="tx1"/>
                </a:solidFill>
              </a:rPr>
              <a:t>You work and get paid 1.5x your hourly rate plus public holiday pay </a:t>
            </a:r>
            <a:r>
              <a:rPr lang="en-US" sz="3200" b="1" dirty="0">
                <a:solidFill>
                  <a:schemeClr val="tx1"/>
                </a:solidFill>
              </a:rPr>
              <a:t>OR</a:t>
            </a:r>
          </a:p>
          <a:p>
            <a:pPr marL="457200" indent="-457200">
              <a:buClr>
                <a:schemeClr val="accent2">
                  <a:lumMod val="75000"/>
                </a:schemeClr>
              </a:buClr>
              <a:buFont typeface="Wingdings" pitchFamily="2" charset="2"/>
              <a:buChar char="Ø"/>
            </a:pPr>
            <a:r>
              <a:rPr lang="en-US" sz="3200" dirty="0">
                <a:solidFill>
                  <a:schemeClr val="tx1"/>
                </a:solidFill>
              </a:rPr>
              <a:t>You work and negotiate a different day off </a:t>
            </a:r>
          </a:p>
          <a:p>
            <a:endParaRPr lang="en-US" dirty="0"/>
          </a:p>
          <a:p>
            <a:endParaRPr lang="en-CA" dirty="0"/>
          </a:p>
        </p:txBody>
      </p:sp>
    </p:spTree>
    <p:extLst>
      <p:ext uri="{BB962C8B-B14F-4D97-AF65-F5344CB8AC3E}">
        <p14:creationId xmlns:p14="http://schemas.microsoft.com/office/powerpoint/2010/main" val="1204301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297626"/>
            <a:ext cx="7886700" cy="756028"/>
          </a:xfrm>
        </p:spPr>
        <p:txBody>
          <a:bodyPr>
            <a:noAutofit/>
          </a:bodyPr>
          <a:lstStyle/>
          <a:p>
            <a:r>
              <a:rPr lang="en-CA" sz="4600" b="1" dirty="0">
                <a:solidFill>
                  <a:schemeClr val="accent2">
                    <a:lumMod val="75000"/>
                  </a:schemeClr>
                </a:solidFill>
              </a:rPr>
              <a:t>Termination notice and pay</a:t>
            </a:r>
            <a:endParaRPr lang="en-US" sz="46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8649" y="2053654"/>
            <a:ext cx="8104533" cy="4466416"/>
          </a:xfrm>
        </p:spPr>
        <p:txBody>
          <a:bodyPr>
            <a:normAutofit lnSpcReduction="10000"/>
          </a:bodyPr>
          <a:lstStyle/>
          <a:p>
            <a:r>
              <a:rPr lang="en-US" sz="3200" b="1" dirty="0" err="1">
                <a:solidFill>
                  <a:schemeClr val="tx1"/>
                </a:solidFill>
              </a:rPr>
              <a:t>Rafal</a:t>
            </a:r>
            <a:r>
              <a:rPr lang="en-US" sz="3200" dirty="0">
                <a:solidFill>
                  <a:schemeClr val="tx1"/>
                </a:solidFill>
              </a:rPr>
              <a:t> has worked at the supermarket for 2 months when his boss lays him off.</a:t>
            </a:r>
          </a:p>
          <a:p>
            <a:endParaRPr lang="en-US" sz="3200" dirty="0">
              <a:solidFill>
                <a:schemeClr val="tx1"/>
              </a:solidFill>
            </a:endParaRPr>
          </a:p>
          <a:p>
            <a:r>
              <a:rPr lang="en-US" sz="3200" b="1" dirty="0" err="1">
                <a:solidFill>
                  <a:schemeClr val="tx1"/>
                </a:solidFill>
              </a:rPr>
              <a:t>Saru</a:t>
            </a:r>
            <a:r>
              <a:rPr lang="en-US" sz="3200" dirty="0">
                <a:solidFill>
                  <a:schemeClr val="tx1"/>
                </a:solidFill>
              </a:rPr>
              <a:t> has worked at her office job for 6 years when the company lays her off. </a:t>
            </a:r>
          </a:p>
          <a:p>
            <a:endParaRPr lang="en-US" sz="3200" dirty="0">
              <a:solidFill>
                <a:schemeClr val="tx1"/>
              </a:solidFill>
            </a:endParaRPr>
          </a:p>
          <a:p>
            <a:r>
              <a:rPr lang="en-US" sz="3200" b="1" dirty="0">
                <a:solidFill>
                  <a:schemeClr val="tx1"/>
                </a:solidFill>
              </a:rPr>
              <a:t>Adriana</a:t>
            </a:r>
            <a:r>
              <a:rPr lang="en-US" sz="3200" dirty="0">
                <a:solidFill>
                  <a:schemeClr val="tx1"/>
                </a:solidFill>
              </a:rPr>
              <a:t> has worked at her restaurant job for 4 years when she quits.</a:t>
            </a:r>
          </a:p>
          <a:p>
            <a:r>
              <a:rPr lang="en-US" sz="3200" b="1" i="1" dirty="0">
                <a:solidFill>
                  <a:schemeClr val="tx1"/>
                </a:solidFill>
              </a:rPr>
              <a:t>		What are they entitled to?</a:t>
            </a:r>
          </a:p>
          <a:p>
            <a:pPr algn="ctr"/>
            <a:endParaRPr lang="en-US" b="1" dirty="0">
              <a:solidFill>
                <a:schemeClr val="tx1"/>
              </a:solidFill>
            </a:endParaRPr>
          </a:p>
          <a:p>
            <a:endParaRPr lang="en-CA" dirty="0">
              <a:solidFill>
                <a:schemeClr val="tx1"/>
              </a:solidFill>
            </a:endParaRP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26</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1480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177410"/>
            <a:ext cx="7886700" cy="926339"/>
          </a:xfrm>
        </p:spPr>
        <p:txBody>
          <a:bodyPr>
            <a:noAutofit/>
          </a:bodyPr>
          <a:lstStyle/>
          <a:p>
            <a:r>
              <a:rPr lang="en-CA" sz="4600" b="1" dirty="0">
                <a:solidFill>
                  <a:schemeClr val="accent2">
                    <a:lumMod val="75000"/>
                  </a:schemeClr>
                </a:solidFill>
              </a:rPr>
              <a:t>Termination notice and pay</a:t>
            </a:r>
            <a:endParaRPr lang="en-US" sz="46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27</a:t>
            </a:fld>
            <a:endParaRPr lang="en-US" dirty="0"/>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36FBA681-CFA9-4E42-80BF-8C85F11E83DC}"/>
              </a:ext>
            </a:extLst>
          </p:cNvPr>
          <p:cNvSpPr txBox="1">
            <a:spLocks/>
          </p:cNvSpPr>
          <p:nvPr/>
        </p:nvSpPr>
        <p:spPr>
          <a:xfrm>
            <a:off x="628651" y="2548628"/>
            <a:ext cx="8011766" cy="380772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Clr>
                <a:schemeClr val="accent2">
                  <a:lumMod val="75000"/>
                </a:schemeClr>
              </a:buClr>
              <a:buFont typeface="Wingdings" pitchFamily="2" charset="2"/>
              <a:buChar char="Ø"/>
            </a:pPr>
            <a:r>
              <a:rPr lang="en-US" sz="3200" dirty="0">
                <a:solidFill>
                  <a:schemeClr val="tx1"/>
                </a:solidFill>
              </a:rPr>
              <a:t>Worker must have worked at least 3 months</a:t>
            </a:r>
          </a:p>
          <a:p>
            <a:pPr marL="342900" indent="-342900">
              <a:buFont typeface="Wingdings" pitchFamily="2" charset="2"/>
              <a:buChar char="Ø"/>
            </a:pPr>
            <a:endParaRPr lang="en-US" sz="3200" dirty="0">
              <a:solidFill>
                <a:schemeClr val="tx1"/>
              </a:solidFill>
            </a:endParaRPr>
          </a:p>
          <a:p>
            <a:pPr marL="342900" indent="-342900">
              <a:buClr>
                <a:schemeClr val="accent2">
                  <a:lumMod val="75000"/>
                </a:schemeClr>
              </a:buClr>
              <a:buFont typeface="Wingdings" pitchFamily="2" charset="2"/>
              <a:buChar char="Ø"/>
            </a:pPr>
            <a:r>
              <a:rPr lang="en-US" sz="3200" dirty="0">
                <a:solidFill>
                  <a:schemeClr val="tx1"/>
                </a:solidFill>
              </a:rPr>
              <a:t>Employer must give </a:t>
            </a:r>
            <a:r>
              <a:rPr lang="en-US" sz="3200" b="1" dirty="0">
                <a:solidFill>
                  <a:schemeClr val="tx1"/>
                </a:solidFill>
              </a:rPr>
              <a:t>written notice</a:t>
            </a:r>
          </a:p>
          <a:p>
            <a:pPr marL="342900" indent="-342900">
              <a:buFont typeface="Wingdings" pitchFamily="2" charset="2"/>
              <a:buChar char="Ø"/>
            </a:pPr>
            <a:endParaRPr lang="en-US" sz="3200" b="1" dirty="0">
              <a:solidFill>
                <a:schemeClr val="tx1"/>
              </a:solidFill>
            </a:endParaRPr>
          </a:p>
          <a:p>
            <a:pPr marL="342900" indent="-342900">
              <a:buClr>
                <a:schemeClr val="accent2">
                  <a:lumMod val="75000"/>
                </a:schemeClr>
              </a:buClr>
              <a:buFont typeface="Wingdings" pitchFamily="2" charset="2"/>
              <a:buChar char="Ø"/>
            </a:pPr>
            <a:r>
              <a:rPr lang="en-US" sz="3200" dirty="0">
                <a:solidFill>
                  <a:schemeClr val="tx1"/>
                </a:solidFill>
              </a:rPr>
              <a:t>Worker is entitled to termination pay </a:t>
            </a:r>
            <a:r>
              <a:rPr lang="en-US" sz="3200" b="1" dirty="0">
                <a:solidFill>
                  <a:schemeClr val="tx1"/>
                </a:solidFill>
              </a:rPr>
              <a:t>up to </a:t>
            </a:r>
            <a:r>
              <a:rPr lang="en-US" sz="3200" dirty="0">
                <a:solidFill>
                  <a:schemeClr val="tx1"/>
                </a:solidFill>
              </a:rPr>
              <a:t>8 weeks </a:t>
            </a:r>
          </a:p>
          <a:p>
            <a:endParaRPr lang="en-US" dirty="0"/>
          </a:p>
        </p:txBody>
      </p:sp>
    </p:spTree>
    <p:extLst>
      <p:ext uri="{BB962C8B-B14F-4D97-AF65-F5344CB8AC3E}">
        <p14:creationId xmlns:p14="http://schemas.microsoft.com/office/powerpoint/2010/main" val="2204250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177410"/>
            <a:ext cx="7886700" cy="926339"/>
          </a:xfrm>
        </p:spPr>
        <p:txBody>
          <a:bodyPr>
            <a:noAutofit/>
          </a:bodyPr>
          <a:lstStyle/>
          <a:p>
            <a:r>
              <a:rPr lang="en-CA" sz="4600" b="1" dirty="0">
                <a:solidFill>
                  <a:schemeClr val="accent2">
                    <a:lumMod val="75000"/>
                  </a:schemeClr>
                </a:solidFill>
              </a:rPr>
              <a:t>Severance pay</a:t>
            </a:r>
            <a:endParaRPr lang="en-US" sz="46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28</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36FBA681-CFA9-4E42-80BF-8C85F11E83DC}"/>
              </a:ext>
            </a:extLst>
          </p:cNvPr>
          <p:cNvSpPr txBox="1">
            <a:spLocks/>
          </p:cNvSpPr>
          <p:nvPr/>
        </p:nvSpPr>
        <p:spPr>
          <a:xfrm>
            <a:off x="463826" y="2319130"/>
            <a:ext cx="8229600" cy="425394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2800" dirty="0"/>
          </a:p>
          <a:p>
            <a:pPr>
              <a:buClr>
                <a:schemeClr val="accent2">
                  <a:lumMod val="75000"/>
                </a:schemeClr>
              </a:buClr>
            </a:pPr>
            <a:r>
              <a:rPr lang="en-US" sz="2800" dirty="0">
                <a:solidFill>
                  <a:schemeClr val="tx1"/>
                </a:solidFill>
              </a:rPr>
              <a:t>Employees with more than 5 years of service </a:t>
            </a:r>
            <a:r>
              <a:rPr lang="en-US" sz="2800" b="1" dirty="0">
                <a:solidFill>
                  <a:schemeClr val="tx1"/>
                </a:solidFill>
              </a:rPr>
              <a:t>AND</a:t>
            </a:r>
          </a:p>
          <a:p>
            <a:pPr marL="342900" indent="-342900">
              <a:buClr>
                <a:schemeClr val="accent2">
                  <a:lumMod val="75000"/>
                </a:schemeClr>
              </a:buClr>
              <a:buFont typeface="Wingdings" pitchFamily="2" charset="2"/>
              <a:buChar char="Ø"/>
            </a:pPr>
            <a:endParaRPr lang="en-US" sz="2800" b="1" dirty="0">
              <a:solidFill>
                <a:schemeClr val="tx1"/>
              </a:solidFill>
            </a:endParaRPr>
          </a:p>
          <a:p>
            <a:pPr marL="800100" lvl="1" indent="-342900">
              <a:buClr>
                <a:schemeClr val="accent2">
                  <a:lumMod val="75000"/>
                </a:schemeClr>
              </a:buClr>
              <a:buFont typeface="Wingdings" pitchFamily="2" charset="2"/>
              <a:buChar char="Ø"/>
            </a:pPr>
            <a:r>
              <a:rPr lang="en-US" sz="2800" dirty="0">
                <a:solidFill>
                  <a:schemeClr val="tx1"/>
                </a:solidFill>
              </a:rPr>
              <a:t>the employer must have $2.5 million on the global payroll </a:t>
            </a:r>
            <a:r>
              <a:rPr lang="en-US" sz="2800" b="1" dirty="0">
                <a:solidFill>
                  <a:schemeClr val="tx1"/>
                </a:solidFill>
              </a:rPr>
              <a:t>OR</a:t>
            </a:r>
            <a:r>
              <a:rPr lang="en-US" sz="2800" dirty="0">
                <a:solidFill>
                  <a:schemeClr val="tx1"/>
                </a:solidFill>
              </a:rPr>
              <a:t> </a:t>
            </a:r>
          </a:p>
          <a:p>
            <a:pPr marL="800100" lvl="1" indent="-342900">
              <a:buClr>
                <a:schemeClr val="accent2">
                  <a:lumMod val="75000"/>
                </a:schemeClr>
              </a:buClr>
              <a:buFont typeface="Wingdings" pitchFamily="2" charset="2"/>
              <a:buChar char="Ø"/>
            </a:pPr>
            <a:r>
              <a:rPr lang="en-US" sz="2800" dirty="0">
                <a:solidFill>
                  <a:schemeClr val="tx1"/>
                </a:solidFill>
              </a:rPr>
              <a:t>have terminated more than 50 employees in the last 6 months</a:t>
            </a:r>
          </a:p>
          <a:p>
            <a:pPr marL="800100" lvl="1" indent="-342900">
              <a:buFont typeface="Arial" panose="020B0604020202020204" pitchFamily="34" charset="0"/>
              <a:buChar char="•"/>
            </a:pPr>
            <a:endParaRPr lang="en-US" sz="2800" dirty="0">
              <a:solidFill>
                <a:schemeClr val="tx1"/>
              </a:solidFill>
            </a:endParaRPr>
          </a:p>
          <a:p>
            <a:r>
              <a:rPr lang="en-US" sz="2800" dirty="0">
                <a:solidFill>
                  <a:schemeClr val="tx1"/>
                </a:solidFill>
              </a:rPr>
              <a:t>Severance is one week of pay for every year worked, up to 26 weeks.  You </a:t>
            </a:r>
            <a:r>
              <a:rPr lang="en-US" sz="2800" b="1" dirty="0">
                <a:solidFill>
                  <a:schemeClr val="tx1"/>
                </a:solidFill>
              </a:rPr>
              <a:t>can</a:t>
            </a:r>
            <a:r>
              <a:rPr lang="en-US" sz="2800" dirty="0">
                <a:solidFill>
                  <a:schemeClr val="tx1"/>
                </a:solidFill>
              </a:rPr>
              <a:t> get both severance and termination pay.  </a:t>
            </a:r>
          </a:p>
          <a:p>
            <a:endParaRPr lang="en-US" dirty="0"/>
          </a:p>
        </p:txBody>
      </p:sp>
    </p:spTree>
    <p:extLst>
      <p:ext uri="{BB962C8B-B14F-4D97-AF65-F5344CB8AC3E}">
        <p14:creationId xmlns:p14="http://schemas.microsoft.com/office/powerpoint/2010/main" val="1950876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177410"/>
            <a:ext cx="7886700" cy="926339"/>
          </a:xfrm>
        </p:spPr>
        <p:txBody>
          <a:bodyPr>
            <a:noAutofit/>
          </a:bodyPr>
          <a:lstStyle/>
          <a:p>
            <a:r>
              <a:rPr lang="en-CA" sz="4600" b="1" dirty="0">
                <a:solidFill>
                  <a:schemeClr val="accent2">
                    <a:lumMod val="75000"/>
                  </a:schemeClr>
                </a:solidFill>
              </a:rPr>
              <a:t>Enforcement – </a:t>
            </a:r>
            <a:r>
              <a:rPr lang="en-CA" sz="4400" b="1" dirty="0">
                <a:solidFill>
                  <a:schemeClr val="accent2">
                    <a:lumMod val="75000"/>
                  </a:schemeClr>
                </a:solidFill>
              </a:rPr>
              <a:t>Ministry of Labour</a:t>
            </a:r>
            <a:endParaRPr lang="en-US" sz="44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29</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36FBA681-CFA9-4E42-80BF-8C85F11E83DC}"/>
              </a:ext>
            </a:extLst>
          </p:cNvPr>
          <p:cNvSpPr txBox="1">
            <a:spLocks/>
          </p:cNvSpPr>
          <p:nvPr/>
        </p:nvSpPr>
        <p:spPr>
          <a:xfrm>
            <a:off x="628650" y="2103749"/>
            <a:ext cx="7392985" cy="461772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a:p>
            <a:pPr>
              <a:spcAft>
                <a:spcPts val="800"/>
              </a:spcAft>
            </a:pPr>
            <a:r>
              <a:rPr lang="en-CA"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If your boss is breaking the ESA, take notes</a:t>
            </a:r>
          </a:p>
          <a:p>
            <a:pPr>
              <a:spcAft>
                <a:spcPts val="800"/>
              </a:spcAft>
            </a:pPr>
            <a:r>
              <a:rPr lang="en-CA" sz="2800" dirty="0">
                <a:solidFill>
                  <a:schemeClr val="tx1"/>
                </a:solidFill>
              </a:rPr>
              <a:t>Typical complaints involve: </a:t>
            </a:r>
          </a:p>
          <a:p>
            <a:pPr marL="800100" lvl="1" indent="-342900">
              <a:spcAft>
                <a:spcPts val="800"/>
              </a:spcAft>
              <a:buClr>
                <a:schemeClr val="accent2">
                  <a:lumMod val="75000"/>
                </a:schemeClr>
              </a:buClr>
              <a:buFont typeface="Wingdings" pitchFamily="2" charset="2"/>
              <a:buChar char="Ø"/>
            </a:pPr>
            <a:r>
              <a:rPr lang="en-CA" sz="2800" dirty="0">
                <a:solidFill>
                  <a:schemeClr val="tx1"/>
                </a:solidFill>
              </a:rPr>
              <a:t>Public holidays</a:t>
            </a:r>
          </a:p>
          <a:p>
            <a:pPr marL="800100" lvl="1" indent="-342900">
              <a:spcAft>
                <a:spcPts val="800"/>
              </a:spcAft>
              <a:buClr>
                <a:schemeClr val="accent2">
                  <a:lumMod val="75000"/>
                </a:schemeClr>
              </a:buClr>
              <a:buFont typeface="Wingdings" pitchFamily="2" charset="2"/>
              <a:buChar char="Ø"/>
            </a:pPr>
            <a:r>
              <a:rPr lang="en-CA" sz="2800" dirty="0">
                <a:solidFill>
                  <a:schemeClr val="tx1"/>
                </a:solidFill>
              </a:rPr>
              <a:t>Overtime</a:t>
            </a:r>
          </a:p>
          <a:p>
            <a:pPr marL="800100" lvl="1" indent="-342900">
              <a:spcAft>
                <a:spcPts val="800"/>
              </a:spcAft>
              <a:buClr>
                <a:schemeClr val="accent2">
                  <a:lumMod val="75000"/>
                </a:schemeClr>
              </a:buClr>
              <a:buFont typeface="Wingdings" pitchFamily="2" charset="2"/>
              <a:buChar char="Ø"/>
            </a:pPr>
            <a:r>
              <a:rPr lang="en-CA" sz="2800" dirty="0">
                <a:solidFill>
                  <a:schemeClr val="tx1"/>
                </a:solidFill>
              </a:rPr>
              <a:t>Wages</a:t>
            </a:r>
          </a:p>
          <a:p>
            <a:r>
              <a:rPr lang="en-CA" sz="2800" dirty="0">
                <a:solidFill>
                  <a:schemeClr val="tx1"/>
                </a:solidFill>
              </a:rPr>
              <a:t>If an employer is not paying an employee properly, the Ministry can open an investigation and force them to pay what they owe. </a:t>
            </a:r>
          </a:p>
          <a:p>
            <a:endParaRPr lang="en-US" dirty="0"/>
          </a:p>
        </p:txBody>
      </p:sp>
    </p:spTree>
    <p:extLst>
      <p:ext uri="{BB962C8B-B14F-4D97-AF65-F5344CB8AC3E}">
        <p14:creationId xmlns:p14="http://schemas.microsoft.com/office/powerpoint/2010/main" val="146848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8AFE-B633-0240-BC4C-C7201FF6A4A5}"/>
              </a:ext>
            </a:extLst>
          </p:cNvPr>
          <p:cNvSpPr>
            <a:spLocks noGrp="1"/>
          </p:cNvSpPr>
          <p:nvPr>
            <p:ph type="ctrTitle"/>
          </p:nvPr>
        </p:nvSpPr>
        <p:spPr>
          <a:xfrm>
            <a:off x="776643" y="1135469"/>
            <a:ext cx="6858000" cy="826180"/>
          </a:xfrm>
        </p:spPr>
        <p:txBody>
          <a:bodyPr>
            <a:normAutofit/>
          </a:bodyPr>
          <a:lstStyle/>
          <a:p>
            <a:pPr algn="l"/>
            <a:r>
              <a:rPr lang="en-CA" sz="4800" dirty="0">
                <a:solidFill>
                  <a:schemeClr val="accent2">
                    <a:lumMod val="75000"/>
                  </a:schemeClr>
                </a:solidFill>
              </a:rPr>
              <a:t>Creating Safer Spaces</a:t>
            </a:r>
            <a:endParaRPr lang="en-US" sz="4800" dirty="0"/>
          </a:p>
        </p:txBody>
      </p:sp>
      <p:grpSp>
        <p:nvGrpSpPr>
          <p:cNvPr id="45" name="Group 44">
            <a:extLst>
              <a:ext uri="{FF2B5EF4-FFF2-40B4-BE49-F238E27FC236}">
                <a16:creationId xmlns:a16="http://schemas.microsoft.com/office/drawing/2014/main" id="{B64A8F00-F1F9-3D43-8783-92E4F90B5D09}"/>
              </a:ext>
            </a:extLst>
          </p:cNvPr>
          <p:cNvGrpSpPr/>
          <p:nvPr/>
        </p:nvGrpSpPr>
        <p:grpSpPr>
          <a:xfrm>
            <a:off x="860167" y="2764187"/>
            <a:ext cx="7423666" cy="3086729"/>
            <a:chOff x="1081481" y="1851896"/>
            <a:chExt cx="8726339" cy="3585366"/>
          </a:xfrm>
        </p:grpSpPr>
        <p:sp>
          <p:nvSpPr>
            <p:cNvPr id="46" name="Oval 45">
              <a:extLst>
                <a:ext uri="{FF2B5EF4-FFF2-40B4-BE49-F238E27FC236}">
                  <a16:creationId xmlns:a16="http://schemas.microsoft.com/office/drawing/2014/main" id="{C3351666-7F5B-874C-B0F1-0946BA579092}"/>
                </a:ext>
              </a:extLst>
            </p:cNvPr>
            <p:cNvSpPr/>
            <p:nvPr/>
          </p:nvSpPr>
          <p:spPr>
            <a:xfrm>
              <a:off x="1081481" y="1906321"/>
              <a:ext cx="881244" cy="88124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CA"/>
            </a:p>
          </p:txBody>
        </p:sp>
        <p:sp>
          <p:nvSpPr>
            <p:cNvPr id="47" name="Rectangle 46" descr="Line Arrow: Straight">
              <a:extLst>
                <a:ext uri="{FF2B5EF4-FFF2-40B4-BE49-F238E27FC236}">
                  <a16:creationId xmlns:a16="http://schemas.microsoft.com/office/drawing/2014/main" id="{7729DD77-3D9C-694F-A7DD-E3CE560A1A35}"/>
                </a:ext>
              </a:extLst>
            </p:cNvPr>
            <p:cNvSpPr/>
            <p:nvPr/>
          </p:nvSpPr>
          <p:spPr>
            <a:xfrm>
              <a:off x="1233880" y="2058731"/>
              <a:ext cx="511121" cy="511121"/>
            </a:xfrm>
            <a:prstGeom prst="rect">
              <a:avLst/>
            </a:prstGeom>
            <a: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48" name="Freeform: Shape 7">
              <a:extLst>
                <a:ext uri="{FF2B5EF4-FFF2-40B4-BE49-F238E27FC236}">
                  <a16:creationId xmlns:a16="http://schemas.microsoft.com/office/drawing/2014/main" id="{B5F97D3F-CCEC-E14F-8403-3C6F848D7BE2}"/>
                </a:ext>
              </a:extLst>
            </p:cNvPr>
            <p:cNvSpPr/>
            <p:nvPr/>
          </p:nvSpPr>
          <p:spPr>
            <a:xfrm>
              <a:off x="2147788" y="1851896"/>
              <a:ext cx="2293584"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CA" sz="2400" kern="1200" dirty="0"/>
                <a:t>Right to Pass</a:t>
              </a:r>
              <a:r>
                <a:rPr lang="en-CA" sz="3200" kern="1200" dirty="0"/>
                <a:t> </a:t>
              </a:r>
              <a:endParaRPr lang="en-US" sz="3200" kern="1200" dirty="0"/>
            </a:p>
          </p:txBody>
        </p:sp>
        <p:sp>
          <p:nvSpPr>
            <p:cNvPr id="49" name="Oval 48">
              <a:extLst>
                <a:ext uri="{FF2B5EF4-FFF2-40B4-BE49-F238E27FC236}">
                  <a16:creationId xmlns:a16="http://schemas.microsoft.com/office/drawing/2014/main" id="{7388EAD7-6D11-104D-A45F-DBC4FDA95E4D}"/>
                </a:ext>
              </a:extLst>
            </p:cNvPr>
            <p:cNvSpPr/>
            <p:nvPr/>
          </p:nvSpPr>
          <p:spPr>
            <a:xfrm>
              <a:off x="6038516" y="1922421"/>
              <a:ext cx="881244" cy="881244"/>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CA"/>
            </a:p>
          </p:txBody>
        </p:sp>
        <p:sp>
          <p:nvSpPr>
            <p:cNvPr id="50" name="Rectangle 49" descr="Question mark">
              <a:extLst>
                <a:ext uri="{FF2B5EF4-FFF2-40B4-BE49-F238E27FC236}">
                  <a16:creationId xmlns:a16="http://schemas.microsoft.com/office/drawing/2014/main" id="{898BF654-BA94-3B4F-A932-1C31BF603591}"/>
                </a:ext>
              </a:extLst>
            </p:cNvPr>
            <p:cNvSpPr/>
            <p:nvPr/>
          </p:nvSpPr>
          <p:spPr>
            <a:xfrm>
              <a:off x="6195892" y="2102391"/>
              <a:ext cx="511121" cy="511121"/>
            </a:xfrm>
            <a:prstGeom prst="rect">
              <a:avLst/>
            </a:prstGeom>
            <a: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51" name="Freeform: Shape 10">
              <a:extLst>
                <a:ext uri="{FF2B5EF4-FFF2-40B4-BE49-F238E27FC236}">
                  <a16:creationId xmlns:a16="http://schemas.microsoft.com/office/drawing/2014/main" id="{10D10010-8FF5-E947-93C3-DA694827AAB9}"/>
                </a:ext>
              </a:extLst>
            </p:cNvPr>
            <p:cNvSpPr/>
            <p:nvPr/>
          </p:nvSpPr>
          <p:spPr>
            <a:xfrm>
              <a:off x="7108598" y="1851896"/>
              <a:ext cx="2077217"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Q and A</a:t>
              </a:r>
            </a:p>
          </p:txBody>
        </p:sp>
        <p:sp>
          <p:nvSpPr>
            <p:cNvPr id="52" name="Oval 51">
              <a:extLst>
                <a:ext uri="{FF2B5EF4-FFF2-40B4-BE49-F238E27FC236}">
                  <a16:creationId xmlns:a16="http://schemas.microsoft.com/office/drawing/2014/main" id="{2D0788AB-553E-7143-845E-08AD2929F640}"/>
                </a:ext>
              </a:extLst>
            </p:cNvPr>
            <p:cNvSpPr/>
            <p:nvPr/>
          </p:nvSpPr>
          <p:spPr>
            <a:xfrm>
              <a:off x="1097280" y="3051473"/>
              <a:ext cx="881244" cy="881244"/>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CA"/>
            </a:p>
          </p:txBody>
        </p:sp>
        <p:sp>
          <p:nvSpPr>
            <p:cNvPr id="53" name="Rectangle 52" descr="Users">
              <a:extLst>
                <a:ext uri="{FF2B5EF4-FFF2-40B4-BE49-F238E27FC236}">
                  <a16:creationId xmlns:a16="http://schemas.microsoft.com/office/drawing/2014/main" id="{4D358451-F7B8-0C41-8A29-D2F31EF7D43C}"/>
                </a:ext>
              </a:extLst>
            </p:cNvPr>
            <p:cNvSpPr/>
            <p:nvPr/>
          </p:nvSpPr>
          <p:spPr>
            <a:xfrm>
              <a:off x="1282341" y="3236534"/>
              <a:ext cx="511121" cy="511121"/>
            </a:xfrm>
            <a:prstGeom prst="rect">
              <a:avLst/>
            </a:prstGeom>
            <a: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54" name="Freeform: Shape 13">
              <a:extLst>
                <a:ext uri="{FF2B5EF4-FFF2-40B4-BE49-F238E27FC236}">
                  <a16:creationId xmlns:a16="http://schemas.microsoft.com/office/drawing/2014/main" id="{37998846-DE5C-1641-B45F-278F44FD671F}"/>
                </a:ext>
              </a:extLst>
            </p:cNvPr>
            <p:cNvSpPr/>
            <p:nvPr/>
          </p:nvSpPr>
          <p:spPr>
            <a:xfrm>
              <a:off x="2144609" y="3024508"/>
              <a:ext cx="3245121"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Polling and whiteboard</a:t>
              </a:r>
            </a:p>
          </p:txBody>
        </p:sp>
        <p:sp>
          <p:nvSpPr>
            <p:cNvPr id="55" name="Oval 54">
              <a:extLst>
                <a:ext uri="{FF2B5EF4-FFF2-40B4-BE49-F238E27FC236}">
                  <a16:creationId xmlns:a16="http://schemas.microsoft.com/office/drawing/2014/main" id="{9B25EF7A-FBB5-BD43-AF9A-948E93F5C496}"/>
                </a:ext>
              </a:extLst>
            </p:cNvPr>
            <p:cNvSpPr/>
            <p:nvPr/>
          </p:nvSpPr>
          <p:spPr>
            <a:xfrm>
              <a:off x="6010831" y="3119568"/>
              <a:ext cx="881244" cy="881244"/>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CA"/>
            </a:p>
          </p:txBody>
        </p:sp>
        <p:sp>
          <p:nvSpPr>
            <p:cNvPr id="56" name="Rectangle 55" descr="Mute Speaker">
              <a:extLst>
                <a:ext uri="{FF2B5EF4-FFF2-40B4-BE49-F238E27FC236}">
                  <a16:creationId xmlns:a16="http://schemas.microsoft.com/office/drawing/2014/main" id="{DAC2BCD1-4406-F143-91F2-01D9549C8FEB}"/>
                </a:ext>
              </a:extLst>
            </p:cNvPr>
            <p:cNvSpPr/>
            <p:nvPr/>
          </p:nvSpPr>
          <p:spPr>
            <a:xfrm>
              <a:off x="6195892" y="3304629"/>
              <a:ext cx="511121" cy="511121"/>
            </a:xfrm>
            <a:prstGeom prst="rect">
              <a:avLst/>
            </a:prstGeom>
            <a: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57" name="Freeform: Shape 16">
              <a:extLst>
                <a:ext uri="{FF2B5EF4-FFF2-40B4-BE49-F238E27FC236}">
                  <a16:creationId xmlns:a16="http://schemas.microsoft.com/office/drawing/2014/main" id="{20F476B6-C810-814B-A74B-0E2A1BF9BC51}"/>
                </a:ext>
              </a:extLst>
            </p:cNvPr>
            <p:cNvSpPr/>
            <p:nvPr/>
          </p:nvSpPr>
          <p:spPr>
            <a:xfrm>
              <a:off x="7091567" y="3203957"/>
              <a:ext cx="2716252"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1422400">
                <a:spcBef>
                  <a:spcPct val="0"/>
                </a:spcBef>
                <a:spcAft>
                  <a:spcPct val="35000"/>
                </a:spcAft>
              </a:pPr>
              <a:r>
                <a:rPr lang="en-US" sz="2400" kern="1200" dirty="0"/>
                <a:t>Reminder </a:t>
              </a:r>
              <a:r>
                <a:rPr lang="en-CA" sz="2400" dirty="0"/>
                <a:t>—</a:t>
              </a:r>
              <a:r>
                <a:rPr lang="en-US" sz="2400" kern="1200" dirty="0"/>
                <a:t> mute mic when not sharing</a:t>
              </a:r>
            </a:p>
          </p:txBody>
        </p:sp>
        <p:sp>
          <p:nvSpPr>
            <p:cNvPr id="58" name="Oval 57">
              <a:extLst>
                <a:ext uri="{FF2B5EF4-FFF2-40B4-BE49-F238E27FC236}">
                  <a16:creationId xmlns:a16="http://schemas.microsoft.com/office/drawing/2014/main" id="{C9B0CC0E-BEDD-954F-96F7-B428D5DDA472}"/>
                </a:ext>
              </a:extLst>
            </p:cNvPr>
            <p:cNvSpPr/>
            <p:nvPr/>
          </p:nvSpPr>
          <p:spPr>
            <a:xfrm>
              <a:off x="1128741" y="4298247"/>
              <a:ext cx="881244" cy="881244"/>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txBody>
            <a:bodyPr/>
            <a:lstStyle/>
            <a:p>
              <a:endParaRPr lang="en-CA"/>
            </a:p>
          </p:txBody>
        </p:sp>
        <p:sp>
          <p:nvSpPr>
            <p:cNvPr id="59" name="Rectangle 58" descr="Smart Phone">
              <a:extLst>
                <a:ext uri="{FF2B5EF4-FFF2-40B4-BE49-F238E27FC236}">
                  <a16:creationId xmlns:a16="http://schemas.microsoft.com/office/drawing/2014/main" id="{B6DEA2DD-CBBA-C94A-BEBA-F523A521AA8D}"/>
                </a:ext>
              </a:extLst>
            </p:cNvPr>
            <p:cNvSpPr/>
            <p:nvPr/>
          </p:nvSpPr>
          <p:spPr>
            <a:xfrm>
              <a:off x="1313802" y="4470989"/>
              <a:ext cx="511121" cy="511121"/>
            </a:xfrm>
            <a:prstGeom prst="rect">
              <a:avLst/>
            </a:prstGeom>
            <a: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60" name="Freeform: Shape 19">
              <a:extLst>
                <a:ext uri="{FF2B5EF4-FFF2-40B4-BE49-F238E27FC236}">
                  <a16:creationId xmlns:a16="http://schemas.microsoft.com/office/drawing/2014/main" id="{04FA092D-A8D9-864E-8F05-05A6B6B8D541}"/>
                </a:ext>
              </a:extLst>
            </p:cNvPr>
            <p:cNvSpPr/>
            <p:nvPr/>
          </p:nvSpPr>
          <p:spPr>
            <a:xfrm>
              <a:off x="2195046" y="4470989"/>
              <a:ext cx="2540240" cy="881244"/>
            </a:xfrm>
            <a:custGeom>
              <a:avLst/>
              <a:gdLst>
                <a:gd name="connsiteX0" fmla="*/ 0 w 2077217"/>
                <a:gd name="connsiteY0" fmla="*/ 0 h 881244"/>
                <a:gd name="connsiteX1" fmla="*/ 2077217 w 2077217"/>
                <a:gd name="connsiteY1" fmla="*/ 0 h 881244"/>
                <a:gd name="connsiteX2" fmla="*/ 2077217 w 2077217"/>
                <a:gd name="connsiteY2" fmla="*/ 881244 h 881244"/>
                <a:gd name="connsiteX3" fmla="*/ 0 w 2077217"/>
                <a:gd name="connsiteY3" fmla="*/ 881244 h 881244"/>
                <a:gd name="connsiteX4" fmla="*/ 0 w 2077217"/>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217" h="881244">
                  <a:moveTo>
                    <a:pt x="0" y="0"/>
                  </a:moveTo>
                  <a:lnTo>
                    <a:pt x="2077217" y="0"/>
                  </a:lnTo>
                  <a:lnTo>
                    <a:pt x="2077217"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CA" sz="2400" kern="1200" dirty="0"/>
                <a:t>Remember folks on the phone </a:t>
              </a:r>
              <a:endParaRPr lang="en-US" sz="2400" kern="1200" dirty="0"/>
            </a:p>
          </p:txBody>
        </p:sp>
        <p:sp>
          <p:nvSpPr>
            <p:cNvPr id="61" name="Oval 60">
              <a:extLst>
                <a:ext uri="{FF2B5EF4-FFF2-40B4-BE49-F238E27FC236}">
                  <a16:creationId xmlns:a16="http://schemas.microsoft.com/office/drawing/2014/main" id="{F4827216-0EFB-464C-91C2-6363F349B81C}"/>
                </a:ext>
              </a:extLst>
            </p:cNvPr>
            <p:cNvSpPr/>
            <p:nvPr/>
          </p:nvSpPr>
          <p:spPr>
            <a:xfrm>
              <a:off x="6025262" y="4555970"/>
              <a:ext cx="881244" cy="88124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CA"/>
            </a:p>
          </p:txBody>
        </p:sp>
        <p:sp>
          <p:nvSpPr>
            <p:cNvPr id="62" name="Rectangle 61">
              <a:extLst>
                <a:ext uri="{FF2B5EF4-FFF2-40B4-BE49-F238E27FC236}">
                  <a16:creationId xmlns:a16="http://schemas.microsoft.com/office/drawing/2014/main" id="{A0892A36-A698-274C-903E-938ADB5F3CA2}"/>
                </a:ext>
              </a:extLst>
            </p:cNvPr>
            <p:cNvSpPr/>
            <p:nvPr/>
          </p:nvSpPr>
          <p:spPr>
            <a:xfrm>
              <a:off x="6210323" y="4741031"/>
              <a:ext cx="511121" cy="511121"/>
            </a:xfrm>
            <a:prstGeom prst="rect">
              <a:avLst/>
            </a:prstGeom>
            <a:blipFill rotWithShape="1">
              <a:blip r:embed="rId13" cstate="email">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p:spPr>
          <p:style>
            <a:lnRef idx="2">
              <a:schemeClr val="lt1">
                <a:alpha val="0"/>
                <a:hueOff val="0"/>
                <a:satOff val="0"/>
                <a:lumOff val="0"/>
                <a:alphaOff val="0"/>
              </a:schemeClr>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63" name="Freeform: Shape 22">
              <a:extLst>
                <a:ext uri="{FF2B5EF4-FFF2-40B4-BE49-F238E27FC236}">
                  <a16:creationId xmlns:a16="http://schemas.microsoft.com/office/drawing/2014/main" id="{1854F159-843F-154D-8DAA-B1C5E62D4E3C}"/>
                </a:ext>
              </a:extLst>
            </p:cNvPr>
            <p:cNvSpPr/>
            <p:nvPr/>
          </p:nvSpPr>
          <p:spPr>
            <a:xfrm>
              <a:off x="7091567" y="4556018"/>
              <a:ext cx="2716253" cy="881244"/>
            </a:xfrm>
            <a:custGeom>
              <a:avLst/>
              <a:gdLst>
                <a:gd name="connsiteX0" fmla="*/ 0 w 2716253"/>
                <a:gd name="connsiteY0" fmla="*/ 0 h 881244"/>
                <a:gd name="connsiteX1" fmla="*/ 2716253 w 2716253"/>
                <a:gd name="connsiteY1" fmla="*/ 0 h 881244"/>
                <a:gd name="connsiteX2" fmla="*/ 2716253 w 2716253"/>
                <a:gd name="connsiteY2" fmla="*/ 881244 h 881244"/>
                <a:gd name="connsiteX3" fmla="*/ 0 w 2716253"/>
                <a:gd name="connsiteY3" fmla="*/ 881244 h 881244"/>
                <a:gd name="connsiteX4" fmla="*/ 0 w 2716253"/>
                <a:gd name="connsiteY4" fmla="*/ 0 h 88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6253" h="881244">
                  <a:moveTo>
                    <a:pt x="0" y="0"/>
                  </a:moveTo>
                  <a:lnTo>
                    <a:pt x="2716253" y="0"/>
                  </a:lnTo>
                  <a:lnTo>
                    <a:pt x="2716253" y="881244"/>
                  </a:lnTo>
                  <a:lnTo>
                    <a:pt x="0" y="8812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422400">
                <a:lnSpc>
                  <a:spcPct val="100000"/>
                </a:lnSpc>
                <a:spcBef>
                  <a:spcPct val="0"/>
                </a:spcBef>
                <a:spcAft>
                  <a:spcPct val="35000"/>
                </a:spcAft>
                <a:buNone/>
              </a:pPr>
              <a:r>
                <a:rPr lang="en-US" sz="2400" kern="1200" dirty="0"/>
                <a:t>Chat and private message functions</a:t>
              </a:r>
            </a:p>
          </p:txBody>
        </p:sp>
      </p:grpSp>
    </p:spTree>
    <p:extLst>
      <p:ext uri="{BB962C8B-B14F-4D97-AF65-F5344CB8AC3E}">
        <p14:creationId xmlns:p14="http://schemas.microsoft.com/office/powerpoint/2010/main" val="3507568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offee break">
            <a:extLst>
              <a:ext uri="{FF2B5EF4-FFF2-40B4-BE49-F238E27FC236}">
                <a16:creationId xmlns:a16="http://schemas.microsoft.com/office/drawing/2014/main" id="{5D2A9168-1C61-8A41-88BC-ADB145248CA6}"/>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6696" t="6195" r="16776" b="-1"/>
          <a:stretch/>
        </p:blipFill>
        <p:spPr bwMode="auto">
          <a:xfrm>
            <a:off x="3992298" y="1600200"/>
            <a:ext cx="4124971" cy="4761176"/>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24F54FC-10BD-A844-91F6-4A02A43A970F}"/>
              </a:ext>
            </a:extLst>
          </p:cNvPr>
          <p:cNvSpPr/>
          <p:nvPr/>
        </p:nvSpPr>
        <p:spPr>
          <a:xfrm>
            <a:off x="1026731" y="4117185"/>
            <a:ext cx="3559925" cy="8925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4000" b="1" spc="-38" dirty="0">
                <a:solidFill>
                  <a:schemeClr val="tx1"/>
                </a:solidFill>
                <a:latin typeface="+mj-lt"/>
                <a:ea typeface="+mj-ea"/>
                <a:cs typeface="+mj-cs"/>
              </a:rPr>
              <a:t>Time for a break</a:t>
            </a:r>
          </a:p>
        </p:txBody>
      </p:sp>
    </p:spTree>
    <p:extLst>
      <p:ext uri="{BB962C8B-B14F-4D97-AF65-F5344CB8AC3E}">
        <p14:creationId xmlns:p14="http://schemas.microsoft.com/office/powerpoint/2010/main" val="3100455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177410"/>
            <a:ext cx="7886700" cy="926339"/>
          </a:xfrm>
        </p:spPr>
        <p:txBody>
          <a:bodyPr>
            <a:noAutofit/>
          </a:bodyPr>
          <a:lstStyle/>
          <a:p>
            <a:r>
              <a:rPr lang="en-CA" sz="4600" b="1" dirty="0">
                <a:solidFill>
                  <a:schemeClr val="accent2">
                    <a:lumMod val="75000"/>
                  </a:schemeClr>
                </a:solidFill>
              </a:rPr>
              <a:t>Case scenarios</a:t>
            </a:r>
            <a:endParaRPr lang="en-US" sz="46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31</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36FBA681-CFA9-4E42-80BF-8C85F11E83DC}"/>
              </a:ext>
            </a:extLst>
          </p:cNvPr>
          <p:cNvSpPr txBox="1">
            <a:spLocks/>
          </p:cNvSpPr>
          <p:nvPr/>
        </p:nvSpPr>
        <p:spPr>
          <a:xfrm>
            <a:off x="410817" y="2103749"/>
            <a:ext cx="8388626" cy="446932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solidFill>
                <a:schemeClr val="tx1"/>
              </a:solidFill>
            </a:endParaRPr>
          </a:p>
          <a:p>
            <a:pPr marL="342900" indent="-342900">
              <a:buClr>
                <a:schemeClr val="accent2">
                  <a:lumMod val="75000"/>
                </a:schemeClr>
              </a:buClr>
              <a:buFont typeface="Wingdings" pitchFamily="2" charset="2"/>
              <a:buChar char="Ø"/>
            </a:pPr>
            <a:r>
              <a:rPr lang="en-CA" sz="3200" dirty="0">
                <a:solidFill>
                  <a:schemeClr val="tx1"/>
                </a:solidFill>
              </a:rPr>
              <a:t>Identify the </a:t>
            </a:r>
            <a:r>
              <a:rPr lang="en-CA" sz="3200" b="1" dirty="0">
                <a:solidFill>
                  <a:schemeClr val="tx1"/>
                </a:solidFill>
              </a:rPr>
              <a:t>issue</a:t>
            </a:r>
            <a:r>
              <a:rPr lang="en-CA" sz="3200" dirty="0">
                <a:solidFill>
                  <a:schemeClr val="tx1"/>
                </a:solidFill>
              </a:rPr>
              <a:t> that is relevant in this scenario</a:t>
            </a:r>
          </a:p>
          <a:p>
            <a:pPr marL="342900" indent="-342900">
              <a:buClr>
                <a:schemeClr val="accent2">
                  <a:lumMod val="75000"/>
                </a:schemeClr>
              </a:buClr>
              <a:buFont typeface="Wingdings" pitchFamily="2" charset="2"/>
              <a:buChar char="Ø"/>
            </a:pPr>
            <a:endParaRPr lang="en-CA" sz="3200" dirty="0">
              <a:solidFill>
                <a:schemeClr val="tx1"/>
              </a:solidFill>
            </a:endParaRPr>
          </a:p>
          <a:p>
            <a:pPr marL="342900" indent="-342900">
              <a:buClr>
                <a:schemeClr val="accent2">
                  <a:lumMod val="75000"/>
                </a:schemeClr>
              </a:buClr>
              <a:buFont typeface="Wingdings" pitchFamily="2" charset="2"/>
              <a:buChar char="Ø"/>
            </a:pPr>
            <a:r>
              <a:rPr lang="en-CA" sz="3200" dirty="0">
                <a:solidFill>
                  <a:schemeClr val="tx1"/>
                </a:solidFill>
              </a:rPr>
              <a:t>What can the worker </a:t>
            </a:r>
            <a:r>
              <a:rPr lang="en-CA" sz="3200" b="1" dirty="0">
                <a:solidFill>
                  <a:schemeClr val="tx1"/>
                </a:solidFill>
              </a:rPr>
              <a:t>do</a:t>
            </a:r>
            <a:r>
              <a:rPr lang="en-CA" sz="3200" dirty="0">
                <a:solidFill>
                  <a:schemeClr val="tx1"/>
                </a:solidFill>
              </a:rPr>
              <a:t> to address the problem? Identify any challenges or consequences </a:t>
            </a:r>
          </a:p>
          <a:p>
            <a:pPr marL="342900" indent="-342900">
              <a:buClr>
                <a:schemeClr val="accent2">
                  <a:lumMod val="75000"/>
                </a:schemeClr>
              </a:buClr>
              <a:buFont typeface="Wingdings" pitchFamily="2" charset="2"/>
              <a:buChar char="Ø"/>
            </a:pPr>
            <a:endParaRPr lang="en-CA" sz="3200" dirty="0">
              <a:solidFill>
                <a:schemeClr val="tx1"/>
              </a:solidFill>
            </a:endParaRPr>
          </a:p>
          <a:p>
            <a:pPr marL="342900" indent="-342900">
              <a:buClr>
                <a:schemeClr val="accent2">
                  <a:lumMod val="75000"/>
                </a:schemeClr>
              </a:buClr>
              <a:buFont typeface="Wingdings" pitchFamily="2" charset="2"/>
              <a:buChar char="Ø"/>
            </a:pPr>
            <a:r>
              <a:rPr lang="en-CA" sz="3200" dirty="0">
                <a:solidFill>
                  <a:schemeClr val="tx1"/>
                </a:solidFill>
              </a:rPr>
              <a:t>Who can </a:t>
            </a:r>
            <a:r>
              <a:rPr lang="en-CA" sz="3200" b="1" dirty="0">
                <a:solidFill>
                  <a:schemeClr val="tx1"/>
                </a:solidFill>
              </a:rPr>
              <a:t>help</a:t>
            </a:r>
            <a:r>
              <a:rPr lang="en-CA" sz="3200" dirty="0">
                <a:solidFill>
                  <a:schemeClr val="tx1"/>
                </a:solidFill>
              </a:rPr>
              <a:t>?</a:t>
            </a:r>
            <a:endParaRPr lang="en-US" sz="3200" dirty="0">
              <a:solidFill>
                <a:schemeClr val="tx1"/>
              </a:solidFill>
            </a:endParaRPr>
          </a:p>
          <a:p>
            <a:endParaRPr lang="en-US" dirty="0"/>
          </a:p>
        </p:txBody>
      </p:sp>
    </p:spTree>
    <p:extLst>
      <p:ext uri="{BB962C8B-B14F-4D97-AF65-F5344CB8AC3E}">
        <p14:creationId xmlns:p14="http://schemas.microsoft.com/office/powerpoint/2010/main" val="1939552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177410"/>
            <a:ext cx="7886700" cy="926339"/>
          </a:xfrm>
        </p:spPr>
        <p:txBody>
          <a:bodyPr>
            <a:noAutofit/>
          </a:bodyPr>
          <a:lstStyle/>
          <a:p>
            <a:r>
              <a:rPr lang="en-CA" sz="4600" b="1" dirty="0">
                <a:solidFill>
                  <a:schemeClr val="accent2">
                    <a:lumMod val="75000"/>
                  </a:schemeClr>
                </a:solidFill>
              </a:rPr>
              <a:t>Scenario 1</a:t>
            </a:r>
            <a:endParaRPr lang="en-US" sz="46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32</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36FBA681-CFA9-4E42-80BF-8C85F11E83DC}"/>
              </a:ext>
            </a:extLst>
          </p:cNvPr>
          <p:cNvSpPr txBox="1">
            <a:spLocks/>
          </p:cNvSpPr>
          <p:nvPr/>
        </p:nvSpPr>
        <p:spPr>
          <a:xfrm>
            <a:off x="734518" y="2103749"/>
            <a:ext cx="7780831" cy="404221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2800" dirty="0">
              <a:solidFill>
                <a:schemeClr val="tx1"/>
              </a:solidFill>
            </a:endParaRPr>
          </a:p>
          <a:p>
            <a:pPr>
              <a:spcAft>
                <a:spcPts val="800"/>
              </a:spcAft>
            </a:pPr>
            <a:r>
              <a:rPr lang="en-CA"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Mo worked 50 hours this week. Their boss told them this means they get 6 hours of time off that they can schedule whenever they want. </a:t>
            </a:r>
          </a:p>
          <a:p>
            <a:pPr>
              <a:spcAft>
                <a:spcPts val="800"/>
              </a:spcAft>
            </a:pPr>
            <a:r>
              <a:rPr lang="en-CA"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Mo would prefer to get paid for this time. </a:t>
            </a:r>
          </a:p>
          <a:p>
            <a:pPr>
              <a:spcAft>
                <a:spcPts val="800"/>
              </a:spcAft>
            </a:pPr>
            <a:r>
              <a:rPr lang="en-CA"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options does Mo have – can they get paid for this overtime? If so, how much? </a:t>
            </a:r>
          </a:p>
          <a:p>
            <a:endParaRPr lang="en-US" dirty="0"/>
          </a:p>
        </p:txBody>
      </p:sp>
    </p:spTree>
    <p:extLst>
      <p:ext uri="{BB962C8B-B14F-4D97-AF65-F5344CB8AC3E}">
        <p14:creationId xmlns:p14="http://schemas.microsoft.com/office/powerpoint/2010/main" val="861854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177410"/>
            <a:ext cx="7886700" cy="926339"/>
          </a:xfrm>
        </p:spPr>
        <p:txBody>
          <a:bodyPr>
            <a:noAutofit/>
          </a:bodyPr>
          <a:lstStyle/>
          <a:p>
            <a:r>
              <a:rPr lang="en-CA" sz="4600" b="1" dirty="0">
                <a:solidFill>
                  <a:schemeClr val="accent2">
                    <a:lumMod val="75000"/>
                  </a:schemeClr>
                </a:solidFill>
              </a:rPr>
              <a:t>Scenario 2</a:t>
            </a:r>
            <a:endParaRPr lang="en-US" sz="46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33</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36FBA681-CFA9-4E42-80BF-8C85F11E83DC}"/>
              </a:ext>
            </a:extLst>
          </p:cNvPr>
          <p:cNvSpPr txBox="1">
            <a:spLocks/>
          </p:cNvSpPr>
          <p:nvPr/>
        </p:nvSpPr>
        <p:spPr>
          <a:xfrm>
            <a:off x="734518" y="2103749"/>
            <a:ext cx="8091429" cy="425260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solidFill>
                <a:schemeClr val="tx1"/>
              </a:solidFill>
            </a:endParaRPr>
          </a:p>
          <a:p>
            <a:pPr>
              <a:spcAft>
                <a:spcPts val="800"/>
              </a:spcAft>
            </a:pP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Sarah was laid off after working 7 years in a sales job. Her boss said she is an independent contractor, so no termination pay for her. </a:t>
            </a:r>
          </a:p>
          <a:p>
            <a:pPr>
              <a:spcAft>
                <a:spcPts val="800"/>
              </a:spcAft>
            </a:pP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Sarah worked in the company’s office, doing a regular 9-5 shift, at minimum wage. </a:t>
            </a:r>
          </a:p>
          <a:p>
            <a:pPr>
              <a:spcAft>
                <a:spcPts val="800"/>
              </a:spcAft>
            </a:pP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She didn’t have the power to negotiate her shifts or her pay with her employer. </a:t>
            </a:r>
          </a:p>
          <a:p>
            <a:pPr>
              <a:spcAft>
                <a:spcPts val="800"/>
              </a:spcAft>
            </a:pPr>
            <a:r>
              <a:rPr lang="en-CA" sz="32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can Sarah do?</a:t>
            </a:r>
          </a:p>
          <a:p>
            <a:endParaRPr lang="en-US" dirty="0"/>
          </a:p>
        </p:txBody>
      </p:sp>
    </p:spTree>
    <p:extLst>
      <p:ext uri="{BB962C8B-B14F-4D97-AF65-F5344CB8AC3E}">
        <p14:creationId xmlns:p14="http://schemas.microsoft.com/office/powerpoint/2010/main" val="1471879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177410"/>
            <a:ext cx="7886700" cy="926339"/>
          </a:xfrm>
        </p:spPr>
        <p:txBody>
          <a:bodyPr>
            <a:noAutofit/>
          </a:bodyPr>
          <a:lstStyle/>
          <a:p>
            <a:r>
              <a:rPr lang="en-CA" sz="4600" b="1" dirty="0">
                <a:solidFill>
                  <a:schemeClr val="accent2">
                    <a:lumMod val="75000"/>
                  </a:schemeClr>
                </a:solidFill>
              </a:rPr>
              <a:t>Scenario 3</a:t>
            </a:r>
            <a:endParaRPr lang="en-US" sz="46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34</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36FBA681-CFA9-4E42-80BF-8C85F11E83DC}"/>
              </a:ext>
            </a:extLst>
          </p:cNvPr>
          <p:cNvSpPr txBox="1">
            <a:spLocks/>
          </p:cNvSpPr>
          <p:nvPr/>
        </p:nvSpPr>
        <p:spPr>
          <a:xfrm>
            <a:off x="734518" y="2103749"/>
            <a:ext cx="7780831" cy="437656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3200" dirty="0">
              <a:solidFill>
                <a:schemeClr val="tx1"/>
              </a:solidFill>
            </a:endParaRPr>
          </a:p>
          <a:p>
            <a:r>
              <a:rPr lang="en-CA" sz="3200" dirty="0">
                <a:solidFill>
                  <a:schemeClr val="tx1"/>
                </a:solidFill>
              </a:rPr>
              <a:t>Sami wants to take a day off at the end of Ramadan. </a:t>
            </a:r>
          </a:p>
          <a:p>
            <a:r>
              <a:rPr lang="en-CA" sz="3200" dirty="0">
                <a:solidFill>
                  <a:schemeClr val="tx1"/>
                </a:solidFill>
              </a:rPr>
              <a:t>His boss says he must use a vacation day, but Sami doesn’t want to because he has plans for a family holiday.  </a:t>
            </a:r>
          </a:p>
          <a:p>
            <a:endParaRPr lang="en-CA" sz="3200" dirty="0">
              <a:solidFill>
                <a:schemeClr val="tx1"/>
              </a:solidFill>
            </a:endParaRPr>
          </a:p>
          <a:p>
            <a:r>
              <a:rPr lang="en-CA" sz="3200" dirty="0">
                <a:solidFill>
                  <a:schemeClr val="tx1"/>
                </a:solidFill>
              </a:rPr>
              <a:t>What can Sami do?</a:t>
            </a:r>
          </a:p>
          <a:p>
            <a:endParaRPr lang="en-US" dirty="0"/>
          </a:p>
        </p:txBody>
      </p:sp>
    </p:spTree>
    <p:extLst>
      <p:ext uri="{BB962C8B-B14F-4D97-AF65-F5344CB8AC3E}">
        <p14:creationId xmlns:p14="http://schemas.microsoft.com/office/powerpoint/2010/main" val="1475142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177410"/>
            <a:ext cx="7886700" cy="715955"/>
          </a:xfrm>
        </p:spPr>
        <p:txBody>
          <a:bodyPr>
            <a:noAutofit/>
          </a:bodyPr>
          <a:lstStyle/>
          <a:p>
            <a:r>
              <a:rPr lang="en-CA" sz="4400" b="1" dirty="0">
                <a:solidFill>
                  <a:schemeClr val="accent2">
                    <a:lumMod val="75000"/>
                  </a:schemeClr>
                </a:solidFill>
              </a:rPr>
              <a:t>What can you tell workers?</a:t>
            </a:r>
            <a:endParaRPr lang="en-US" sz="44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35</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36FBA681-CFA9-4E42-80BF-8C85F11E83DC}"/>
              </a:ext>
            </a:extLst>
          </p:cNvPr>
          <p:cNvSpPr txBox="1">
            <a:spLocks/>
          </p:cNvSpPr>
          <p:nvPr/>
        </p:nvSpPr>
        <p:spPr>
          <a:xfrm>
            <a:off x="628650" y="2133599"/>
            <a:ext cx="7886700" cy="44262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CA" sz="2800" dirty="0">
              <a:solidFill>
                <a:schemeClr val="tx1"/>
              </a:solidFill>
            </a:endParaRPr>
          </a:p>
          <a:p>
            <a:r>
              <a:rPr lang="en-CA" sz="2800" dirty="0">
                <a:solidFill>
                  <a:schemeClr val="tx1"/>
                </a:solidFill>
              </a:rPr>
              <a:t>To keep a record of:</a:t>
            </a:r>
          </a:p>
          <a:p>
            <a:endParaRPr lang="en-CA" sz="2800" dirty="0">
              <a:solidFill>
                <a:schemeClr val="tx1"/>
              </a:solidFill>
            </a:endParaRPr>
          </a:p>
          <a:p>
            <a:pPr marL="342900" indent="-342900">
              <a:buClr>
                <a:schemeClr val="accent2">
                  <a:lumMod val="75000"/>
                </a:schemeClr>
              </a:buClr>
              <a:buFont typeface="Wingdings" pitchFamily="2" charset="2"/>
              <a:buChar char="ü"/>
            </a:pPr>
            <a:r>
              <a:rPr lang="en-CA" sz="2800" dirty="0">
                <a:solidFill>
                  <a:schemeClr val="tx1"/>
                </a:solidFill>
              </a:rPr>
              <a:t>All hours and dates worked; details of work done every day</a:t>
            </a:r>
          </a:p>
          <a:p>
            <a:pPr marL="342900" indent="-342900">
              <a:buClr>
                <a:schemeClr val="accent2">
                  <a:lumMod val="75000"/>
                </a:schemeClr>
              </a:buClr>
              <a:buFont typeface="Wingdings" pitchFamily="2" charset="2"/>
              <a:buChar char="ü"/>
            </a:pPr>
            <a:r>
              <a:rPr lang="en-CA" sz="2800" dirty="0">
                <a:solidFill>
                  <a:schemeClr val="tx1"/>
                </a:solidFill>
              </a:rPr>
              <a:t>All communications with employer: texts, emails, phone calls, letters</a:t>
            </a:r>
          </a:p>
          <a:p>
            <a:pPr marL="342900" indent="-342900">
              <a:buClr>
                <a:schemeClr val="accent2">
                  <a:lumMod val="75000"/>
                </a:schemeClr>
              </a:buClr>
              <a:buFont typeface="Wingdings" pitchFamily="2" charset="2"/>
              <a:buChar char="ü"/>
            </a:pPr>
            <a:r>
              <a:rPr lang="en-CA" sz="2800" dirty="0">
                <a:solidFill>
                  <a:schemeClr val="tx1"/>
                </a:solidFill>
              </a:rPr>
              <a:t>Copies of all documents: contract, pay stubs, cheques, Record of Employment (ROE), termination letter, etc.</a:t>
            </a:r>
          </a:p>
          <a:p>
            <a:pPr algn="ctr"/>
            <a:r>
              <a:rPr lang="en-CA" sz="2800" b="1" dirty="0">
                <a:solidFill>
                  <a:schemeClr val="tx1"/>
                </a:solidFill>
              </a:rPr>
              <a:t>Keep records at home!</a:t>
            </a:r>
          </a:p>
          <a:p>
            <a:endParaRPr lang="en-US" dirty="0"/>
          </a:p>
        </p:txBody>
      </p:sp>
    </p:spTree>
    <p:extLst>
      <p:ext uri="{BB962C8B-B14F-4D97-AF65-F5344CB8AC3E}">
        <p14:creationId xmlns:p14="http://schemas.microsoft.com/office/powerpoint/2010/main" val="1829018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429868" y="867039"/>
            <a:ext cx="7886700" cy="1287369"/>
          </a:xfrm>
        </p:spPr>
        <p:txBody>
          <a:bodyPr>
            <a:noAutofit/>
          </a:bodyPr>
          <a:lstStyle/>
          <a:p>
            <a:r>
              <a:rPr lang="en-CA" sz="4400" b="1" dirty="0">
                <a:solidFill>
                  <a:schemeClr val="accent2">
                    <a:lumMod val="75000"/>
                  </a:schemeClr>
                </a:solidFill>
              </a:rPr>
              <a:t>What else should you tell workers? </a:t>
            </a:r>
            <a:endParaRPr lang="en-US" sz="44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36</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36FBA681-CFA9-4E42-80BF-8C85F11E83DC}"/>
              </a:ext>
            </a:extLst>
          </p:cNvPr>
          <p:cNvSpPr txBox="1">
            <a:spLocks/>
          </p:cNvSpPr>
          <p:nvPr/>
        </p:nvSpPr>
        <p:spPr>
          <a:xfrm>
            <a:off x="628650" y="2818758"/>
            <a:ext cx="7287116" cy="371756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CA" sz="3200" dirty="0">
                <a:solidFill>
                  <a:schemeClr val="tx1"/>
                </a:solidFill>
              </a:rPr>
              <a:t>That even if they: </a:t>
            </a:r>
          </a:p>
          <a:p>
            <a:endParaRPr lang="en-CA" sz="3200" dirty="0">
              <a:solidFill>
                <a:schemeClr val="tx1"/>
              </a:solidFill>
            </a:endParaRPr>
          </a:p>
          <a:p>
            <a:pPr>
              <a:buClr>
                <a:schemeClr val="accent2">
                  <a:lumMod val="75000"/>
                </a:schemeClr>
              </a:buClr>
              <a:buFont typeface="Wingdings" panose="05000000000000000000" pitchFamily="2" charset="2"/>
              <a:buChar char="ü"/>
            </a:pPr>
            <a:r>
              <a:rPr lang="en-CA" sz="3200" dirty="0">
                <a:solidFill>
                  <a:schemeClr val="tx1"/>
                </a:solidFill>
              </a:rPr>
              <a:t> are paid “under the table” or in cash</a:t>
            </a:r>
          </a:p>
          <a:p>
            <a:pPr>
              <a:buClr>
                <a:schemeClr val="accent2">
                  <a:lumMod val="75000"/>
                </a:schemeClr>
              </a:buClr>
              <a:buFont typeface="Wingdings" panose="05000000000000000000" pitchFamily="2" charset="2"/>
              <a:buChar char="ü"/>
            </a:pPr>
            <a:r>
              <a:rPr lang="en-CA" sz="3200" dirty="0">
                <a:solidFill>
                  <a:schemeClr val="tx1"/>
                </a:solidFill>
              </a:rPr>
              <a:t> don’t have a Social Insurance Number </a:t>
            </a:r>
          </a:p>
          <a:p>
            <a:pPr>
              <a:buClr>
                <a:schemeClr val="accent2">
                  <a:lumMod val="75000"/>
                </a:schemeClr>
              </a:buClr>
              <a:buFont typeface="Wingdings" panose="05000000000000000000" pitchFamily="2" charset="2"/>
              <a:buChar char="ü"/>
            </a:pPr>
            <a:r>
              <a:rPr lang="en-CA" sz="3200" dirty="0">
                <a:solidFill>
                  <a:schemeClr val="tx1"/>
                </a:solidFill>
              </a:rPr>
              <a:t> don’t have a valid work permit</a:t>
            </a:r>
          </a:p>
          <a:p>
            <a:pPr>
              <a:buFont typeface="Wingdings" panose="05000000000000000000" pitchFamily="2" charset="2"/>
              <a:buChar char="ü"/>
            </a:pPr>
            <a:endParaRPr lang="en-CA" sz="3200" dirty="0">
              <a:solidFill>
                <a:schemeClr val="tx1"/>
              </a:solidFill>
            </a:endParaRPr>
          </a:p>
          <a:p>
            <a:r>
              <a:rPr lang="en-CA" sz="3200" dirty="0">
                <a:solidFill>
                  <a:schemeClr val="tx1"/>
                </a:solidFill>
              </a:rPr>
              <a:t>…. </a:t>
            </a:r>
            <a:r>
              <a:rPr lang="en-CA" sz="3200" b="1" dirty="0">
                <a:solidFill>
                  <a:schemeClr val="tx1"/>
                </a:solidFill>
              </a:rPr>
              <a:t>the ESA still applies to them!</a:t>
            </a:r>
          </a:p>
          <a:p>
            <a:endParaRPr lang="en-US" dirty="0"/>
          </a:p>
        </p:txBody>
      </p:sp>
    </p:spTree>
    <p:extLst>
      <p:ext uri="{BB962C8B-B14F-4D97-AF65-F5344CB8AC3E}">
        <p14:creationId xmlns:p14="http://schemas.microsoft.com/office/powerpoint/2010/main" val="397812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179476"/>
            <a:ext cx="7886700" cy="798402"/>
          </a:xfrm>
        </p:spPr>
        <p:txBody>
          <a:bodyPr>
            <a:noAutofit/>
          </a:bodyPr>
          <a:lstStyle/>
          <a:p>
            <a:r>
              <a:rPr lang="en-CA" sz="4400" b="1" dirty="0">
                <a:solidFill>
                  <a:schemeClr val="accent2">
                    <a:lumMod val="75000"/>
                  </a:schemeClr>
                </a:solidFill>
              </a:rPr>
              <a:t>What can community workers do?</a:t>
            </a:r>
            <a:endParaRPr lang="en-US" sz="44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37</a:t>
            </a:fld>
            <a:endParaRPr lang="en-US" dirty="0"/>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9" name="Content Placeholder 2">
            <a:extLst>
              <a:ext uri="{FF2B5EF4-FFF2-40B4-BE49-F238E27FC236}">
                <a16:creationId xmlns:a16="http://schemas.microsoft.com/office/drawing/2014/main" id="{675708AD-7132-DA4F-B782-798B886A53B2}"/>
              </a:ext>
            </a:extLst>
          </p:cNvPr>
          <p:cNvSpPr txBox="1">
            <a:spLocks/>
          </p:cNvSpPr>
          <p:nvPr/>
        </p:nvSpPr>
        <p:spPr>
          <a:xfrm>
            <a:off x="628650" y="2217384"/>
            <a:ext cx="7886700" cy="436894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Wingdings" pitchFamily="2" charset="2"/>
              <a:buChar char="Ø"/>
            </a:pPr>
            <a:endParaRPr lang="en-CA" dirty="0">
              <a:solidFill>
                <a:schemeClr val="tx1"/>
              </a:solidFill>
            </a:endParaRPr>
          </a:p>
          <a:p>
            <a:endParaRPr lang="en-CA" sz="2800" dirty="0">
              <a:solidFill>
                <a:schemeClr val="tx1"/>
              </a:solidFill>
            </a:endParaRPr>
          </a:p>
          <a:p>
            <a:pPr marL="342900" indent="-342900">
              <a:spcBef>
                <a:spcPts val="600"/>
              </a:spcBef>
              <a:buClr>
                <a:schemeClr val="accent2">
                  <a:lumMod val="75000"/>
                </a:schemeClr>
              </a:buClr>
              <a:buFont typeface="Wingdings" pitchFamily="2" charset="2"/>
              <a:buChar char="Ø"/>
            </a:pPr>
            <a:r>
              <a:rPr lang="en-CA" sz="2800" dirty="0">
                <a:solidFill>
                  <a:schemeClr val="tx1"/>
                </a:solidFill>
              </a:rPr>
              <a:t>write details about a workplace violation</a:t>
            </a:r>
          </a:p>
          <a:p>
            <a:pPr marL="342900" indent="-342900">
              <a:spcBef>
                <a:spcPts val="600"/>
              </a:spcBef>
              <a:buClr>
                <a:schemeClr val="accent2">
                  <a:lumMod val="75000"/>
                </a:schemeClr>
              </a:buClr>
              <a:buFont typeface="Wingdings" pitchFamily="2" charset="2"/>
              <a:buChar char="Ø"/>
            </a:pPr>
            <a:endParaRPr lang="en-CA" sz="2800" dirty="0">
              <a:solidFill>
                <a:schemeClr val="tx1"/>
              </a:solidFill>
            </a:endParaRPr>
          </a:p>
          <a:p>
            <a:pPr marL="342900" indent="-342900">
              <a:spcBef>
                <a:spcPts val="600"/>
              </a:spcBef>
              <a:buClr>
                <a:schemeClr val="accent2">
                  <a:lumMod val="75000"/>
                </a:schemeClr>
              </a:buClr>
              <a:buFont typeface="Wingdings" pitchFamily="2" charset="2"/>
              <a:buChar char="Ø"/>
            </a:pPr>
            <a:r>
              <a:rPr lang="en-CA" sz="2800" dirty="0">
                <a:solidFill>
                  <a:schemeClr val="tx1"/>
                </a:solidFill>
              </a:rPr>
              <a:t>find tools and help calculate unpaid wages</a:t>
            </a:r>
          </a:p>
          <a:p>
            <a:pPr marL="342900" indent="-342900">
              <a:spcBef>
                <a:spcPts val="600"/>
              </a:spcBef>
              <a:buClr>
                <a:schemeClr val="accent2">
                  <a:lumMod val="75000"/>
                </a:schemeClr>
              </a:buClr>
              <a:buFont typeface="Wingdings" pitchFamily="2" charset="2"/>
              <a:buChar char="Ø"/>
            </a:pPr>
            <a:endParaRPr lang="en-CA" sz="2800" dirty="0">
              <a:solidFill>
                <a:schemeClr val="tx1"/>
              </a:solidFill>
            </a:endParaRPr>
          </a:p>
          <a:p>
            <a:pPr marL="342900" indent="-342900">
              <a:spcBef>
                <a:spcPts val="600"/>
              </a:spcBef>
              <a:buClr>
                <a:schemeClr val="accent2">
                  <a:lumMod val="75000"/>
                </a:schemeClr>
              </a:buClr>
              <a:buFont typeface="Wingdings" pitchFamily="2" charset="2"/>
              <a:buChar char="Ø"/>
            </a:pPr>
            <a:r>
              <a:rPr lang="en-CA" sz="2800" dirty="0">
                <a:solidFill>
                  <a:schemeClr val="tx1"/>
                </a:solidFill>
              </a:rPr>
              <a:t>use a free interpretation service </a:t>
            </a:r>
          </a:p>
          <a:p>
            <a:pPr marL="342900" indent="-342900">
              <a:spcBef>
                <a:spcPts val="600"/>
              </a:spcBef>
              <a:buClr>
                <a:schemeClr val="accent2">
                  <a:lumMod val="75000"/>
                </a:schemeClr>
              </a:buClr>
              <a:buFont typeface="Wingdings" pitchFamily="2" charset="2"/>
              <a:buChar char="Ø"/>
            </a:pPr>
            <a:endParaRPr lang="en-CA" sz="2800" dirty="0">
              <a:solidFill>
                <a:schemeClr val="tx1"/>
              </a:solidFill>
            </a:endParaRPr>
          </a:p>
          <a:p>
            <a:pPr marL="342900" indent="-342900">
              <a:spcBef>
                <a:spcPts val="600"/>
              </a:spcBef>
              <a:buClr>
                <a:schemeClr val="accent2">
                  <a:lumMod val="75000"/>
                </a:schemeClr>
              </a:buClr>
              <a:buFont typeface="Wingdings" pitchFamily="2" charset="2"/>
              <a:buChar char="Ø"/>
            </a:pPr>
            <a:r>
              <a:rPr lang="en-CA" sz="2800" dirty="0">
                <a:solidFill>
                  <a:schemeClr val="tx1"/>
                </a:solidFill>
              </a:rPr>
              <a:t>make a plan to contact the Ministry of Labour</a:t>
            </a:r>
          </a:p>
          <a:p>
            <a:pPr>
              <a:spcBef>
                <a:spcPts val="600"/>
              </a:spcBef>
              <a:buClr>
                <a:schemeClr val="accent2">
                  <a:lumMod val="75000"/>
                </a:schemeClr>
              </a:buClr>
            </a:pPr>
            <a:endParaRPr lang="en-CA" sz="2800" dirty="0">
              <a:solidFill>
                <a:schemeClr val="tx1"/>
              </a:solidFill>
            </a:endParaRPr>
          </a:p>
          <a:p>
            <a:pPr marL="342900" indent="-342900">
              <a:spcBef>
                <a:spcPts val="600"/>
              </a:spcBef>
              <a:buClr>
                <a:schemeClr val="accent2">
                  <a:lumMod val="75000"/>
                </a:schemeClr>
              </a:buClr>
              <a:buFont typeface="Wingdings" pitchFamily="2" charset="2"/>
              <a:buChar char="Ø"/>
            </a:pPr>
            <a:r>
              <a:rPr lang="en-CA" sz="2800" dirty="0">
                <a:solidFill>
                  <a:schemeClr val="tx1"/>
                </a:solidFill>
              </a:rPr>
              <a:t>access income benefits</a:t>
            </a:r>
          </a:p>
          <a:p>
            <a:endParaRPr lang="en-CA" dirty="0">
              <a:solidFill>
                <a:schemeClr val="tx1"/>
              </a:solidFill>
            </a:endParaRPr>
          </a:p>
          <a:p>
            <a:endParaRPr lang="en-US" dirty="0"/>
          </a:p>
        </p:txBody>
      </p:sp>
    </p:spTree>
    <p:extLst>
      <p:ext uri="{BB962C8B-B14F-4D97-AF65-F5344CB8AC3E}">
        <p14:creationId xmlns:p14="http://schemas.microsoft.com/office/powerpoint/2010/main" val="1864662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744430"/>
            <a:ext cx="8123464" cy="1563465"/>
          </a:xfrm>
        </p:spPr>
        <p:txBody>
          <a:bodyPr>
            <a:noAutofit/>
          </a:bodyPr>
          <a:lstStyle/>
          <a:p>
            <a:br>
              <a:rPr lang="en-CA" sz="4400" b="1" dirty="0">
                <a:solidFill>
                  <a:schemeClr val="accent2">
                    <a:lumMod val="75000"/>
                  </a:schemeClr>
                </a:solidFill>
              </a:rPr>
            </a:br>
            <a:br>
              <a:rPr lang="en-CA" sz="4400" b="1" dirty="0">
                <a:solidFill>
                  <a:schemeClr val="accent2">
                    <a:lumMod val="75000"/>
                  </a:schemeClr>
                </a:solidFill>
              </a:rPr>
            </a:br>
            <a:br>
              <a:rPr lang="en-CA" sz="4400" b="1" dirty="0">
                <a:solidFill>
                  <a:schemeClr val="accent2">
                    <a:lumMod val="75000"/>
                  </a:schemeClr>
                </a:solidFill>
              </a:rPr>
            </a:br>
            <a:br>
              <a:rPr lang="en-CA" sz="4400" b="1" dirty="0">
                <a:solidFill>
                  <a:schemeClr val="accent2">
                    <a:lumMod val="75000"/>
                  </a:schemeClr>
                </a:solidFill>
              </a:rPr>
            </a:br>
            <a:r>
              <a:rPr lang="en-CA" sz="4400" b="1" dirty="0">
                <a:solidFill>
                  <a:schemeClr val="accent2">
                    <a:lumMod val="75000"/>
                  </a:schemeClr>
                </a:solidFill>
              </a:rPr>
              <a:t>If you work in employment services</a:t>
            </a:r>
            <a:endParaRPr lang="en-US" sz="44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38</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36FBA681-CFA9-4E42-80BF-8C85F11E83DC}"/>
              </a:ext>
            </a:extLst>
          </p:cNvPr>
          <p:cNvSpPr txBox="1">
            <a:spLocks/>
          </p:cNvSpPr>
          <p:nvPr/>
        </p:nvSpPr>
        <p:spPr>
          <a:xfrm>
            <a:off x="628649" y="2307896"/>
            <a:ext cx="8011767" cy="415916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600"/>
              </a:spcBef>
              <a:buClr>
                <a:schemeClr val="accent2">
                  <a:lumMod val="75000"/>
                </a:schemeClr>
              </a:buClr>
              <a:buFont typeface="Wingdings" panose="05000000000000000000" pitchFamily="2" charset="2"/>
              <a:buChar char="ü"/>
            </a:pPr>
            <a:r>
              <a:rPr lang="en-CA" sz="3200" dirty="0">
                <a:solidFill>
                  <a:schemeClr val="tx1"/>
                </a:solidFill>
              </a:rPr>
              <a:t>screen all employers before making a placement </a:t>
            </a:r>
          </a:p>
          <a:p>
            <a:pPr>
              <a:spcBef>
                <a:spcPts val="600"/>
              </a:spcBef>
              <a:buClr>
                <a:schemeClr val="accent2">
                  <a:lumMod val="75000"/>
                </a:schemeClr>
              </a:buClr>
            </a:pPr>
            <a:r>
              <a:rPr lang="en-CA" sz="3200" dirty="0">
                <a:solidFill>
                  <a:schemeClr val="tx1"/>
                </a:solidFill>
              </a:rPr>
              <a:t> </a:t>
            </a:r>
          </a:p>
          <a:p>
            <a:pPr>
              <a:spcBef>
                <a:spcPts val="600"/>
              </a:spcBef>
              <a:buClr>
                <a:schemeClr val="accent2">
                  <a:lumMod val="75000"/>
                </a:schemeClr>
              </a:buClr>
              <a:buFont typeface="Wingdings" panose="05000000000000000000" pitchFamily="2" charset="2"/>
              <a:buChar char="ü"/>
            </a:pPr>
            <a:r>
              <a:rPr lang="en-CA" sz="3200" dirty="0">
                <a:solidFill>
                  <a:schemeClr val="tx1"/>
                </a:solidFill>
              </a:rPr>
              <a:t>give workers’ rights information</a:t>
            </a:r>
          </a:p>
          <a:p>
            <a:pPr>
              <a:spcBef>
                <a:spcPts val="600"/>
              </a:spcBef>
              <a:buClr>
                <a:schemeClr val="accent2">
                  <a:lumMod val="75000"/>
                </a:schemeClr>
              </a:buClr>
            </a:pPr>
            <a:endParaRPr lang="en-CA" sz="3200" dirty="0">
              <a:solidFill>
                <a:schemeClr val="tx1"/>
              </a:solidFill>
            </a:endParaRPr>
          </a:p>
          <a:p>
            <a:pPr>
              <a:spcBef>
                <a:spcPts val="600"/>
              </a:spcBef>
              <a:buClr>
                <a:schemeClr val="accent2">
                  <a:lumMod val="75000"/>
                </a:schemeClr>
              </a:buClr>
              <a:buFont typeface="Wingdings" panose="05000000000000000000" pitchFamily="2" charset="2"/>
              <a:buChar char="ü"/>
            </a:pPr>
            <a:r>
              <a:rPr lang="en-CA" sz="3200" dirty="0">
                <a:solidFill>
                  <a:schemeClr val="tx1"/>
                </a:solidFill>
              </a:rPr>
              <a:t>share info about employers with co-workers and networks</a:t>
            </a:r>
          </a:p>
        </p:txBody>
      </p:sp>
    </p:spTree>
    <p:extLst>
      <p:ext uri="{BB962C8B-B14F-4D97-AF65-F5344CB8AC3E}">
        <p14:creationId xmlns:p14="http://schemas.microsoft.com/office/powerpoint/2010/main" val="715755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1031636"/>
            <a:ext cx="7886700" cy="715955"/>
          </a:xfrm>
        </p:spPr>
        <p:txBody>
          <a:bodyPr>
            <a:noAutofit/>
          </a:bodyPr>
          <a:lstStyle/>
          <a:p>
            <a:r>
              <a:rPr lang="en-CA" sz="3600" b="1" dirty="0">
                <a:solidFill>
                  <a:schemeClr val="accent2">
                    <a:lumMod val="75000"/>
                  </a:schemeClr>
                </a:solidFill>
              </a:rPr>
              <a:t>CLEO Steps to Justice</a:t>
            </a:r>
            <a:endParaRPr lang="en-US" sz="36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39</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36FBA681-CFA9-4E42-80BF-8C85F11E83DC}"/>
              </a:ext>
            </a:extLst>
          </p:cNvPr>
          <p:cNvSpPr txBox="1">
            <a:spLocks/>
          </p:cNvSpPr>
          <p:nvPr/>
        </p:nvSpPr>
        <p:spPr>
          <a:xfrm>
            <a:off x="628650" y="1893365"/>
            <a:ext cx="7640707" cy="446298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Clr>
                <a:schemeClr val="accent2">
                  <a:lumMod val="75000"/>
                </a:schemeClr>
              </a:buClr>
              <a:buFont typeface="Wingdings" pitchFamily="2" charset="2"/>
              <a:buChar char="Ø"/>
            </a:pPr>
            <a:r>
              <a:rPr lang="en-US" sz="2800" dirty="0">
                <a:hlinkClick r:id="rId3"/>
              </a:rPr>
              <a:t>Employment and Work on Steps to Justice</a:t>
            </a:r>
            <a:endParaRPr lang="en-US" sz="2800" dirty="0"/>
          </a:p>
          <a:p>
            <a:pPr marL="342900" indent="-342900">
              <a:buClr>
                <a:schemeClr val="accent2">
                  <a:lumMod val="75000"/>
                </a:schemeClr>
              </a:buClr>
              <a:buFont typeface="Wingdings" pitchFamily="2" charset="2"/>
              <a:buChar char="Ø"/>
            </a:pPr>
            <a:r>
              <a:rPr lang="en-CA" sz="2800" dirty="0">
                <a:hlinkClick r:id="rId4"/>
              </a:rPr>
              <a:t>Do I get to keep tips from customers?</a:t>
            </a:r>
            <a:endParaRPr lang="en-CA" sz="2800" dirty="0"/>
          </a:p>
          <a:p>
            <a:pPr marL="342900" indent="-342900">
              <a:buClr>
                <a:schemeClr val="accent2">
                  <a:lumMod val="75000"/>
                </a:schemeClr>
              </a:buClr>
              <a:buFont typeface="Wingdings" pitchFamily="2" charset="2"/>
              <a:buChar char="Ø"/>
            </a:pPr>
            <a:r>
              <a:rPr lang="en-US" sz="2800" dirty="0">
                <a:hlinkClick r:id="rId5"/>
              </a:rPr>
              <a:t>What breaks should I get at work?</a:t>
            </a:r>
            <a:endParaRPr lang="en-US" sz="2800" dirty="0"/>
          </a:p>
          <a:p>
            <a:pPr marL="342900" indent="-342900">
              <a:buClr>
                <a:schemeClr val="accent2">
                  <a:lumMod val="75000"/>
                </a:schemeClr>
              </a:buClr>
              <a:buFont typeface="Wingdings" pitchFamily="2" charset="2"/>
              <a:buChar char="Ø"/>
            </a:pPr>
            <a:r>
              <a:rPr lang="en-US" sz="2800" dirty="0">
                <a:hlinkClick r:id="rId6"/>
              </a:rPr>
              <a:t>I've been fired. How much notice should I get?</a:t>
            </a:r>
            <a:endParaRPr lang="en-US" sz="2800" dirty="0"/>
          </a:p>
          <a:p>
            <a:pPr marL="342900" indent="-342900">
              <a:buClr>
                <a:schemeClr val="accent2">
                  <a:lumMod val="75000"/>
                </a:schemeClr>
              </a:buClr>
              <a:buFont typeface="Wingdings" pitchFamily="2" charset="2"/>
              <a:buChar char="Ø"/>
            </a:pPr>
            <a:r>
              <a:rPr lang="en-US" sz="2800" dirty="0">
                <a:hlinkClick r:id="rId7"/>
              </a:rPr>
              <a:t>Letter writing tool to request Record of Employment (ROE)</a:t>
            </a:r>
            <a:r>
              <a:rPr lang="en-US" sz="2800" dirty="0"/>
              <a:t>   </a:t>
            </a:r>
          </a:p>
          <a:p>
            <a:pPr>
              <a:buClr>
                <a:schemeClr val="accent2">
                  <a:lumMod val="75000"/>
                </a:schemeClr>
              </a:buClr>
            </a:pPr>
            <a:r>
              <a:rPr lang="en-CA" sz="2800" dirty="0">
                <a:solidFill>
                  <a:schemeClr val="tx1"/>
                </a:solidFill>
              </a:rPr>
              <a:t>CLEO’s Steps to Justice COVID-19 Employment Resources:</a:t>
            </a:r>
          </a:p>
          <a:p>
            <a:pPr>
              <a:buClr>
                <a:schemeClr val="accent2">
                  <a:lumMod val="75000"/>
                </a:schemeClr>
              </a:buClr>
            </a:pPr>
            <a:r>
              <a:rPr lang="en-CA" sz="2800" dirty="0">
                <a:hlinkClick r:id="rId8"/>
              </a:rPr>
              <a:t>Steps to Justice COVID-19 Employment and Work</a:t>
            </a:r>
            <a:endParaRPr lang="en-CA" sz="2800" dirty="0"/>
          </a:p>
        </p:txBody>
      </p:sp>
    </p:spTree>
    <p:extLst>
      <p:ext uri="{BB962C8B-B14F-4D97-AF65-F5344CB8AC3E}">
        <p14:creationId xmlns:p14="http://schemas.microsoft.com/office/powerpoint/2010/main" val="19398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A505-26B6-5444-AB25-500DE16A393D}"/>
              </a:ext>
            </a:extLst>
          </p:cNvPr>
          <p:cNvSpPr>
            <a:spLocks noGrp="1"/>
          </p:cNvSpPr>
          <p:nvPr>
            <p:ph type="title"/>
          </p:nvPr>
        </p:nvSpPr>
        <p:spPr>
          <a:xfrm>
            <a:off x="623888" y="1343932"/>
            <a:ext cx="7886700" cy="924605"/>
          </a:xfrm>
        </p:spPr>
        <p:txBody>
          <a:bodyPr>
            <a:normAutofit/>
          </a:bodyPr>
          <a:lstStyle/>
          <a:p>
            <a:r>
              <a:rPr lang="en-CA" sz="4800" dirty="0">
                <a:solidFill>
                  <a:schemeClr val="accent2">
                    <a:lumMod val="75000"/>
                  </a:schemeClr>
                </a:solidFill>
              </a:rPr>
              <a:t>Land Acknowledgment</a:t>
            </a:r>
            <a:endParaRPr lang="en-US" sz="4800" dirty="0"/>
          </a:p>
        </p:txBody>
      </p:sp>
      <p:sp>
        <p:nvSpPr>
          <p:cNvPr id="3" name="Text Placeholder 2">
            <a:extLst>
              <a:ext uri="{FF2B5EF4-FFF2-40B4-BE49-F238E27FC236}">
                <a16:creationId xmlns:a16="http://schemas.microsoft.com/office/drawing/2014/main" id="{83BBDA4E-614D-5A46-8952-9A86E820DA62}"/>
              </a:ext>
            </a:extLst>
          </p:cNvPr>
          <p:cNvSpPr>
            <a:spLocks noGrp="1"/>
          </p:cNvSpPr>
          <p:nvPr>
            <p:ph type="body" idx="1"/>
          </p:nvPr>
        </p:nvSpPr>
        <p:spPr>
          <a:xfrm>
            <a:off x="623888" y="2423206"/>
            <a:ext cx="7886700" cy="1500187"/>
          </a:xfrm>
        </p:spPr>
        <p:txBody>
          <a:bodyPr>
            <a:normAutofit/>
          </a:bodyPr>
          <a:lstStyle/>
          <a:p>
            <a:r>
              <a:rPr lang="en-US" sz="2800" dirty="0"/>
              <a:t>[Add a meaningful land acknowledgment connected to where you are delivering the workshop]</a:t>
            </a:r>
          </a:p>
        </p:txBody>
      </p:sp>
      <p:sp>
        <p:nvSpPr>
          <p:cNvPr id="6" name="Slide Number Placeholder 5">
            <a:extLst>
              <a:ext uri="{FF2B5EF4-FFF2-40B4-BE49-F238E27FC236}">
                <a16:creationId xmlns:a16="http://schemas.microsoft.com/office/drawing/2014/main" id="{398E35C8-7D58-0D4D-93B9-C4944E2C4BA2}"/>
              </a:ext>
            </a:extLst>
          </p:cNvPr>
          <p:cNvSpPr>
            <a:spLocks noGrp="1"/>
          </p:cNvSpPr>
          <p:nvPr>
            <p:ph type="sldNum" sz="quarter" idx="12"/>
          </p:nvPr>
        </p:nvSpPr>
        <p:spPr/>
        <p:txBody>
          <a:bodyPr/>
          <a:lstStyle/>
          <a:p>
            <a:fld id="{352843D7-B4A2-6A42-B18D-F75DE8916FD0}" type="slidenum">
              <a:rPr lang="en-US" sz="1800" smtClean="0"/>
              <a:t>4</a:t>
            </a:fld>
            <a:endParaRPr lang="en-US" sz="1800"/>
          </a:p>
        </p:txBody>
      </p:sp>
    </p:spTree>
    <p:extLst>
      <p:ext uri="{BB962C8B-B14F-4D97-AF65-F5344CB8AC3E}">
        <p14:creationId xmlns:p14="http://schemas.microsoft.com/office/powerpoint/2010/main" val="4202220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8650" y="976861"/>
            <a:ext cx="7886700" cy="715955"/>
          </a:xfrm>
        </p:spPr>
        <p:txBody>
          <a:bodyPr>
            <a:noAutofit/>
          </a:bodyPr>
          <a:lstStyle/>
          <a:p>
            <a:r>
              <a:rPr lang="en-CA" sz="3600" b="1" dirty="0">
                <a:solidFill>
                  <a:schemeClr val="accent2">
                    <a:lumMod val="75000"/>
                  </a:schemeClr>
                </a:solidFill>
              </a:rPr>
              <a:t>Who can workers talk to? </a:t>
            </a:r>
            <a:endParaRPr lang="en-US" sz="36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40</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10" name="Content Placeholder 2">
            <a:extLst>
              <a:ext uri="{FF2B5EF4-FFF2-40B4-BE49-F238E27FC236}">
                <a16:creationId xmlns:a16="http://schemas.microsoft.com/office/drawing/2014/main" id="{36FBA681-CFA9-4E42-80BF-8C85F11E83DC}"/>
              </a:ext>
            </a:extLst>
          </p:cNvPr>
          <p:cNvSpPr txBox="1">
            <a:spLocks/>
          </p:cNvSpPr>
          <p:nvPr/>
        </p:nvSpPr>
        <p:spPr>
          <a:xfrm>
            <a:off x="503583" y="1830037"/>
            <a:ext cx="8011767" cy="438909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Clr>
                <a:schemeClr val="accent2">
                  <a:lumMod val="75000"/>
                </a:schemeClr>
              </a:buClr>
              <a:buFont typeface="Wingdings" pitchFamily="2" charset="2"/>
              <a:buChar char="Ø"/>
            </a:pPr>
            <a:r>
              <a:rPr lang="en-US" sz="2800" dirty="0">
                <a:solidFill>
                  <a:schemeClr val="tx1"/>
                </a:solidFill>
              </a:rPr>
              <a:t>Your </a:t>
            </a:r>
            <a:r>
              <a:rPr lang="en-US" sz="2800" dirty="0">
                <a:hlinkClick r:id="rId3"/>
              </a:rPr>
              <a:t>local legal clinic</a:t>
            </a:r>
            <a:r>
              <a:rPr lang="en-US" sz="2800" dirty="0"/>
              <a:t> </a:t>
            </a:r>
            <a:r>
              <a:rPr lang="en-US" sz="2800" dirty="0">
                <a:solidFill>
                  <a:schemeClr val="tx1"/>
                </a:solidFill>
              </a:rPr>
              <a:t>or</a:t>
            </a:r>
            <a:r>
              <a:rPr lang="en-US" sz="2800" dirty="0"/>
              <a:t> </a:t>
            </a:r>
            <a:r>
              <a:rPr lang="en-US" sz="2800" dirty="0">
                <a:hlinkClick r:id="rId4"/>
              </a:rPr>
              <a:t>specialty clinic</a:t>
            </a:r>
            <a:r>
              <a:rPr lang="en-US" sz="2800" dirty="0"/>
              <a:t> </a:t>
            </a:r>
          </a:p>
          <a:p>
            <a:pPr marL="342900" indent="-342900">
              <a:buClr>
                <a:schemeClr val="accent2">
                  <a:lumMod val="75000"/>
                </a:schemeClr>
              </a:buClr>
              <a:buFont typeface="Wingdings" pitchFamily="2" charset="2"/>
              <a:buChar char="Ø"/>
            </a:pPr>
            <a:r>
              <a:rPr lang="en-US" sz="2800" dirty="0">
                <a:hlinkClick r:id="rId5"/>
              </a:rPr>
              <a:t>Workers’ Action Centre</a:t>
            </a:r>
            <a:r>
              <a:rPr lang="en-US" sz="2800" dirty="0"/>
              <a:t>: </a:t>
            </a:r>
            <a:r>
              <a:rPr lang="en-US" sz="2800" b="1" dirty="0">
                <a:solidFill>
                  <a:schemeClr val="tx1"/>
                </a:solidFill>
              </a:rPr>
              <a:t>1-855-531-0778</a:t>
            </a:r>
            <a:r>
              <a:rPr lang="en-US" sz="2800" dirty="0">
                <a:solidFill>
                  <a:schemeClr val="tx1"/>
                </a:solidFill>
              </a:rPr>
              <a:t> </a:t>
            </a:r>
          </a:p>
          <a:p>
            <a:pPr marL="342900" indent="-342900">
              <a:buClr>
                <a:schemeClr val="accent2">
                  <a:lumMod val="75000"/>
                </a:schemeClr>
              </a:buClr>
              <a:buFont typeface="Wingdings" pitchFamily="2" charset="2"/>
              <a:buChar char="Ø"/>
            </a:pPr>
            <a:r>
              <a:rPr lang="en-US" sz="2800" dirty="0">
                <a:hlinkClick r:id="rId6"/>
              </a:rPr>
              <a:t>Sudbury Workers Education and Advocacy Centre </a:t>
            </a:r>
            <a:r>
              <a:rPr lang="en-US" sz="2800" dirty="0">
                <a:solidFill>
                  <a:schemeClr val="tx1"/>
                </a:solidFill>
              </a:rPr>
              <a:t>(serves Northeastern Ontario): </a:t>
            </a:r>
            <a:r>
              <a:rPr lang="en-CA" sz="2800" b="1" dirty="0">
                <a:solidFill>
                  <a:schemeClr val="tx1"/>
                </a:solidFill>
              </a:rPr>
              <a:t>1-866-470-2173</a:t>
            </a:r>
            <a:r>
              <a:rPr lang="en-CA" sz="2800" dirty="0">
                <a:solidFill>
                  <a:schemeClr val="tx1"/>
                </a:solidFill>
              </a:rPr>
              <a:t> </a:t>
            </a:r>
          </a:p>
          <a:p>
            <a:pPr marL="342900" indent="-342900">
              <a:buClr>
                <a:schemeClr val="accent2">
                  <a:lumMod val="75000"/>
                </a:schemeClr>
              </a:buClr>
              <a:buFont typeface="Wingdings" pitchFamily="2" charset="2"/>
              <a:buChar char="Ø"/>
            </a:pPr>
            <a:r>
              <a:rPr lang="en-US" sz="2800" dirty="0">
                <a:hlinkClick r:id="rId7"/>
              </a:rPr>
              <a:t>Human Rights Legal Support Centre</a:t>
            </a:r>
            <a:r>
              <a:rPr lang="en-US" sz="2800" dirty="0"/>
              <a:t>: </a:t>
            </a:r>
            <a:r>
              <a:rPr lang="en-US" sz="2800" b="1" i="0" dirty="0">
                <a:solidFill>
                  <a:schemeClr val="tx1"/>
                </a:solidFill>
                <a:effectLst/>
                <a:latin typeface="arial" panose="020B0604020202020204" pitchFamily="34" charset="0"/>
              </a:rPr>
              <a:t>1-866-625-5179</a:t>
            </a:r>
            <a:endParaRPr lang="en-US" sz="2800" dirty="0"/>
          </a:p>
          <a:p>
            <a:pPr marL="342900" indent="-342900">
              <a:buClr>
                <a:schemeClr val="accent2">
                  <a:lumMod val="75000"/>
                </a:schemeClr>
              </a:buClr>
              <a:buFont typeface="Wingdings" pitchFamily="2" charset="2"/>
              <a:buChar char="Ø"/>
            </a:pPr>
            <a:r>
              <a:rPr lang="en-CA" sz="2800" dirty="0">
                <a:solidFill>
                  <a:schemeClr val="tx1"/>
                </a:solidFill>
              </a:rPr>
              <a:t>Ministry of Labour - </a:t>
            </a:r>
            <a:r>
              <a:rPr lang="en-CA" sz="2800" dirty="0">
                <a:hlinkClick r:id="rId8"/>
              </a:rPr>
              <a:t>Employment Standards Information Centre</a:t>
            </a:r>
            <a:r>
              <a:rPr lang="en-CA" sz="2800" b="1" dirty="0">
                <a:solidFill>
                  <a:schemeClr val="tx1"/>
                </a:solidFill>
              </a:rPr>
              <a:t>: 1-800-531-5551</a:t>
            </a:r>
            <a:r>
              <a:rPr lang="en-CA" sz="2800" dirty="0">
                <a:solidFill>
                  <a:schemeClr val="tx1"/>
                </a:solidFill>
              </a:rPr>
              <a:t> </a:t>
            </a:r>
            <a:endParaRPr lang="en-US" sz="2800" dirty="0"/>
          </a:p>
        </p:txBody>
      </p:sp>
    </p:spTree>
    <p:extLst>
      <p:ext uri="{BB962C8B-B14F-4D97-AF65-F5344CB8AC3E}">
        <p14:creationId xmlns:p14="http://schemas.microsoft.com/office/powerpoint/2010/main" val="3966195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448456" y="839449"/>
            <a:ext cx="7886700" cy="779487"/>
          </a:xfrm>
        </p:spPr>
        <p:txBody>
          <a:bodyPr>
            <a:noAutofit/>
          </a:bodyPr>
          <a:lstStyle/>
          <a:p>
            <a:r>
              <a:rPr lang="en-CA" sz="3600" b="1" dirty="0">
                <a:solidFill>
                  <a:schemeClr val="accent2">
                    <a:lumMod val="75000"/>
                  </a:schemeClr>
                </a:solidFill>
              </a:rPr>
              <a:t>Information resources for workers</a:t>
            </a:r>
            <a:endParaRPr lang="en-US" sz="36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41</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9" name="Content Placeholder 2">
            <a:extLst>
              <a:ext uri="{FF2B5EF4-FFF2-40B4-BE49-F238E27FC236}">
                <a16:creationId xmlns:a16="http://schemas.microsoft.com/office/drawing/2014/main" id="{C0F95F63-B2B7-6F4E-B9EA-97EE4B0AC2DA}"/>
              </a:ext>
            </a:extLst>
          </p:cNvPr>
          <p:cNvSpPr txBox="1">
            <a:spLocks/>
          </p:cNvSpPr>
          <p:nvPr/>
        </p:nvSpPr>
        <p:spPr>
          <a:xfrm>
            <a:off x="448456" y="1843790"/>
            <a:ext cx="7886700" cy="4877684"/>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Clr>
                <a:schemeClr val="accent2">
                  <a:lumMod val="75000"/>
                </a:schemeClr>
              </a:buClr>
            </a:pPr>
            <a:r>
              <a:rPr lang="en-CA" sz="2800" dirty="0">
                <a:solidFill>
                  <a:schemeClr val="tx1"/>
                </a:solidFill>
              </a:rPr>
              <a:t>Workers’ Action Centre (WAC):</a:t>
            </a:r>
          </a:p>
          <a:p>
            <a:pPr marL="457200" indent="-457200">
              <a:buClr>
                <a:schemeClr val="accent2">
                  <a:lumMod val="75000"/>
                </a:schemeClr>
              </a:buClr>
              <a:buFont typeface="Wingdings" panose="05000000000000000000" pitchFamily="2" charset="2"/>
              <a:buChar char="Ø"/>
            </a:pPr>
            <a:r>
              <a:rPr lang="en-US" sz="2800" dirty="0">
                <a:hlinkClick r:id="rId3"/>
              </a:rPr>
              <a:t>Protect yourself - Checklist for Workers</a:t>
            </a:r>
            <a:r>
              <a:rPr lang="en-US" sz="2800" dirty="0"/>
              <a:t> </a:t>
            </a:r>
          </a:p>
          <a:p>
            <a:pPr>
              <a:spcBef>
                <a:spcPts val="600"/>
              </a:spcBef>
              <a:buClr>
                <a:schemeClr val="accent2">
                  <a:lumMod val="75000"/>
                </a:schemeClr>
              </a:buClr>
            </a:pPr>
            <a:endParaRPr lang="en-CA" sz="2800" dirty="0">
              <a:solidFill>
                <a:schemeClr val="tx1"/>
              </a:solidFill>
            </a:endParaRPr>
          </a:p>
          <a:p>
            <a:pPr>
              <a:spcBef>
                <a:spcPts val="600"/>
              </a:spcBef>
              <a:buClr>
                <a:schemeClr val="accent2">
                  <a:lumMod val="75000"/>
                </a:schemeClr>
              </a:buClr>
            </a:pPr>
            <a:r>
              <a:rPr lang="en-CA" sz="2800" dirty="0">
                <a:solidFill>
                  <a:schemeClr val="tx1"/>
                </a:solidFill>
              </a:rPr>
              <a:t>Ministry of Labour: </a:t>
            </a:r>
          </a:p>
          <a:p>
            <a:pPr marL="457200" indent="-457200">
              <a:spcBef>
                <a:spcPts val="600"/>
              </a:spcBef>
              <a:buClr>
                <a:schemeClr val="accent2">
                  <a:lumMod val="75000"/>
                </a:schemeClr>
              </a:buClr>
              <a:buFont typeface="Wingdings" panose="05000000000000000000" pitchFamily="2" charset="2"/>
              <a:buChar char="Ø"/>
            </a:pPr>
            <a:r>
              <a:rPr lang="en-CA" sz="2800" dirty="0">
                <a:hlinkClick r:id="rId4"/>
              </a:rPr>
              <a:t>Where to file a claim</a:t>
            </a:r>
            <a:endParaRPr lang="en-CA" sz="2800" dirty="0"/>
          </a:p>
          <a:p>
            <a:pPr marL="457200" indent="-457200">
              <a:buClr>
                <a:schemeClr val="accent2">
                  <a:lumMod val="75000"/>
                </a:schemeClr>
              </a:buClr>
              <a:buFont typeface="Wingdings" pitchFamily="2" charset="2"/>
              <a:buChar char="Ø"/>
            </a:pPr>
            <a:r>
              <a:rPr lang="en-CA" sz="2800" dirty="0">
                <a:hlinkClick r:id="rId5"/>
              </a:rPr>
              <a:t>ESA Policy and Interpretation Manual</a:t>
            </a:r>
            <a:endParaRPr lang="en-CA" sz="2800" dirty="0"/>
          </a:p>
          <a:p>
            <a:pPr marL="457200" indent="-457200">
              <a:buClr>
                <a:schemeClr val="accent2">
                  <a:lumMod val="75000"/>
                </a:schemeClr>
              </a:buClr>
              <a:buFont typeface="Wingdings" pitchFamily="2" charset="2"/>
              <a:buChar char="Ø"/>
            </a:pPr>
            <a:r>
              <a:rPr lang="en-CA" sz="2800" dirty="0">
                <a:hlinkClick r:id="rId6"/>
              </a:rPr>
              <a:t>Tips and Gratuities Factsheet</a:t>
            </a:r>
            <a:endParaRPr lang="en-CA" sz="2800" dirty="0"/>
          </a:p>
          <a:p>
            <a:pPr marL="457200" indent="-457200">
              <a:buClr>
                <a:schemeClr val="accent2">
                  <a:lumMod val="75000"/>
                </a:schemeClr>
              </a:buClr>
              <a:buFont typeface="Wingdings" pitchFamily="2" charset="2"/>
              <a:buChar char="Ø"/>
            </a:pPr>
            <a:r>
              <a:rPr lang="en-CA" sz="2800" dirty="0">
                <a:hlinkClick r:id="rId7"/>
              </a:rPr>
              <a:t>Minimum Wage</a:t>
            </a:r>
            <a:r>
              <a:rPr lang="en-CA" sz="2800" dirty="0"/>
              <a:t> </a:t>
            </a:r>
          </a:p>
          <a:p>
            <a:pPr marL="457200" indent="-457200">
              <a:buClr>
                <a:schemeClr val="accent2">
                  <a:lumMod val="75000"/>
                </a:schemeClr>
              </a:buClr>
              <a:buFont typeface="Wingdings" pitchFamily="2" charset="2"/>
              <a:buChar char="Ø"/>
            </a:pPr>
            <a:endParaRPr lang="en-CA" sz="2800" dirty="0"/>
          </a:p>
          <a:p>
            <a:pPr>
              <a:buClr>
                <a:schemeClr val="accent2">
                  <a:lumMod val="75000"/>
                </a:schemeClr>
              </a:buClr>
            </a:pPr>
            <a:r>
              <a:rPr lang="en-CA" sz="2800" dirty="0">
                <a:solidFill>
                  <a:schemeClr val="tx1"/>
                </a:solidFill>
              </a:rPr>
              <a:t>Canada Labour Code: </a:t>
            </a:r>
          </a:p>
          <a:p>
            <a:pPr marL="342900" indent="-342900">
              <a:buClr>
                <a:schemeClr val="accent2">
                  <a:lumMod val="75000"/>
                </a:schemeClr>
              </a:buClr>
              <a:buFont typeface="Wingdings" pitchFamily="2" charset="2"/>
              <a:buChar char="Ø"/>
            </a:pPr>
            <a:r>
              <a:rPr lang="en-CA" sz="2800" dirty="0">
                <a:hlinkClick r:id="rId8"/>
              </a:rPr>
              <a:t>Federally regulated industries</a:t>
            </a:r>
            <a:endParaRPr lang="en-CA" sz="2800" dirty="0"/>
          </a:p>
          <a:p>
            <a:endParaRPr lang="en-CA" dirty="0"/>
          </a:p>
          <a:p>
            <a:endParaRPr lang="en-CA" dirty="0"/>
          </a:p>
          <a:p>
            <a:endParaRPr lang="en-CA" dirty="0"/>
          </a:p>
          <a:p>
            <a:endParaRPr lang="en-CA" dirty="0"/>
          </a:p>
          <a:p>
            <a:endParaRPr lang="en-US" dirty="0"/>
          </a:p>
        </p:txBody>
      </p:sp>
    </p:spTree>
    <p:extLst>
      <p:ext uri="{BB962C8B-B14F-4D97-AF65-F5344CB8AC3E}">
        <p14:creationId xmlns:p14="http://schemas.microsoft.com/office/powerpoint/2010/main" val="3342508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218661" y="1083936"/>
            <a:ext cx="8706678" cy="715955"/>
          </a:xfrm>
        </p:spPr>
        <p:txBody>
          <a:bodyPr>
            <a:noAutofit/>
          </a:bodyPr>
          <a:lstStyle/>
          <a:p>
            <a:r>
              <a:rPr lang="en-CA" sz="4000" b="1" dirty="0">
                <a:solidFill>
                  <a:schemeClr val="accent2">
                    <a:lumMod val="75000"/>
                  </a:schemeClr>
                </a:solidFill>
              </a:rPr>
              <a:t>Ministry of Labour Tools and resources</a:t>
            </a:r>
            <a:endParaRPr lang="en-US" sz="40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42</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9" name="Content Placeholder 2">
            <a:extLst>
              <a:ext uri="{FF2B5EF4-FFF2-40B4-BE49-F238E27FC236}">
                <a16:creationId xmlns:a16="http://schemas.microsoft.com/office/drawing/2014/main" id="{C0F95F63-B2B7-6F4E-B9EA-97EE4B0AC2DA}"/>
              </a:ext>
            </a:extLst>
          </p:cNvPr>
          <p:cNvSpPr txBox="1">
            <a:spLocks/>
          </p:cNvSpPr>
          <p:nvPr/>
        </p:nvSpPr>
        <p:spPr>
          <a:xfrm>
            <a:off x="448455" y="1799891"/>
            <a:ext cx="8476884" cy="48087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Clr>
                <a:schemeClr val="accent2">
                  <a:lumMod val="75000"/>
                </a:schemeClr>
              </a:buClr>
              <a:buFont typeface="Wingdings" panose="05000000000000000000" pitchFamily="2" charset="2"/>
              <a:buChar char="Ø"/>
            </a:pPr>
            <a:r>
              <a:rPr lang="en-CA" sz="4000" dirty="0">
                <a:hlinkClick r:id="rId3"/>
              </a:rPr>
              <a:t>Public holiday pay calculator</a:t>
            </a:r>
            <a:endParaRPr lang="en-CA" sz="4000" dirty="0"/>
          </a:p>
          <a:p>
            <a:pPr marL="457200" indent="-457200">
              <a:buClr>
                <a:schemeClr val="accent2">
                  <a:lumMod val="75000"/>
                </a:schemeClr>
              </a:buClr>
              <a:buFont typeface="Wingdings" panose="05000000000000000000" pitchFamily="2" charset="2"/>
              <a:buChar char="Ø"/>
            </a:pPr>
            <a:r>
              <a:rPr lang="en-CA" sz="4000" b="0" i="0" u="none" strike="noStrike" dirty="0">
                <a:solidFill>
                  <a:srgbClr val="0000FF"/>
                </a:solidFill>
                <a:effectLst/>
                <a:ea typeface="Times New Roman" panose="02020603050405020304" pitchFamily="18" charset="0"/>
                <a:cs typeface="Calibri" panose="020F0502020204030204" pitchFamily="34" charset="0"/>
                <a:hlinkClick r:id="rId4"/>
              </a:rPr>
              <a:t>Rest between shifts tool</a:t>
            </a:r>
            <a:r>
              <a:rPr lang="en-CA" sz="4000" b="0" i="0" u="none" strike="noStrike" dirty="0">
                <a:effectLst/>
                <a:ea typeface="Times New Roman" panose="02020603050405020304" pitchFamily="18" charset="0"/>
                <a:cs typeface="Calibri" panose="020F0502020204030204" pitchFamily="34" charset="0"/>
              </a:rPr>
              <a:t> </a:t>
            </a:r>
            <a:endParaRPr lang="en-US" sz="4000" dirty="0">
              <a:hlinkClick r:id="rId5"/>
            </a:endParaRPr>
          </a:p>
          <a:p>
            <a:pPr marL="457200" indent="-457200">
              <a:buClr>
                <a:schemeClr val="accent2">
                  <a:lumMod val="75000"/>
                </a:schemeClr>
              </a:buClr>
              <a:buFont typeface="Wingdings" panose="05000000000000000000" pitchFamily="2" charset="2"/>
              <a:buChar char="Ø"/>
            </a:pPr>
            <a:r>
              <a:rPr lang="en-US" sz="4000" dirty="0">
                <a:hlinkClick r:id="rId5"/>
              </a:rPr>
              <a:t>Termination Pay Calculator</a:t>
            </a:r>
            <a:endParaRPr lang="en-US" sz="4000" dirty="0"/>
          </a:p>
          <a:p>
            <a:pPr marL="457200" indent="-457200">
              <a:buClr>
                <a:schemeClr val="accent2">
                  <a:lumMod val="75000"/>
                </a:schemeClr>
              </a:buClr>
              <a:buFont typeface="Wingdings" panose="05000000000000000000" pitchFamily="2" charset="2"/>
              <a:buChar char="Ø"/>
            </a:pPr>
            <a:r>
              <a:rPr lang="en-CA" sz="4000" dirty="0">
                <a:hlinkClick r:id="rId6"/>
              </a:rPr>
              <a:t>Exemptions and special rules</a:t>
            </a:r>
            <a:endParaRPr lang="en-CA" sz="4000" dirty="0"/>
          </a:p>
          <a:p>
            <a:pPr marL="457200" indent="-457200">
              <a:buClr>
                <a:schemeClr val="accent2">
                  <a:lumMod val="75000"/>
                </a:schemeClr>
              </a:buClr>
              <a:buFont typeface="Wingdings" panose="05000000000000000000" pitchFamily="2" charset="2"/>
              <a:buChar char="Ø"/>
            </a:pPr>
            <a:r>
              <a:rPr lang="en-CA" sz="4000">
                <a:hlinkClick r:id="rId7"/>
              </a:rPr>
              <a:t>Video </a:t>
            </a:r>
            <a:r>
              <a:rPr lang="en-CA" sz="4000" dirty="0">
                <a:hlinkClick r:id="rId7"/>
              </a:rPr>
              <a:t>Series: ESA entitlements</a:t>
            </a:r>
            <a:endParaRPr lang="en-CA" sz="4000" dirty="0"/>
          </a:p>
          <a:p>
            <a:endParaRPr lang="en-CA" sz="4000" dirty="0"/>
          </a:p>
          <a:p>
            <a:endParaRPr lang="en-CA" dirty="0"/>
          </a:p>
          <a:p>
            <a:endParaRPr lang="en-CA" dirty="0"/>
          </a:p>
          <a:p>
            <a:endParaRPr lang="en-CA" dirty="0"/>
          </a:p>
          <a:p>
            <a:endParaRPr lang="en-US" dirty="0"/>
          </a:p>
        </p:txBody>
      </p:sp>
    </p:spTree>
    <p:extLst>
      <p:ext uri="{BB962C8B-B14F-4D97-AF65-F5344CB8AC3E}">
        <p14:creationId xmlns:p14="http://schemas.microsoft.com/office/powerpoint/2010/main" val="3608463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448456" y="1232818"/>
            <a:ext cx="7886700" cy="715955"/>
          </a:xfrm>
        </p:spPr>
        <p:txBody>
          <a:bodyPr>
            <a:noAutofit/>
          </a:bodyPr>
          <a:lstStyle/>
          <a:p>
            <a:r>
              <a:rPr lang="en-CA" sz="4400" b="1" dirty="0">
                <a:solidFill>
                  <a:schemeClr val="accent2">
                    <a:lumMod val="75000"/>
                  </a:schemeClr>
                </a:solidFill>
              </a:rPr>
              <a:t>Campaign resources</a:t>
            </a:r>
            <a:endParaRPr lang="en-US" sz="4400" dirty="0">
              <a:solidFill>
                <a:schemeClr val="accent2">
                  <a:lumMod val="75000"/>
                </a:schemeClr>
              </a:solidFill>
            </a:endParaRP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43</a:t>
            </a:fld>
            <a:endParaRPr lang="en-US"/>
          </a:p>
        </p:txBody>
      </p:sp>
      <p:sp>
        <p:nvSpPr>
          <p:cNvPr id="8" name="TextBox 7">
            <a:extLst>
              <a:ext uri="{FF2B5EF4-FFF2-40B4-BE49-F238E27FC236}">
                <a16:creationId xmlns:a16="http://schemas.microsoft.com/office/drawing/2014/main" id="{D5BF96AF-6AF8-864D-9D13-209135B8EFD8}"/>
              </a:ext>
            </a:extLst>
          </p:cNvPr>
          <p:cNvSpPr txBox="1"/>
          <p:nvPr/>
        </p:nvSpPr>
        <p:spPr>
          <a:xfrm>
            <a:off x="7478486" y="4147457"/>
            <a:ext cx="184731" cy="369332"/>
          </a:xfrm>
          <a:prstGeom prst="rect">
            <a:avLst/>
          </a:prstGeom>
          <a:noFill/>
        </p:spPr>
        <p:txBody>
          <a:bodyPr wrap="none" rtlCol="0">
            <a:spAutoFit/>
          </a:bodyPr>
          <a:lstStyle/>
          <a:p>
            <a:endParaRPr lang="en-US" dirty="0"/>
          </a:p>
        </p:txBody>
      </p:sp>
      <p:sp>
        <p:nvSpPr>
          <p:cNvPr id="9" name="Content Placeholder 2">
            <a:extLst>
              <a:ext uri="{FF2B5EF4-FFF2-40B4-BE49-F238E27FC236}">
                <a16:creationId xmlns:a16="http://schemas.microsoft.com/office/drawing/2014/main" id="{C0F95F63-B2B7-6F4E-B9EA-97EE4B0AC2DA}"/>
              </a:ext>
            </a:extLst>
          </p:cNvPr>
          <p:cNvSpPr txBox="1">
            <a:spLocks/>
          </p:cNvSpPr>
          <p:nvPr/>
        </p:nvSpPr>
        <p:spPr>
          <a:xfrm>
            <a:off x="456619" y="2159677"/>
            <a:ext cx="8183797" cy="43206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34000"/>
              </a:lnSpc>
              <a:buClr>
                <a:schemeClr val="accent2">
                  <a:lumMod val="75000"/>
                </a:schemeClr>
              </a:buClr>
              <a:buFont typeface="Wingdings" pitchFamily="2" charset="2"/>
              <a:buChar char="Ø"/>
            </a:pPr>
            <a:r>
              <a:rPr lang="en-CA" sz="3000" dirty="0">
                <a:solidFill>
                  <a:schemeClr val="accent1"/>
                </a:solidFill>
                <a:hlinkClick r:id="rId3"/>
              </a:rPr>
              <a:t>Justice for Workers</a:t>
            </a:r>
            <a:r>
              <a:rPr lang="en-CA" sz="3000" b="1" dirty="0">
                <a:solidFill>
                  <a:schemeClr val="tx1"/>
                </a:solidFill>
              </a:rPr>
              <a:t> (formerly $15 &amp; Fairness)</a:t>
            </a:r>
          </a:p>
          <a:p>
            <a:pPr>
              <a:lnSpc>
                <a:spcPct val="134000"/>
              </a:lnSpc>
              <a:buClr>
                <a:schemeClr val="accent2">
                  <a:lumMod val="75000"/>
                </a:schemeClr>
              </a:buClr>
            </a:pPr>
            <a:r>
              <a:rPr lang="en-CA" sz="3000" dirty="0">
                <a:solidFill>
                  <a:schemeClr val="tx1"/>
                </a:solidFill>
              </a:rPr>
              <a:t>Campaign to raise the minimum wage and improve workers’ rights </a:t>
            </a:r>
            <a:r>
              <a:rPr lang="en-CA" sz="3000" b="1" dirty="0">
                <a:solidFill>
                  <a:schemeClr val="tx1"/>
                </a:solidFill>
              </a:rPr>
              <a:t>Migrant Rights Network</a:t>
            </a:r>
          </a:p>
          <a:p>
            <a:pPr marL="457200" indent="-457200">
              <a:lnSpc>
                <a:spcPct val="134000"/>
              </a:lnSpc>
              <a:buClr>
                <a:schemeClr val="accent2">
                  <a:lumMod val="75000"/>
                </a:schemeClr>
              </a:buClr>
              <a:buFont typeface="Wingdings" panose="05000000000000000000" pitchFamily="2" charset="2"/>
              <a:buChar char="Ø"/>
            </a:pPr>
            <a:r>
              <a:rPr lang="en-CA" sz="3000" dirty="0">
                <a:solidFill>
                  <a:schemeClr val="accent1"/>
                </a:solidFill>
                <a:hlinkClick r:id="rId4"/>
              </a:rPr>
              <a:t>Campaign for Migrant Justice</a:t>
            </a:r>
            <a:endParaRPr lang="en-CA" sz="3000" dirty="0">
              <a:solidFill>
                <a:schemeClr val="accent1"/>
              </a:solidFill>
            </a:endParaRPr>
          </a:p>
          <a:p>
            <a:endParaRPr lang="en-CA" dirty="0"/>
          </a:p>
          <a:p>
            <a:endParaRPr lang="en-CA" dirty="0"/>
          </a:p>
          <a:p>
            <a:endParaRPr lang="en-CA" dirty="0"/>
          </a:p>
          <a:p>
            <a:endParaRPr lang="en-US" dirty="0"/>
          </a:p>
        </p:txBody>
      </p:sp>
    </p:spTree>
    <p:extLst>
      <p:ext uri="{BB962C8B-B14F-4D97-AF65-F5344CB8AC3E}">
        <p14:creationId xmlns:p14="http://schemas.microsoft.com/office/powerpoint/2010/main" val="4011338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5C90-5EA7-194F-B30F-863E7C972543}"/>
              </a:ext>
            </a:extLst>
          </p:cNvPr>
          <p:cNvSpPr>
            <a:spLocks noGrp="1"/>
          </p:cNvSpPr>
          <p:nvPr>
            <p:ph type="title"/>
          </p:nvPr>
        </p:nvSpPr>
        <p:spPr>
          <a:xfrm>
            <a:off x="628650" y="1548947"/>
            <a:ext cx="7886700" cy="848405"/>
          </a:xfrm>
        </p:spPr>
        <p:txBody>
          <a:bodyPr>
            <a:normAutofit/>
          </a:bodyPr>
          <a:lstStyle/>
          <a:p>
            <a:r>
              <a:rPr lang="en-CA" sz="4800" dirty="0">
                <a:solidFill>
                  <a:schemeClr val="accent2">
                    <a:lumMod val="75000"/>
                  </a:schemeClr>
                </a:solidFill>
              </a:rPr>
              <a:t>We want your feedback!</a:t>
            </a:r>
            <a:endParaRPr lang="en-US" sz="4800" dirty="0"/>
          </a:p>
        </p:txBody>
      </p:sp>
      <p:pic>
        <p:nvPicPr>
          <p:cNvPr id="4" name="Content Placeholder 4">
            <a:extLst>
              <a:ext uri="{FF2B5EF4-FFF2-40B4-BE49-F238E27FC236}">
                <a16:creationId xmlns:a16="http://schemas.microsoft.com/office/drawing/2014/main" id="{214A5996-099E-D14C-84D2-B606A09F29BA}"/>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355340" y="2397352"/>
            <a:ext cx="6036445" cy="4022725"/>
          </a:xfrm>
        </p:spPr>
      </p:pic>
      <p:sp>
        <p:nvSpPr>
          <p:cNvPr id="6" name="Slide Number Placeholder 5">
            <a:extLst>
              <a:ext uri="{FF2B5EF4-FFF2-40B4-BE49-F238E27FC236}">
                <a16:creationId xmlns:a16="http://schemas.microsoft.com/office/drawing/2014/main" id="{B90F36FA-04F5-6C47-AC01-420357E74C57}"/>
              </a:ext>
            </a:extLst>
          </p:cNvPr>
          <p:cNvSpPr>
            <a:spLocks noGrp="1"/>
          </p:cNvSpPr>
          <p:nvPr>
            <p:ph type="sldNum" sz="quarter" idx="12"/>
          </p:nvPr>
        </p:nvSpPr>
        <p:spPr/>
        <p:txBody>
          <a:bodyPr/>
          <a:lstStyle/>
          <a:p>
            <a:fld id="{352843D7-B4A2-6A42-B18D-F75DE8916FD0}" type="slidenum">
              <a:rPr lang="en-US" smtClean="0"/>
              <a:t>44</a:t>
            </a:fld>
            <a:endParaRPr lang="en-US"/>
          </a:p>
        </p:txBody>
      </p:sp>
      <p:pic>
        <p:nvPicPr>
          <p:cNvPr id="5" name="Graphic 3" descr="Document">
            <a:extLst>
              <a:ext uri="{FF2B5EF4-FFF2-40B4-BE49-F238E27FC236}">
                <a16:creationId xmlns:a16="http://schemas.microsoft.com/office/drawing/2014/main" id="{25B75CFB-0C37-5649-BEE8-76336C5B81AB}"/>
              </a:ext>
            </a:extLst>
          </p:cNvPr>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40872" y="3297873"/>
            <a:ext cx="262255" cy="262255"/>
          </a:xfrm>
          <a:prstGeom prst="rect">
            <a:avLst/>
          </a:prstGeom>
        </p:spPr>
      </p:pic>
    </p:spTree>
    <p:extLst>
      <p:ext uri="{BB962C8B-B14F-4D97-AF65-F5344CB8AC3E}">
        <p14:creationId xmlns:p14="http://schemas.microsoft.com/office/powerpoint/2010/main" val="2051847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16665-1548-B144-BFF2-F1CA5B72C78E}"/>
              </a:ext>
            </a:extLst>
          </p:cNvPr>
          <p:cNvSpPr>
            <a:spLocks noGrp="1"/>
          </p:cNvSpPr>
          <p:nvPr>
            <p:ph type="title"/>
          </p:nvPr>
        </p:nvSpPr>
        <p:spPr>
          <a:xfrm>
            <a:off x="623888" y="1300389"/>
            <a:ext cx="7886700" cy="968148"/>
          </a:xfrm>
        </p:spPr>
        <p:txBody>
          <a:bodyPr>
            <a:normAutofit/>
          </a:bodyPr>
          <a:lstStyle/>
          <a:p>
            <a:r>
              <a:rPr lang="en-CA" sz="4800" dirty="0">
                <a:solidFill>
                  <a:schemeClr val="accent2">
                    <a:lumMod val="75000"/>
                  </a:schemeClr>
                </a:solidFill>
              </a:rPr>
              <a:t>Thank you!</a:t>
            </a:r>
            <a:endParaRPr lang="en-US" sz="4800" dirty="0"/>
          </a:p>
        </p:txBody>
      </p:sp>
      <p:sp>
        <p:nvSpPr>
          <p:cNvPr id="3" name="Text Placeholder 2">
            <a:extLst>
              <a:ext uri="{FF2B5EF4-FFF2-40B4-BE49-F238E27FC236}">
                <a16:creationId xmlns:a16="http://schemas.microsoft.com/office/drawing/2014/main" id="{768F1360-CEEC-5840-9032-9AEFFDBA3BCE}"/>
              </a:ext>
            </a:extLst>
          </p:cNvPr>
          <p:cNvSpPr>
            <a:spLocks noGrp="1"/>
          </p:cNvSpPr>
          <p:nvPr>
            <p:ph type="body" idx="1"/>
          </p:nvPr>
        </p:nvSpPr>
        <p:spPr>
          <a:xfrm>
            <a:off x="721859" y="2532063"/>
            <a:ext cx="4717040" cy="1500187"/>
          </a:xfrm>
        </p:spPr>
        <p:txBody>
          <a:bodyPr/>
          <a:lstStyle/>
          <a:p>
            <a:r>
              <a:rPr lang="en-CA" b="1" i="1" dirty="0"/>
              <a:t>Include your clinic information and </a:t>
            </a:r>
          </a:p>
          <a:p>
            <a:r>
              <a:rPr lang="en-CA" b="1" i="1" dirty="0"/>
              <a:t>your contact email</a:t>
            </a:r>
          </a:p>
          <a:p>
            <a:endParaRPr lang="en-US" dirty="0"/>
          </a:p>
        </p:txBody>
      </p:sp>
      <p:sp>
        <p:nvSpPr>
          <p:cNvPr id="7" name="Slide Number Placeholder 6">
            <a:extLst>
              <a:ext uri="{FF2B5EF4-FFF2-40B4-BE49-F238E27FC236}">
                <a16:creationId xmlns:a16="http://schemas.microsoft.com/office/drawing/2014/main" id="{B208FB3B-956A-1349-AF48-A877AB43B451}"/>
              </a:ext>
            </a:extLst>
          </p:cNvPr>
          <p:cNvSpPr>
            <a:spLocks noGrp="1"/>
          </p:cNvSpPr>
          <p:nvPr>
            <p:ph type="sldNum" sz="quarter" idx="12"/>
          </p:nvPr>
        </p:nvSpPr>
        <p:spPr/>
        <p:txBody>
          <a:bodyPr/>
          <a:lstStyle/>
          <a:p>
            <a:fld id="{352843D7-B4A2-6A42-B18D-F75DE8916FD0}" type="slidenum">
              <a:rPr lang="en-US" smtClean="0"/>
              <a:t>45</a:t>
            </a:fld>
            <a:endParaRPr lang="en-US"/>
          </a:p>
        </p:txBody>
      </p:sp>
      <p:pic>
        <p:nvPicPr>
          <p:cNvPr id="9" name="Picture 8" descr="A female Asian worker in a factory setting. The worker is holding a tablet and standing confidently. &#10;">
            <a:extLst>
              <a:ext uri="{FF2B5EF4-FFF2-40B4-BE49-F238E27FC236}">
                <a16:creationId xmlns:a16="http://schemas.microsoft.com/office/drawing/2014/main" id="{DA65A4A1-7CD4-3C45-B0FF-9382234DE91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23585" y="1171574"/>
            <a:ext cx="2926797" cy="2257426"/>
          </a:xfrm>
          <a:prstGeom prst="rect">
            <a:avLst/>
          </a:prstGeom>
        </p:spPr>
      </p:pic>
    </p:spTree>
    <p:extLst>
      <p:ext uri="{BB962C8B-B14F-4D97-AF65-F5344CB8AC3E}">
        <p14:creationId xmlns:p14="http://schemas.microsoft.com/office/powerpoint/2010/main" val="3823240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23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376238" y="1425408"/>
            <a:ext cx="6275676" cy="739547"/>
          </a:xfrm>
        </p:spPr>
        <p:txBody>
          <a:bodyPr>
            <a:noAutofit/>
          </a:bodyPr>
          <a:lstStyle/>
          <a:p>
            <a:r>
              <a:rPr lang="en-CA" sz="4800" b="1" dirty="0">
                <a:solidFill>
                  <a:schemeClr val="accent2">
                    <a:lumMod val="75000"/>
                  </a:schemeClr>
                </a:solidFill>
              </a:rPr>
              <a:t>Activity - Myth Busting </a:t>
            </a:r>
            <a:endParaRPr lang="en-US" sz="48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3888" y="2612571"/>
            <a:ext cx="7886700" cy="2109001"/>
          </a:xfrm>
        </p:spPr>
        <p:txBody>
          <a:bodyPr/>
          <a:lstStyle/>
          <a:p>
            <a:endParaRPr lang="en-CA" sz="3600" dirty="0"/>
          </a:p>
          <a:p>
            <a:r>
              <a:rPr lang="en-CA" sz="3600" dirty="0">
                <a:solidFill>
                  <a:schemeClr val="tx1"/>
                </a:solidFill>
              </a:rPr>
              <a:t>My employer can ask me to agree to sign away my rights under the ESA.</a:t>
            </a:r>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z="1800" smtClean="0"/>
              <a:t>5</a:t>
            </a:fld>
            <a:endParaRPr lang="en-US" sz="1800"/>
          </a:p>
        </p:txBody>
      </p:sp>
      <p:pic>
        <p:nvPicPr>
          <p:cNvPr id="8" name="Picture 7" descr="Icon&#10;&#10;Description automatically generated">
            <a:extLst>
              <a:ext uri="{FF2B5EF4-FFF2-40B4-BE49-F238E27FC236}">
                <a16:creationId xmlns:a16="http://schemas.microsoft.com/office/drawing/2014/main" id="{C00D308B-93E1-FB4F-8C15-CF006A0D11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9354" y="1234073"/>
            <a:ext cx="2756996" cy="1378498"/>
          </a:xfrm>
          <a:prstGeom prst="rect">
            <a:avLst/>
          </a:prstGeom>
        </p:spPr>
      </p:pic>
    </p:spTree>
    <p:extLst>
      <p:ext uri="{BB962C8B-B14F-4D97-AF65-F5344CB8AC3E}">
        <p14:creationId xmlns:p14="http://schemas.microsoft.com/office/powerpoint/2010/main" val="223146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376236" y="1064389"/>
            <a:ext cx="5747473" cy="1079773"/>
          </a:xfrm>
        </p:spPr>
        <p:txBody>
          <a:bodyPr>
            <a:noAutofit/>
          </a:bodyPr>
          <a:lstStyle/>
          <a:p>
            <a:r>
              <a:rPr lang="en-CA" sz="4800" b="1" dirty="0">
                <a:solidFill>
                  <a:schemeClr val="accent2">
                    <a:lumMod val="75000"/>
                  </a:schemeClr>
                </a:solidFill>
              </a:rPr>
              <a:t>Activity - Myth Busting</a:t>
            </a:r>
            <a:endParaRPr lang="en-US" sz="48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3888" y="2612571"/>
            <a:ext cx="7886700" cy="3477080"/>
          </a:xfrm>
        </p:spPr>
        <p:txBody>
          <a:bodyPr/>
          <a:lstStyle/>
          <a:p>
            <a:endParaRPr lang="en-CA" sz="3600" dirty="0"/>
          </a:p>
          <a:p>
            <a:r>
              <a:rPr lang="en-CA" sz="3600" dirty="0">
                <a:solidFill>
                  <a:schemeClr val="tx1"/>
                </a:solidFill>
              </a:rPr>
              <a:t>It is illegal for my boss to pay me in cash.</a:t>
            </a: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6</a:t>
            </a:fld>
            <a:endParaRPr lang="en-US"/>
          </a:p>
        </p:txBody>
      </p:sp>
      <p:pic>
        <p:nvPicPr>
          <p:cNvPr id="5" name="Picture 4" descr="Icon&#10;&#10;Description automatically generated">
            <a:extLst>
              <a:ext uri="{FF2B5EF4-FFF2-40B4-BE49-F238E27FC236}">
                <a16:creationId xmlns:a16="http://schemas.microsoft.com/office/drawing/2014/main" id="{6BED738A-059D-9C47-9E67-75A47355527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57950" y="1290543"/>
            <a:ext cx="2350727" cy="1175364"/>
          </a:xfrm>
          <a:prstGeom prst="rect">
            <a:avLst/>
          </a:prstGeom>
        </p:spPr>
      </p:pic>
    </p:spTree>
    <p:extLst>
      <p:ext uri="{BB962C8B-B14F-4D97-AF65-F5344CB8AC3E}">
        <p14:creationId xmlns:p14="http://schemas.microsoft.com/office/powerpoint/2010/main" val="161323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623888" y="1369901"/>
            <a:ext cx="5834062" cy="739547"/>
          </a:xfrm>
        </p:spPr>
        <p:txBody>
          <a:bodyPr>
            <a:noAutofit/>
          </a:bodyPr>
          <a:lstStyle/>
          <a:p>
            <a:r>
              <a:rPr lang="en-CA" sz="4800" b="1" dirty="0">
                <a:solidFill>
                  <a:schemeClr val="accent2">
                    <a:lumMod val="75000"/>
                  </a:schemeClr>
                </a:solidFill>
              </a:rPr>
              <a:t>Activity - Myth Busting</a:t>
            </a:r>
            <a:endParaRPr lang="en-US" sz="48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3888" y="2612571"/>
            <a:ext cx="7886700" cy="3477080"/>
          </a:xfrm>
        </p:spPr>
        <p:txBody>
          <a:bodyPr/>
          <a:lstStyle/>
          <a:p>
            <a:endParaRPr lang="en-CA" dirty="0"/>
          </a:p>
          <a:p>
            <a:r>
              <a:rPr lang="en-CA" sz="3600" dirty="0">
                <a:solidFill>
                  <a:schemeClr val="tx1"/>
                </a:solidFill>
              </a:rPr>
              <a:t>Some workers are not entitled to minimum wage, overtime or time off on the weekend</a:t>
            </a:r>
            <a:r>
              <a:rPr lang="en-CA" sz="3600" b="1" dirty="0">
                <a:solidFill>
                  <a:schemeClr val="tx1"/>
                </a:solidFill>
              </a:rPr>
              <a:t>.</a:t>
            </a:r>
            <a:endParaRPr lang="en-CA" sz="3600" dirty="0">
              <a:solidFill>
                <a:schemeClr val="tx1"/>
              </a:solidFill>
            </a:endParaRP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7</a:t>
            </a:fld>
            <a:endParaRPr lang="en-US"/>
          </a:p>
        </p:txBody>
      </p:sp>
      <p:pic>
        <p:nvPicPr>
          <p:cNvPr id="5" name="Picture 4">
            <a:extLst>
              <a:ext uri="{FF2B5EF4-FFF2-40B4-BE49-F238E27FC236}">
                <a16:creationId xmlns:a16="http://schemas.microsoft.com/office/drawing/2014/main" id="{A17F951D-A4B9-054F-9079-01A0AA3D542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6159" y="1247807"/>
            <a:ext cx="2196130" cy="1098065"/>
          </a:xfrm>
          <a:prstGeom prst="rect">
            <a:avLst/>
          </a:prstGeom>
        </p:spPr>
      </p:pic>
    </p:spTree>
    <p:extLst>
      <p:ext uri="{BB962C8B-B14F-4D97-AF65-F5344CB8AC3E}">
        <p14:creationId xmlns:p14="http://schemas.microsoft.com/office/powerpoint/2010/main" val="398507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402561" y="1475682"/>
            <a:ext cx="5834062" cy="739547"/>
          </a:xfrm>
        </p:spPr>
        <p:txBody>
          <a:bodyPr>
            <a:noAutofit/>
          </a:bodyPr>
          <a:lstStyle/>
          <a:p>
            <a:r>
              <a:rPr lang="en-CA" sz="4800" b="1" dirty="0">
                <a:solidFill>
                  <a:schemeClr val="accent2">
                    <a:lumMod val="75000"/>
                  </a:schemeClr>
                </a:solidFill>
              </a:rPr>
              <a:t>Activity - Myth Busting</a:t>
            </a:r>
            <a:endParaRPr lang="en-US" sz="48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3888" y="2612571"/>
            <a:ext cx="7886700" cy="3477080"/>
          </a:xfrm>
        </p:spPr>
        <p:txBody>
          <a:bodyPr/>
          <a:lstStyle/>
          <a:p>
            <a:endParaRPr lang="en-CA" sz="3600" dirty="0"/>
          </a:p>
          <a:p>
            <a:r>
              <a:rPr lang="en-CA" sz="3600" dirty="0">
                <a:solidFill>
                  <a:schemeClr val="tx1"/>
                </a:solidFill>
              </a:rPr>
              <a:t>My boss doesn’t have to pay me when I am being trained.</a:t>
            </a: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8</a:t>
            </a:fld>
            <a:endParaRPr lang="en-US"/>
          </a:p>
        </p:txBody>
      </p:sp>
      <p:pic>
        <p:nvPicPr>
          <p:cNvPr id="5" name="Picture 4" descr="Icon&#10;&#10;Description automatically generated">
            <a:extLst>
              <a:ext uri="{FF2B5EF4-FFF2-40B4-BE49-F238E27FC236}">
                <a16:creationId xmlns:a16="http://schemas.microsoft.com/office/drawing/2014/main" id="{410C2DDD-AD0C-4D4A-830E-529C983EA2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36623" y="1264610"/>
            <a:ext cx="2695922" cy="1347961"/>
          </a:xfrm>
          <a:prstGeom prst="rect">
            <a:avLst/>
          </a:prstGeom>
        </p:spPr>
      </p:pic>
    </p:spTree>
    <p:extLst>
      <p:ext uri="{BB962C8B-B14F-4D97-AF65-F5344CB8AC3E}">
        <p14:creationId xmlns:p14="http://schemas.microsoft.com/office/powerpoint/2010/main" val="277176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443F-51EF-794F-957A-BE3E2E0D3D3C}"/>
              </a:ext>
            </a:extLst>
          </p:cNvPr>
          <p:cNvSpPr>
            <a:spLocks noGrp="1"/>
          </p:cNvSpPr>
          <p:nvPr>
            <p:ph type="title"/>
          </p:nvPr>
        </p:nvSpPr>
        <p:spPr>
          <a:xfrm>
            <a:off x="291379" y="1606325"/>
            <a:ext cx="5834062" cy="739547"/>
          </a:xfrm>
        </p:spPr>
        <p:txBody>
          <a:bodyPr>
            <a:noAutofit/>
          </a:bodyPr>
          <a:lstStyle/>
          <a:p>
            <a:r>
              <a:rPr lang="en-CA" sz="4800" b="1" dirty="0">
                <a:solidFill>
                  <a:schemeClr val="accent2">
                    <a:lumMod val="75000"/>
                  </a:schemeClr>
                </a:solidFill>
              </a:rPr>
              <a:t>Activity - Myth Busting</a:t>
            </a:r>
            <a:endParaRPr lang="en-US" sz="4800" dirty="0">
              <a:solidFill>
                <a:schemeClr val="accent2">
                  <a:lumMod val="75000"/>
                </a:schemeClr>
              </a:solidFill>
            </a:endParaRPr>
          </a:p>
        </p:txBody>
      </p:sp>
      <p:sp>
        <p:nvSpPr>
          <p:cNvPr id="3" name="Text Placeholder 2">
            <a:extLst>
              <a:ext uri="{FF2B5EF4-FFF2-40B4-BE49-F238E27FC236}">
                <a16:creationId xmlns:a16="http://schemas.microsoft.com/office/drawing/2014/main" id="{ED39EE9B-020B-AB46-A3B3-807BF31F1EC0}"/>
              </a:ext>
            </a:extLst>
          </p:cNvPr>
          <p:cNvSpPr>
            <a:spLocks noGrp="1"/>
          </p:cNvSpPr>
          <p:nvPr>
            <p:ph type="body" idx="1"/>
          </p:nvPr>
        </p:nvSpPr>
        <p:spPr>
          <a:xfrm>
            <a:off x="623888" y="2937163"/>
            <a:ext cx="7891462" cy="3152487"/>
          </a:xfrm>
        </p:spPr>
        <p:txBody>
          <a:bodyPr/>
          <a:lstStyle/>
          <a:p>
            <a:endParaRPr lang="en-CA" dirty="0"/>
          </a:p>
          <a:p>
            <a:endParaRPr lang="en-CA" dirty="0"/>
          </a:p>
          <a:p>
            <a:endParaRPr lang="en-CA" dirty="0"/>
          </a:p>
          <a:p>
            <a:r>
              <a:rPr lang="en-CA" sz="3600" dirty="0">
                <a:solidFill>
                  <a:schemeClr val="tx1"/>
                </a:solidFill>
              </a:rPr>
              <a:t>An employer can decide when I can take my vacation.</a:t>
            </a:r>
          </a:p>
          <a:p>
            <a:endParaRPr lang="en-US" dirty="0"/>
          </a:p>
        </p:txBody>
      </p:sp>
      <p:sp>
        <p:nvSpPr>
          <p:cNvPr id="6" name="Slide Number Placeholder 5">
            <a:extLst>
              <a:ext uri="{FF2B5EF4-FFF2-40B4-BE49-F238E27FC236}">
                <a16:creationId xmlns:a16="http://schemas.microsoft.com/office/drawing/2014/main" id="{06EE40F8-102F-1F43-AA51-E48B8249D64D}"/>
              </a:ext>
            </a:extLst>
          </p:cNvPr>
          <p:cNvSpPr>
            <a:spLocks noGrp="1"/>
          </p:cNvSpPr>
          <p:nvPr>
            <p:ph type="sldNum" sz="quarter" idx="12"/>
          </p:nvPr>
        </p:nvSpPr>
        <p:spPr/>
        <p:txBody>
          <a:bodyPr/>
          <a:lstStyle/>
          <a:p>
            <a:fld id="{352843D7-B4A2-6A42-B18D-F75DE8916FD0}" type="slidenum">
              <a:rPr lang="en-US" smtClean="0"/>
              <a:t>9</a:t>
            </a:fld>
            <a:endParaRPr lang="en-US"/>
          </a:p>
        </p:txBody>
      </p:sp>
      <p:pic>
        <p:nvPicPr>
          <p:cNvPr id="5" name="Picture 4">
            <a:extLst>
              <a:ext uri="{FF2B5EF4-FFF2-40B4-BE49-F238E27FC236}">
                <a16:creationId xmlns:a16="http://schemas.microsoft.com/office/drawing/2014/main" id="{7EFCBA87-D422-8B47-83D0-FCFFCBEAC2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32813" y="1387680"/>
            <a:ext cx="2507674" cy="1253837"/>
          </a:xfrm>
          <a:prstGeom prst="rect">
            <a:avLst/>
          </a:prstGeom>
        </p:spPr>
      </p:pic>
    </p:spTree>
    <p:extLst>
      <p:ext uri="{BB962C8B-B14F-4D97-AF65-F5344CB8AC3E}">
        <p14:creationId xmlns:p14="http://schemas.microsoft.com/office/powerpoint/2010/main" val="44130939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Custom 3">
      <a:dk1>
        <a:sysClr val="windowText" lastClr="000000"/>
      </a:dk1>
      <a:lt1>
        <a:sysClr val="window" lastClr="FFFFFF"/>
      </a:lt1>
      <a:dk2>
        <a:srgbClr val="1F497D"/>
      </a:dk2>
      <a:lt2>
        <a:srgbClr val="EF8D1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5ef9de-5ac0-46e0-ac8a-388726621ed6">
      <Terms xmlns="http://schemas.microsoft.com/office/infopath/2007/PartnerControls"/>
    </lcf76f155ced4ddcb4097134ff3c332f>
    <TaxCatchAll xmlns="b060a1cd-ab09-4801-a0e5-e96a4f0cae35" xsi:nil="true"/>
    <SharedWithUsers xmlns="b060a1cd-ab09-4801-a0e5-e96a4f0cae35">
      <UserInfo>
        <DisplayName>Marie Koona</DisplayName>
        <AccountId>26</AccountId>
        <AccountType/>
      </UserInfo>
      <UserInfo>
        <DisplayName>Urooj Ameeruddin</DisplayName>
        <AccountId>12</AccountId>
        <AccountType/>
      </UserInfo>
      <UserInfo>
        <DisplayName>Amelia Berot-Burns</DisplayName>
        <AccountId>276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B0337BFAE6E044ADBA9B8105499785" ma:contentTypeVersion="18" ma:contentTypeDescription="Create a new document." ma:contentTypeScope="" ma:versionID="62f90a6c3bd1a51c1dc71dc9c80d5be4">
  <xsd:schema xmlns:xsd="http://www.w3.org/2001/XMLSchema" xmlns:xs="http://www.w3.org/2001/XMLSchema" xmlns:p="http://schemas.microsoft.com/office/2006/metadata/properties" xmlns:ns2="b05ef9de-5ac0-46e0-ac8a-388726621ed6" xmlns:ns3="b060a1cd-ab09-4801-a0e5-e96a4f0cae35" targetNamespace="http://schemas.microsoft.com/office/2006/metadata/properties" ma:root="true" ma:fieldsID="e1014d3823f397f8625dbcec710d6024" ns2:_="" ns3:_="">
    <xsd:import namespace="b05ef9de-5ac0-46e0-ac8a-388726621ed6"/>
    <xsd:import namespace="b060a1cd-ab09-4801-a0e5-e96a4f0cae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ef9de-5ac0-46e0-ac8a-388726621e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1f20d5-2228-43da-9b45-40cacec502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60a1cd-ab09-4801-a0e5-e96a4f0cae3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24bd318-f494-41b4-bfd7-a3e0904f273e}" ma:internalName="TaxCatchAll" ma:showField="CatchAllData" ma:web="b060a1cd-ab09-4801-a0e5-e96a4f0cae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B5079B-238C-4BE9-BF99-3C90561DB45A}">
  <ds:schemaRefs>
    <ds:schemaRef ds:uri="http://schemas.microsoft.com/sharepoint/v3/contenttype/forms"/>
  </ds:schemaRefs>
</ds:datastoreItem>
</file>

<file path=customXml/itemProps2.xml><?xml version="1.0" encoding="utf-8"?>
<ds:datastoreItem xmlns:ds="http://schemas.openxmlformats.org/officeDocument/2006/customXml" ds:itemID="{F9C1FDCF-D918-44DA-85DC-79F5A264BC98}">
  <ds:schemaRefs>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b05ef9de-5ac0-46e0-ac8a-388726621ed6"/>
    <ds:schemaRef ds:uri="http://schemas.microsoft.com/office/infopath/2007/PartnerControls"/>
    <ds:schemaRef ds:uri="b060a1cd-ab09-4801-a0e5-e96a4f0cae35"/>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07F51C08-FE0F-4909-9BF9-0EF897229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ef9de-5ac0-46e0-ac8a-388726621ed6"/>
    <ds:schemaRef ds:uri="b060a1cd-ab09-4801-a0e5-e96a4f0cae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7526</TotalTime>
  <Words>8801</Words>
  <Application>Microsoft Office PowerPoint</Application>
  <PresentationFormat>On-screen Show (4:3)</PresentationFormat>
  <Paragraphs>757</Paragraphs>
  <Slides>46</Slides>
  <Notes>46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46</vt:i4>
      </vt:variant>
    </vt:vector>
  </HeadingPairs>
  <TitlesOfParts>
    <vt:vector size="57" baseType="lpstr">
      <vt:lpstr>Arial</vt:lpstr>
      <vt:lpstr>Arial</vt:lpstr>
      <vt:lpstr>Calibri</vt:lpstr>
      <vt:lpstr>Calibri Light</vt:lpstr>
      <vt:lpstr>Courier New</vt:lpstr>
      <vt:lpstr>Symbol</vt:lpstr>
      <vt:lpstr>Times New Roman</vt:lpstr>
      <vt:lpstr>Wingdings</vt:lpstr>
      <vt:lpstr>Custom Design</vt:lpstr>
      <vt:lpstr>1_Custom Design</vt:lpstr>
      <vt:lpstr>1_Default Theme</vt:lpstr>
      <vt:lpstr>PowerPoint Presentation</vt:lpstr>
      <vt:lpstr>Agenda</vt:lpstr>
      <vt:lpstr>Creating Safer Spaces</vt:lpstr>
      <vt:lpstr>Land Acknowledgment</vt:lpstr>
      <vt:lpstr>Activity - Myth Busting </vt:lpstr>
      <vt:lpstr>Activity - Myth Busting</vt:lpstr>
      <vt:lpstr>Activity - Myth Busting</vt:lpstr>
      <vt:lpstr>Activity - Myth Busting</vt:lpstr>
      <vt:lpstr>Activity - Myth Busting</vt:lpstr>
      <vt:lpstr>Activity - Myth Busting</vt:lpstr>
      <vt:lpstr>Activity - Myth Busting</vt:lpstr>
      <vt:lpstr>Myth Busting Answers</vt:lpstr>
      <vt:lpstr>Employment Standards Act (ESA)</vt:lpstr>
      <vt:lpstr>What other laws cover workers?</vt:lpstr>
      <vt:lpstr>Misclassification of workers</vt:lpstr>
      <vt:lpstr>PowerPoint Presentation</vt:lpstr>
      <vt:lpstr>Minimum wages</vt:lpstr>
      <vt:lpstr>Minimum wages</vt:lpstr>
      <vt:lpstr>How are harvesters paid?</vt:lpstr>
      <vt:lpstr>Payment of wages – sample pay stub</vt:lpstr>
      <vt:lpstr>Hours of work</vt:lpstr>
      <vt:lpstr>Overtime pay</vt:lpstr>
      <vt:lpstr>Vacation</vt:lpstr>
      <vt:lpstr>Public holidays in Ontario</vt:lpstr>
      <vt:lpstr>When a public holiday is on your regular workday:</vt:lpstr>
      <vt:lpstr>Termination notice and pay</vt:lpstr>
      <vt:lpstr>Termination notice and pay</vt:lpstr>
      <vt:lpstr>Severance pay</vt:lpstr>
      <vt:lpstr>Enforcement – Ministry of Labour</vt:lpstr>
      <vt:lpstr>PowerPoint Presentation</vt:lpstr>
      <vt:lpstr>Case scenarios</vt:lpstr>
      <vt:lpstr>Scenario 1</vt:lpstr>
      <vt:lpstr>Scenario 2</vt:lpstr>
      <vt:lpstr>Scenario 3</vt:lpstr>
      <vt:lpstr>What can you tell workers?</vt:lpstr>
      <vt:lpstr>What else should you tell workers? </vt:lpstr>
      <vt:lpstr>What can community workers do?</vt:lpstr>
      <vt:lpstr>    If you work in employment services</vt:lpstr>
      <vt:lpstr>CLEO Steps to Justice</vt:lpstr>
      <vt:lpstr>Who can workers talk to? </vt:lpstr>
      <vt:lpstr>Information resources for workers</vt:lpstr>
      <vt:lpstr>Ministry of Labour Tools and resources</vt:lpstr>
      <vt:lpstr>Campaign resources</vt:lpstr>
      <vt:lpstr>We want your feedback!</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dick</dc:creator>
  <cp:lastModifiedBy>Urooj Ameeruddin</cp:lastModifiedBy>
  <cp:revision>162</cp:revision>
  <dcterms:created xsi:type="dcterms:W3CDTF">2021-05-13T15:27:09Z</dcterms:created>
  <dcterms:modified xsi:type="dcterms:W3CDTF">2024-05-23T20:22:57Z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0x010100D6B0337BFAE6E044ADBA9B8105499785</vt:lpwstr>
  </property>
  <property fmtid="{D5CDD505-2E9C-101B-9397-08002B2CF9AE}" pid="3" name="MediaServiceImageTags">
    <vt:lpwstr/>
  </property>
</Properties>
</file>