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4"/>
    <p:sldMasterId id="2147483838" r:id="rId5"/>
    <p:sldMasterId id="2147483835" r:id="rId6"/>
  </p:sldMasterIdLst>
  <p:notesMasterIdLst>
    <p:notesMasterId r:id="rId65"/>
  </p:notesMasterIdLst>
  <p:sldIdLst>
    <p:sldId id="256" r:id="rId7"/>
    <p:sldId id="262" r:id="rId8"/>
    <p:sldId id="259" r:id="rId9"/>
    <p:sldId id="261" r:id="rId10"/>
    <p:sldId id="483" r:id="rId11"/>
    <p:sldId id="273" r:id="rId12"/>
    <p:sldId id="271" r:id="rId13"/>
    <p:sldId id="272" r:id="rId14"/>
    <p:sldId id="274" r:id="rId15"/>
    <p:sldId id="270" r:id="rId16"/>
    <p:sldId id="497" r:id="rId17"/>
    <p:sldId id="266" r:id="rId18"/>
    <p:sldId id="276" r:id="rId19"/>
    <p:sldId id="275" r:id="rId20"/>
    <p:sldId id="277" r:id="rId21"/>
    <p:sldId id="278" r:id="rId22"/>
    <p:sldId id="499" r:id="rId23"/>
    <p:sldId id="279" r:id="rId24"/>
    <p:sldId id="281" r:id="rId25"/>
    <p:sldId id="507" r:id="rId26"/>
    <p:sldId id="280" r:id="rId27"/>
    <p:sldId id="282" r:id="rId28"/>
    <p:sldId id="485" r:id="rId29"/>
    <p:sldId id="488" r:id="rId30"/>
    <p:sldId id="453" r:id="rId31"/>
    <p:sldId id="487" r:id="rId32"/>
    <p:sldId id="459" r:id="rId33"/>
    <p:sldId id="456" r:id="rId34"/>
    <p:sldId id="489" r:id="rId35"/>
    <p:sldId id="460" r:id="rId36"/>
    <p:sldId id="461" r:id="rId37"/>
    <p:sldId id="462" r:id="rId38"/>
    <p:sldId id="500" r:id="rId39"/>
    <p:sldId id="463" r:id="rId40"/>
    <p:sldId id="467" r:id="rId41"/>
    <p:sldId id="468" r:id="rId42"/>
    <p:sldId id="490" r:id="rId43"/>
    <p:sldId id="268" r:id="rId44"/>
    <p:sldId id="470" r:id="rId45"/>
    <p:sldId id="471" r:id="rId46"/>
    <p:sldId id="472" r:id="rId47"/>
    <p:sldId id="504" r:id="rId48"/>
    <p:sldId id="491" r:id="rId49"/>
    <p:sldId id="505" r:id="rId50"/>
    <p:sldId id="474" r:id="rId51"/>
    <p:sldId id="263" r:id="rId52"/>
    <p:sldId id="476" r:id="rId53"/>
    <p:sldId id="477" r:id="rId54"/>
    <p:sldId id="503" r:id="rId55"/>
    <p:sldId id="475" r:id="rId56"/>
    <p:sldId id="506" r:id="rId57"/>
    <p:sldId id="478" r:id="rId58"/>
    <p:sldId id="493" r:id="rId59"/>
    <p:sldId id="480" r:id="rId60"/>
    <p:sldId id="501" r:id="rId61"/>
    <p:sldId id="260" r:id="rId62"/>
    <p:sldId id="269" r:id="rId63"/>
    <p:sldId id="25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n Betteridge" initials="GB" lastIdx="17" clrIdx="0">
    <p:extLst>
      <p:ext uri="{19B8F6BF-5375-455C-9EA6-DF929625EA0E}">
        <p15:presenceInfo xmlns:p15="http://schemas.microsoft.com/office/powerpoint/2012/main" userId="S-1-5-21-2654612400-3629615955-2544837038-1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D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42980-34AA-4389-A9FF-B1C039E4C626}" v="7" dt="2024-02-07T18:00:48.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54502" autoAdjust="0"/>
  </p:normalViewPr>
  <p:slideViewPr>
    <p:cSldViewPr snapToGrid="0" snapToObjects="1">
      <p:cViewPr varScale="1">
        <p:scale>
          <a:sx n="43" d="100"/>
          <a:sy n="43" d="100"/>
        </p:scale>
        <p:origin x="1968" y="2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3CC4-A7CB-4A03-8555-0BE770E30729}" type="datetimeFigureOut">
              <a:rPr lang="en-CA" smtClean="0"/>
              <a:t>2024-05-23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509C2-0C8F-4759-8252-F700DFB41219}" type="slidenum">
              <a:rPr lang="en-CA" smtClean="0"/>
              <a:t>‹#›</a:t>
            </a:fld>
            <a:endParaRPr lang="en-CA"/>
          </a:p>
        </p:txBody>
      </p:sp>
    </p:spTree>
    <p:extLst>
      <p:ext uri="{BB962C8B-B14F-4D97-AF65-F5344CB8AC3E}">
        <p14:creationId xmlns:p14="http://schemas.microsoft.com/office/powerpoint/2010/main" val="94457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ntario.ca/fr/lois/loi/90h19#BK24:~:text=21%20(1)%20Ne,par.%2021%20(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ontario.ca/fr/lois/loi/90h19#BK2:~:text=1%20Toute%20personne,ou%20un%20handica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ntario.ca/fr/lois/loi/90h19#BK24:~:text=21%20(1)%20Ne,par.%2021%20(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ontario.ca/fr/lois/loi/90h19#BK2:~:text=1%20Toute%20personne,ou%20un%20handicap."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Vous pouvez ajouter le logo de votre clinique ici. Vous pouvez également supprimer ou conserver le logo de CLEO Connect lorsque vous personnalisez votre formation.</a:t>
            </a:r>
          </a:p>
          <a:p>
            <a:pPr marL="171450" indent="-171450">
              <a:buFont typeface="Arial" panose="020B0604020202020204" pitchFamily="34" charset="0"/>
              <a:buChar char="•"/>
            </a:pPr>
            <a:r>
              <a:rPr lang="fr-FR" dirty="0"/>
              <a:t>Présentez-vous, présentez votre clinique juridique et sa zone de chalandise, et donnez toute autre information pertinente. En fonction du nombre de participants, demandez aux participants de se présenter.</a:t>
            </a:r>
          </a:p>
          <a:p>
            <a:pPr marL="171450" indent="-171450">
              <a:buFont typeface="Arial" panose="020B0604020202020204" pitchFamily="34" charset="0"/>
              <a:buChar char="•"/>
            </a:pPr>
            <a:r>
              <a:rPr lang="fr-FR" dirty="0"/>
              <a:t>Invitez les participants à dire ou à "chatter" une chose qu'ils espèrent apprendre de la session. </a:t>
            </a:r>
          </a:p>
          <a:p>
            <a:pPr marL="171450" indent="-171450">
              <a:buFont typeface="Arial" panose="020B0604020202020204" pitchFamily="34" charset="0"/>
              <a:buChar char="•"/>
            </a:pPr>
            <a:endParaRPr lang="fr-FR" dirty="0"/>
          </a:p>
          <a:p>
            <a:pPr marL="0" indent="0">
              <a:buFont typeface="Arial" panose="020B0604020202020204" pitchFamily="34" charset="0"/>
              <a:buNone/>
            </a:pPr>
            <a:r>
              <a:rPr lang="fr-FR" dirty="0"/>
              <a:t>Selon votre auditoire, vous pourriez également dire que :</a:t>
            </a:r>
          </a:p>
          <a:p>
            <a:pPr marL="171450" indent="-171450">
              <a:buFont typeface="Arial" panose="020B0604020202020204" pitchFamily="34" charset="0"/>
              <a:buChar char="•"/>
            </a:pPr>
            <a:r>
              <a:rPr lang="fr-FR" dirty="0"/>
              <a:t>Il y a 73 cliniques juridiques en Ontario. </a:t>
            </a:r>
          </a:p>
          <a:p>
            <a:pPr marL="628650" lvl="1" indent="-171450">
              <a:buFont typeface="Arial" panose="020B0604020202020204" pitchFamily="34" charset="0"/>
              <a:buChar char="•"/>
            </a:pPr>
            <a:r>
              <a:rPr lang="fr-FR" dirty="0"/>
              <a:t>60 d'entre elles sont réparties géographiquement dans tout l'Ontario. </a:t>
            </a:r>
          </a:p>
          <a:p>
            <a:pPr marL="628650" lvl="1" indent="-171450">
              <a:buFont typeface="Arial" panose="020B0604020202020204" pitchFamily="34" charset="0"/>
              <a:buChar char="•"/>
            </a:pPr>
            <a:r>
              <a:rPr lang="fr-FR" dirty="0"/>
              <a:t>13 fournissent des services à des populations spécifiques, par exemple : Advocates for </a:t>
            </a:r>
            <a:r>
              <a:rPr lang="fr-FR" dirty="0" err="1"/>
              <a:t>Injured</a:t>
            </a:r>
            <a:r>
              <a:rPr lang="fr-FR" dirty="0"/>
              <a:t> </a:t>
            </a:r>
            <a:r>
              <a:rPr lang="fr-FR" dirty="0" err="1"/>
              <a:t>Workers</a:t>
            </a:r>
            <a:r>
              <a:rPr lang="fr-FR" dirty="0"/>
              <a:t> </a:t>
            </a:r>
            <a:r>
              <a:rPr lang="fr-FR" dirty="0" err="1"/>
              <a:t>Student</a:t>
            </a:r>
            <a:r>
              <a:rPr lang="fr-FR" dirty="0"/>
              <a:t> legal </a:t>
            </a:r>
            <a:r>
              <a:rPr lang="fr-FR" dirty="0" err="1"/>
              <a:t>clinic</a:t>
            </a:r>
            <a:r>
              <a:rPr lang="fr-FR" dirty="0"/>
              <a:t> ; Advocacy Centre for Tenants (ACTO) ; Justice for Children and </a:t>
            </a:r>
            <a:r>
              <a:rPr lang="fr-FR" dirty="0" err="1"/>
              <a:t>Youth</a:t>
            </a:r>
            <a:r>
              <a:rPr lang="fr-FR" dirty="0"/>
              <a:t> (JFCY) ; Black Legal Action Centre (BLAC) ; Aboriginal Legal Services (ALS).  </a:t>
            </a:r>
            <a:endParaRPr lang="en-US" dirty="0"/>
          </a:p>
        </p:txBody>
      </p:sp>
      <p:sp>
        <p:nvSpPr>
          <p:cNvPr id="4" name="Slide Number Placeholder 3"/>
          <p:cNvSpPr>
            <a:spLocks noGrp="1"/>
          </p:cNvSpPr>
          <p:nvPr>
            <p:ph type="sldNum" sz="quarter" idx="5"/>
          </p:nvPr>
        </p:nvSpPr>
        <p:spPr/>
        <p:txBody>
          <a:bodyPr/>
          <a:lstStyle/>
          <a:p>
            <a:fld id="{A1C509C2-0C8F-4759-8252-F700DFB41219}" type="slidenum">
              <a:rPr lang="en-CA" smtClean="0"/>
              <a:t>1</a:t>
            </a:fld>
            <a:endParaRPr lang="en-CA"/>
          </a:p>
        </p:txBody>
      </p:sp>
    </p:spTree>
    <p:extLst>
      <p:ext uri="{BB962C8B-B14F-4D97-AF65-F5344CB8AC3E}">
        <p14:creationId xmlns:p14="http://schemas.microsoft.com/office/powerpoint/2010/main" val="1451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[Activité de démystification - voir les instructions dans les notes de la diapositive 5].</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Réponse : C'est vrai, mais le médecin aurait l'obligation légale de fournir au patient un " aiguillage ou référence efficace ", c'est-à-dire un " aiguillage effectué de bonne foi vers un médecin, un autre professionnel de la santé ou une agence qui ne s'y oppose pas, qui est disponible et accessible ".  Ce principe d'orientation effective a été confirmé récemment dans un appel.</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9AA93F-B8EA-40BF-A40E-657072069FE3}" type="slidenum">
              <a:rPr lang="en-CA" smtClean="0"/>
              <a:t>10</a:t>
            </a:fld>
            <a:endParaRPr lang="en-CA"/>
          </a:p>
        </p:txBody>
      </p:sp>
    </p:spTree>
    <p:extLst>
      <p:ext uri="{BB962C8B-B14F-4D97-AF65-F5344CB8AC3E}">
        <p14:creationId xmlns:p14="http://schemas.microsoft.com/office/powerpoint/2010/main" val="802431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1" dirty="0"/>
              <a:t>RÉPONSES - ACTIVITÉ DE DÉMYSTIFICATION</a:t>
            </a:r>
          </a:p>
          <a:p>
            <a:pPr marL="0" indent="0">
              <a:buFontTx/>
              <a:buNone/>
            </a:pPr>
            <a:endParaRPr lang="fr-FR" b="1" dirty="0"/>
          </a:p>
          <a:p>
            <a:pPr marL="0" indent="0">
              <a:buFontTx/>
              <a:buNone/>
            </a:pPr>
            <a:r>
              <a:rPr lang="fr-FR" b="1" dirty="0"/>
              <a:t>Rappelez aux participants qu'ils recevront une copie des diapositives.</a:t>
            </a:r>
          </a:p>
        </p:txBody>
      </p:sp>
      <p:sp>
        <p:nvSpPr>
          <p:cNvPr id="4" name="Slide Number Placeholder 3"/>
          <p:cNvSpPr>
            <a:spLocks noGrp="1"/>
          </p:cNvSpPr>
          <p:nvPr>
            <p:ph type="sldNum" sz="quarter" idx="5"/>
          </p:nvPr>
        </p:nvSpPr>
        <p:spPr/>
        <p:txBody>
          <a:bodyPr/>
          <a:lstStyle/>
          <a:p>
            <a:fld id="{EFC3A7C0-7866-EF41-8560-EA2407AC7309}" type="slidenum">
              <a:rPr lang="en-US" smtClean="0"/>
              <a:t>11</a:t>
            </a:fld>
            <a:endParaRPr lang="en-US"/>
          </a:p>
        </p:txBody>
      </p:sp>
    </p:spTree>
    <p:extLst>
      <p:ext uri="{BB962C8B-B14F-4D97-AF65-F5344CB8AC3E}">
        <p14:creationId xmlns:p14="http://schemas.microsoft.com/office/powerpoint/2010/main" val="170651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4"/>
              </a:spcBef>
              <a:spcAft>
                <a:spcPts val="604"/>
              </a:spcAft>
              <a:buFont typeface="Symbol" panose="05050102010706020507" pitchFamily="18" charset="2"/>
              <a:buNone/>
              <a:tabLst>
                <a:tab pos="230246" algn="l"/>
                <a:tab pos="460492" algn="l"/>
              </a:tabLst>
            </a:pPr>
            <a:r>
              <a:rPr lang="fr-FR" sz="1200" dirty="0">
                <a:latin typeface="Calibri" panose="020F0502020204030204" pitchFamily="34" charset="0"/>
                <a:ea typeface="Times New Roman" panose="02020603050405020304" pitchFamily="18" charset="0"/>
              </a:rPr>
              <a:t>Expliquez que les objectifs de la formation d'aujourd'hui sont les suivants :</a:t>
            </a:r>
          </a:p>
          <a:p>
            <a:pPr marL="0" indent="0">
              <a:spcBef>
                <a:spcPts val="604"/>
              </a:spcBef>
              <a:spcAft>
                <a:spcPts val="604"/>
              </a:spcAft>
              <a:buFont typeface="Symbol" panose="05050102010706020507" pitchFamily="18" charset="2"/>
              <a:buNone/>
              <a:tabLst>
                <a:tab pos="230246" algn="l"/>
                <a:tab pos="460492" algn="l"/>
              </a:tabLst>
            </a:pPr>
            <a:endParaRPr lang="en-US" sz="1200" dirty="0">
              <a:latin typeface="Calibri" panose="020F0502020204030204" pitchFamily="34" charset="0"/>
              <a:ea typeface="Times New Roman" panose="02020603050405020304" pitchFamily="18" charset="0"/>
            </a:endParaRPr>
          </a:p>
          <a:p>
            <a:pPr marL="802569" lvl="1" indent="-345369">
              <a:spcBef>
                <a:spcPts val="604"/>
              </a:spcBef>
              <a:spcAft>
                <a:spcPts val="604"/>
              </a:spcAft>
              <a:buFont typeface="Symbol" panose="05050102010706020507" pitchFamily="18" charset="2"/>
              <a:buChar char=""/>
              <a:tabLst>
                <a:tab pos="230246" algn="l"/>
                <a:tab pos="460492" algn="l"/>
              </a:tabLst>
            </a:pPr>
            <a:r>
              <a:rPr lang="fr-FR" sz="1200" dirty="0">
                <a:latin typeface="Calibri" panose="020F0502020204030204" pitchFamily="34" charset="0"/>
                <a:ea typeface="Times New Roman" panose="02020603050405020304" pitchFamily="18" charset="0"/>
              </a:rPr>
              <a:t>fournir aux participants une introduction aux protections des droits de la personne en vertu de la loi ontarienne ;</a:t>
            </a:r>
          </a:p>
          <a:p>
            <a:pPr marL="802569" lvl="1" indent="-345369">
              <a:spcBef>
                <a:spcPts val="604"/>
              </a:spcBef>
              <a:spcAft>
                <a:spcPts val="604"/>
              </a:spcAft>
              <a:buFont typeface="Symbol" panose="05050102010706020507" pitchFamily="18" charset="2"/>
              <a:buChar char=""/>
              <a:tabLst>
                <a:tab pos="230246" algn="l"/>
                <a:tab pos="460492" algn="l"/>
              </a:tabLst>
            </a:pPr>
            <a:r>
              <a:rPr lang="fr-FR" sz="1200" dirty="0">
                <a:latin typeface="Calibri" panose="020F0502020204030204" pitchFamily="34" charset="0"/>
                <a:ea typeface="Times New Roman" panose="02020603050405020304" pitchFamily="18" charset="0"/>
              </a:rPr>
              <a:t>accroître la compréhension des participants à l'égard des protections des droits de la personne en vertu de la loi ontarienne, en mettant l'accent sur les handicaps ;</a:t>
            </a:r>
          </a:p>
          <a:p>
            <a:pPr marL="802569" lvl="1" indent="-345369">
              <a:spcBef>
                <a:spcPts val="604"/>
              </a:spcBef>
              <a:spcAft>
                <a:spcPts val="604"/>
              </a:spcAft>
              <a:buFont typeface="Symbol" panose="05050102010706020507" pitchFamily="18" charset="2"/>
              <a:buChar char=""/>
              <a:tabLst>
                <a:tab pos="230246" algn="l"/>
                <a:tab pos="460492" algn="l"/>
              </a:tabLst>
            </a:pPr>
            <a:r>
              <a:rPr lang="fr-FR" sz="1200" dirty="0">
                <a:latin typeface="Calibri" panose="020F0502020204030204" pitchFamily="34" charset="0"/>
                <a:ea typeface="Times New Roman" panose="02020603050405020304" pitchFamily="18" charset="0"/>
              </a:rPr>
              <a:t>familiariser les participants avec des ressources utiles qu'ils peuvent partager avec les utilisateurs de services ; mais </a:t>
            </a:r>
          </a:p>
          <a:p>
            <a:pPr marL="802569" lvl="1" indent="-345369">
              <a:spcBef>
                <a:spcPts val="604"/>
              </a:spcBef>
              <a:spcAft>
                <a:spcPts val="604"/>
              </a:spcAft>
              <a:buFont typeface="Symbol" panose="05050102010706020507" pitchFamily="18" charset="2"/>
              <a:buChar char=""/>
              <a:tabLst>
                <a:tab pos="230246" algn="l"/>
                <a:tab pos="460492" algn="l"/>
              </a:tabLst>
            </a:pPr>
            <a:r>
              <a:rPr lang="fr-FR" sz="1200" dirty="0">
                <a:latin typeface="Calibri" panose="020F0502020204030204" pitchFamily="34" charset="0"/>
                <a:ea typeface="Times New Roman" panose="02020603050405020304" pitchFamily="18" charset="0"/>
              </a:rPr>
              <a:t>dites aux participants que vous expliquerez « l'équation de la discrimination » pour les aider à comprendre ce qui constitue une discrimination illégale, et NON pour en faire des experts en droits de la personne ou pour donner des conseils juridiques aux utilisateurs de services.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Demandez-leur s'ils ont des questions - rappelez-leur qu'ils auront de nombreuses occasions de poser des questions et de discuter de ce sujet. Reconnaissez qu'il peut être difficile d'aborder ce sujet.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12</a:t>
            </a:fld>
            <a:endParaRPr lang="en-US"/>
          </a:p>
        </p:txBody>
      </p:sp>
    </p:spTree>
    <p:extLst>
      <p:ext uri="{BB962C8B-B14F-4D97-AF65-F5344CB8AC3E}">
        <p14:creationId xmlns:p14="http://schemas.microsoft.com/office/powerpoint/2010/main" val="174635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13</a:t>
            </a:fld>
            <a:endParaRPr lang="en-CA"/>
          </a:p>
        </p:txBody>
      </p:sp>
    </p:spTree>
    <p:extLst>
      <p:ext uri="{BB962C8B-B14F-4D97-AF65-F5344CB8AC3E}">
        <p14:creationId xmlns:p14="http://schemas.microsoft.com/office/powerpoint/2010/main" val="343660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aux participants qu'aujourd'hui, les deux principales sources de protection des droits de la personne contre la discrimination, et la garantie légale de l'égalité, au Canada sont :</a:t>
            </a:r>
          </a:p>
          <a:p>
            <a:endParaRPr lang="en-US" baseline="0" dirty="0"/>
          </a:p>
          <a:p>
            <a:pPr marL="228600" indent="-228600">
              <a:buFont typeface="+mj-lt"/>
              <a:buAutoNum type="arabicPeriod"/>
            </a:pPr>
            <a:r>
              <a:rPr lang="fr-FR" baseline="0" dirty="0"/>
              <a:t>L'article 15 de la </a:t>
            </a:r>
            <a:r>
              <a:rPr lang="fr-FR" i="1" baseline="0" dirty="0"/>
              <a:t>Charte canadienne des droits et libertés </a:t>
            </a:r>
            <a:r>
              <a:rPr lang="fr-FR" baseline="0" dirty="0"/>
              <a:t>- une loi fédérale ; et</a:t>
            </a:r>
          </a:p>
          <a:p>
            <a:pPr marL="228600" indent="-228600">
              <a:buFont typeface="+mj-lt"/>
              <a:buAutoNum type="arabicPeriod"/>
            </a:pPr>
            <a:r>
              <a:rPr lang="fr-FR" baseline="0" dirty="0"/>
              <a:t>les lois fédérales, provinciales et territoriales sur les droits de la personne, comme le </a:t>
            </a:r>
            <a:r>
              <a:rPr lang="fr-FR" i="1" baseline="0" dirty="0"/>
              <a:t>Code des droits de la personne </a:t>
            </a:r>
            <a:r>
              <a:rPr lang="fr-FR" baseline="0" dirty="0"/>
              <a:t>de l'Ontario et la </a:t>
            </a:r>
            <a:r>
              <a:rPr lang="fr-FR" i="1" baseline="0" dirty="0"/>
              <a:t>Loi canadienne sur les droits de la personne.</a:t>
            </a:r>
            <a:endParaRPr lang="en-US" i="1" baseline="0" dirty="0"/>
          </a:p>
          <a:p>
            <a:pPr marL="0" indent="0">
              <a:buFont typeface="+mj-lt"/>
              <a:buNone/>
            </a:pPr>
            <a:endParaRPr lang="en-US" i="1" baseline="0" dirty="0"/>
          </a:p>
          <a:p>
            <a:pPr marL="0" indent="0">
              <a:buFont typeface="+mj-lt"/>
              <a:buNone/>
            </a:pPr>
            <a:endParaRPr lang="en-US" i="1" baseline="0" dirty="0"/>
          </a:p>
          <a:p>
            <a:pPr marL="0" indent="0">
              <a:buFont typeface="+mj-lt"/>
              <a:buNone/>
            </a:pPr>
            <a:endParaRPr lang="en-US" baseline="0"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14</a:t>
            </a:fld>
            <a:endParaRPr lang="en-US"/>
          </a:p>
        </p:txBody>
      </p:sp>
    </p:spTree>
    <p:extLst>
      <p:ext uri="{BB962C8B-B14F-4D97-AF65-F5344CB8AC3E}">
        <p14:creationId xmlns:p14="http://schemas.microsoft.com/office/powerpoint/2010/main" val="208057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 </a:t>
            </a:r>
            <a:r>
              <a:rPr lang="fr-FR" i="1" baseline="0" dirty="0"/>
              <a:t>Charte</a:t>
            </a:r>
            <a:r>
              <a:rPr lang="fr-FR" baseline="0" dirty="0"/>
              <a:t> a un statut constitutionnel. Elle est la loi suprême du Canada - toutes les autres lois doivent se conformer aux droits, garanties et protections énoncés dans la Charte. Elle fait partie de la loi fondamentale qui organise la société canadienne et elle ne peut être modifiée par le gouvernement fédéral sans l'accord des provinces.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FR" dirty="0"/>
              <a:t>Paraphrasez l'article 15 de la </a:t>
            </a:r>
            <a:r>
              <a:rPr lang="fr-FR" i="1" dirty="0"/>
              <a:t>Charte</a:t>
            </a:r>
            <a:r>
              <a:rPr lang="fr-FR" dirty="0"/>
              <a:t> (garantie d'égalité)</a:t>
            </a:r>
          </a:p>
          <a:p>
            <a:endParaRPr lang="en-US" dirty="0"/>
          </a:p>
          <a:p>
            <a:pPr lvl="2"/>
            <a:r>
              <a:rPr lang="fr-FR" sz="1200" dirty="0"/>
              <a:t>La loi ne fait acception de personne et s'applique également à tous, et tous ont droit à la même protection et au même bénéfice de la loi, indépendamment de toute discrimination (article 15(1)).</a:t>
            </a:r>
          </a:p>
          <a:p>
            <a:pPr lvl="2"/>
            <a:r>
              <a:rPr lang="fr-FR" sz="1200" dirty="0"/>
              <a:t>Article 15(2) les programmes d'action positive ne sont pas discriminatoires</a:t>
            </a:r>
          </a:p>
          <a:p>
            <a:pPr lvl="2"/>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 </a:t>
            </a:r>
            <a:r>
              <a:rPr lang="fr-FR" i="1" baseline="0" dirty="0"/>
              <a:t>Charte</a:t>
            </a:r>
            <a:r>
              <a:rPr lang="fr-FR" baseline="0" dirty="0"/>
              <a:t> ne garantit des droits et des protections que par rapport à l'État ou au gouvernement (fédéral, provincial, territorial et municipal) et aux acteurs gouvernementaux. La </a:t>
            </a:r>
            <a:r>
              <a:rPr lang="fr-FR" i="1" baseline="0" dirty="0"/>
              <a:t>Charte</a:t>
            </a:r>
            <a:r>
              <a:rPr lang="fr-FR" baseline="0" dirty="0"/>
              <a:t> ne s'applique pas aux relations privées entre personnes, sociétés ou organisations.</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15</a:t>
            </a:fld>
            <a:endParaRPr lang="en-US"/>
          </a:p>
        </p:txBody>
      </p:sp>
    </p:spTree>
    <p:extLst>
      <p:ext uri="{BB962C8B-B14F-4D97-AF65-F5344CB8AC3E}">
        <p14:creationId xmlns:p14="http://schemas.microsoft.com/office/powerpoint/2010/main" val="111195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dirty="0"/>
              <a:t>Par exemple, la </a:t>
            </a:r>
            <a:r>
              <a:rPr lang="fr-FR" i="1" dirty="0"/>
              <a:t>Loi sur la santé et la sécurité au travail </a:t>
            </a:r>
            <a:r>
              <a:rPr lang="fr-FR" dirty="0"/>
              <a:t>(Ontario) comprend un volet anti-discrimination.</a:t>
            </a:r>
          </a:p>
          <a:p>
            <a:endParaRPr lang="fr-FR" dirty="0"/>
          </a:p>
          <a:p>
            <a:r>
              <a:rPr lang="fr-FR" dirty="0"/>
              <a:t>Expliquez qu'au fil du temps, différents mots ont été utilisés pour décrire les premiers habitants de ce pays. La Loi sur les Indiens utilise les mots Indiens pour désigner les Premières nations et les bandes pour décrire leur système de gouvernement. Dans la Charte des droits et libertés, le terme "peuples autochtones" est utilisé et comprend "les Indiens, les Inuits et les Métis du Canada". Aujourd'hui, nous utilisons le terme "indigène", qui comprend les Premières nations, les Métis et les Inuits. Parfois, nous utilisons des mots très spécifiques identifiant la nation, comme Confédération </a:t>
            </a:r>
            <a:r>
              <a:rPr lang="fr-FR" dirty="0" err="1"/>
              <a:t>Haudenosaunee</a:t>
            </a:r>
            <a:r>
              <a:rPr lang="fr-FR" dirty="0"/>
              <a:t> (maintenant connue comme l'une des Six Nations) ou Nation </a:t>
            </a:r>
            <a:r>
              <a:rPr lang="fr-FR" dirty="0" err="1"/>
              <a:t>Anishinabek</a:t>
            </a:r>
            <a:r>
              <a:rPr lang="fr-FR" dirty="0"/>
              <a:t>. D'autres fois, on utilise des termes plus généraux. </a:t>
            </a:r>
          </a:p>
          <a:p>
            <a:endParaRPr lang="fr-FR" dirty="0"/>
          </a:p>
          <a:p>
            <a:r>
              <a:rPr lang="fr-FR" dirty="0"/>
              <a:t>Partagez ce lien dans le chat : https://www.canada.ca/en/services/jobs/workplace/federally-regulated-industries.html </a:t>
            </a:r>
          </a:p>
          <a:p>
            <a:endParaRPr lang="fr-FR" dirty="0"/>
          </a:p>
          <a:p>
            <a:r>
              <a:rPr lang="fr-FR" dirty="0"/>
              <a:t>Il s'agit d'une liste qui couvre les personnes qui sont des employés sous réglementation fédérale.</a:t>
            </a:r>
          </a:p>
          <a:p>
            <a:endParaRPr lang="fr-FR" dirty="0"/>
          </a:p>
          <a:p>
            <a:endParaRPr lang="fr-FR" dirty="0"/>
          </a:p>
          <a:p>
            <a:r>
              <a:rPr lang="fr-FR" dirty="0"/>
              <a:t>*Les URL des sites Web et les hyperliens figurant dans les notes de PowerPoint ne sont pas " en direct ". Vous devrez couper et coller les liens dans votre navigateur.</a:t>
            </a:r>
          </a:p>
          <a:p>
            <a:endParaRPr lang="fr-FR" dirty="0"/>
          </a:p>
        </p:txBody>
      </p:sp>
      <p:sp>
        <p:nvSpPr>
          <p:cNvPr id="4" name="Slide Number Placeholder 3"/>
          <p:cNvSpPr>
            <a:spLocks noGrp="1"/>
          </p:cNvSpPr>
          <p:nvPr>
            <p:ph type="sldNum" sz="quarter" idx="5"/>
          </p:nvPr>
        </p:nvSpPr>
        <p:spPr/>
        <p:txBody>
          <a:bodyPr/>
          <a:lstStyle/>
          <a:p>
            <a:fld id="{EFC3A7C0-7866-EF41-8560-EA2407AC7309}" type="slidenum">
              <a:rPr lang="en-US" smtClean="0"/>
              <a:t>16</a:t>
            </a:fld>
            <a:endParaRPr lang="en-US"/>
          </a:p>
        </p:txBody>
      </p:sp>
    </p:spTree>
    <p:extLst>
      <p:ext uri="{BB962C8B-B14F-4D97-AF65-F5344CB8AC3E}">
        <p14:creationId xmlns:p14="http://schemas.microsoft.com/office/powerpoint/2010/main" val="72669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dirty="0"/>
              <a:t>Le </a:t>
            </a:r>
            <a:r>
              <a:rPr lang="fr-FR" i="1" dirty="0"/>
              <a:t>Code des droits de la personne </a:t>
            </a:r>
            <a:r>
              <a:rPr lang="fr-FR" dirty="0"/>
              <a:t>établit les protections juridiques contre la discrimination et les moyens de défense contre les allégations de discrimination. </a:t>
            </a:r>
          </a:p>
          <a:p>
            <a:endParaRPr lang="fr-FR" dirty="0"/>
          </a:p>
          <a:p>
            <a:r>
              <a:rPr lang="fr-FR" dirty="0"/>
              <a:t>Le </a:t>
            </a:r>
            <a:r>
              <a:rPr lang="fr-FR" i="1" dirty="0"/>
              <a:t>Code</a:t>
            </a:r>
            <a:r>
              <a:rPr lang="fr-FR" dirty="0"/>
              <a:t> est l'autorité statutaire de la Commission ontarienne des droits de la personne, du Tribunal des droits de la personne de l'Ontario et du Centre d'assistance juridique en matière de droits de la personne (CAJDP).  </a:t>
            </a:r>
          </a:p>
          <a:p>
            <a:endParaRPr lang="fr-FR" dirty="0"/>
          </a:p>
          <a:p>
            <a:r>
              <a:rPr lang="fr-FR" dirty="0"/>
              <a:t>Le CAJDP fournit des informations juridiques, des conseils et parfois une représentation aux personnes qui ont été victimes de discrimination. Des liens vers ces organismes sont inclus dans la section " Ressources " de ces diapositives.</a:t>
            </a:r>
          </a:p>
          <a:p>
            <a:endParaRPr lang="fr-FR" dirty="0"/>
          </a:p>
        </p:txBody>
      </p:sp>
      <p:sp>
        <p:nvSpPr>
          <p:cNvPr id="4" name="Slide Number Placeholder 3"/>
          <p:cNvSpPr>
            <a:spLocks noGrp="1"/>
          </p:cNvSpPr>
          <p:nvPr>
            <p:ph type="sldNum" sz="quarter" idx="5"/>
          </p:nvPr>
        </p:nvSpPr>
        <p:spPr/>
        <p:txBody>
          <a:bodyPr/>
          <a:lstStyle/>
          <a:p>
            <a:fld id="{EFC3A7C0-7866-EF41-8560-EA2407AC7309}" type="slidenum">
              <a:rPr lang="en-US" smtClean="0"/>
              <a:t>17</a:t>
            </a:fld>
            <a:endParaRPr lang="en-US"/>
          </a:p>
        </p:txBody>
      </p:sp>
    </p:spTree>
    <p:extLst>
      <p:ext uri="{BB962C8B-B14F-4D97-AF65-F5344CB8AC3E}">
        <p14:creationId xmlns:p14="http://schemas.microsoft.com/office/powerpoint/2010/main" val="384635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18</a:t>
            </a:fld>
            <a:endParaRPr lang="en-CA"/>
          </a:p>
        </p:txBody>
      </p:sp>
    </p:spTree>
    <p:extLst>
      <p:ext uri="{BB962C8B-B14F-4D97-AF65-F5344CB8AC3E}">
        <p14:creationId xmlns:p14="http://schemas.microsoft.com/office/powerpoint/2010/main" val="254648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d'expliquer ce qu'ils pensent que le mot "discrimination" signifie dans le langage courant. Demandez-leur ce qu'ils pensent de la définition légale.  Dites que vous avez quelques exemples pour essayer de mettre en évidence ce que cela signifie. Les participants peuvent répondre dans le chat, répondre dans un sondage ou utiliser un vote à main levée pour les formations en personne.</a:t>
            </a:r>
          </a:p>
          <a:p>
            <a:endParaRPr lang="fr-FR" dirty="0"/>
          </a:p>
          <a:p>
            <a:r>
              <a:rPr lang="fr-FR" dirty="0"/>
              <a:t>Laquelle des situations suivantes constitue potentiellement une discrimination en vertu du </a:t>
            </a:r>
            <a:r>
              <a:rPr lang="fr-FR" i="1" dirty="0"/>
              <a:t>Code des droits de la personne </a:t>
            </a:r>
            <a:r>
              <a:rPr lang="fr-FR" dirty="0"/>
              <a:t>de l'Ontario :</a:t>
            </a:r>
          </a:p>
          <a:p>
            <a:endParaRPr lang="en-CA" baseline="0" dirty="0"/>
          </a:p>
          <a:p>
            <a:pPr marL="342900" lvl="0" indent="-342900">
              <a:lnSpc>
                <a:spcPct val="115000"/>
              </a:lnSpc>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Un voisin installe une clôture pour ne pas voir un homme embrasser son mari. </a:t>
            </a:r>
            <a:r>
              <a:rPr lang="fr-CA"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NON.</a:t>
            </a:r>
            <a:r>
              <a:rPr lang="fr-CA" sz="1800" dirty="0">
                <a:effectLst/>
                <a:latin typeface="Calibri" panose="020F0502020204030204" pitchFamily="34" charset="0"/>
                <a:ea typeface="Times New Roman" panose="02020603050405020304" pitchFamily="18" charset="0"/>
                <a:cs typeface="Calibri" panose="020F0502020204030204" pitchFamily="34" charset="0"/>
              </a:rPr>
              <a:t> Le code ne s'applique pas aux relations purement interpersonnelles (comme les relations de voisinage).</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Un propriétaire loue des chambres à des étudiants, mais uniquement à des étudiants qui n'ont pas la citoyenneté canadienne. Tous les habitants de la maison partagent une cuisine et une salle à manger. </a:t>
            </a:r>
            <a:r>
              <a:rPr lang="fr-CA"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NON.</a:t>
            </a:r>
            <a:r>
              <a:rPr lang="fr-CA" sz="1800" dirty="0">
                <a:effectLst/>
                <a:latin typeface="Calibri" panose="020F0502020204030204" pitchFamily="34" charset="0"/>
                <a:ea typeface="Times New Roman" panose="02020603050405020304" pitchFamily="18" charset="0"/>
                <a:cs typeface="Calibri" panose="020F0502020204030204" pitchFamily="34" charset="0"/>
              </a:rPr>
              <a:t> Il s'agit d'une exception à la loi contre la discrimination en matière de logement. Lorsque le propriétaire et les locataires partagent une cuisine, le Code ne s'applique pas.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Voir</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u="sng"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l'article</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 21(1)</a:t>
            </a:r>
            <a:r>
              <a:rPr lang="en-CA" sz="1800" dirty="0">
                <a:effectLst/>
                <a:latin typeface="Calibri" panose="020F0502020204030204" pitchFamily="34" charset="0"/>
                <a:ea typeface="Times New Roman" panose="02020603050405020304" pitchFamily="18" charset="0"/>
                <a:cs typeface="Calibri" panose="020F0502020204030204" pitchFamily="34" charset="0"/>
              </a:rPr>
              <a:t> du </a:t>
            </a:r>
            <a:r>
              <a:rPr lang="en-CA" sz="1800" i="1" dirty="0">
                <a:effectLst/>
                <a:latin typeface="Calibri" panose="020F0502020204030204" pitchFamily="34" charset="0"/>
                <a:ea typeface="Times New Roman" panose="02020603050405020304" pitchFamily="18" charset="0"/>
                <a:cs typeface="Calibri" panose="020F0502020204030204" pitchFamily="34" charset="0"/>
              </a:rPr>
              <a:t>Code.</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Une compagnie d'assurance facture une prime d'assurance automobile plus élevée aux jeunes hommes qu'aux jeunes femmes. </a:t>
            </a:r>
            <a:r>
              <a:rPr lang="fr-CA"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PEUT-ÊTRE.</a:t>
            </a:r>
            <a:r>
              <a:rPr lang="fr-CA" sz="18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 </a:t>
            </a:r>
            <a:r>
              <a:rPr lang="fr-CA" sz="1800" dirty="0">
                <a:effectLst/>
                <a:latin typeface="Calibri" panose="020F0502020204030204" pitchFamily="34" charset="0"/>
                <a:ea typeface="Times New Roman" panose="02020603050405020304" pitchFamily="18" charset="0"/>
                <a:cs typeface="Calibri" panose="020F0502020204030204" pitchFamily="34" charset="0"/>
              </a:rPr>
              <a:t>La compagnie d'assurance devra démontrer que la distinction entre les hommes et les femmes est fondée sur des motifs raisonnables et de bonne foi - en d'autres termes, la preuve du risque d'accident en se basant sur de données actuarielles.</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Le service de messagerie de Purolator refuse de livrer un colis en raison des odeurs de cuisine "ethnique" dans l'immeuble. </a:t>
            </a:r>
            <a:r>
              <a:rPr lang="fr-CA"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OUI.</a:t>
            </a:r>
            <a:r>
              <a:rPr lang="fr-CA" sz="1800" dirty="0">
                <a:effectLst/>
                <a:latin typeface="Calibri" panose="020F0502020204030204" pitchFamily="34" charset="0"/>
                <a:ea typeface="Times New Roman" panose="02020603050405020304" pitchFamily="18" charset="0"/>
                <a:cs typeface="Calibri" panose="020F0502020204030204" pitchFamily="34" charset="0"/>
              </a:rPr>
              <a:t> Il est illégal pour une entreprise de pratiquer une discrimination fondée sur la race, l'ascendance, le lieu d'origine, la couleur ou l'origine ethnique d'une personne.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Voir</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u="sng"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l’article</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 1</a:t>
            </a:r>
            <a:r>
              <a:rPr lang="en-CA" sz="1800" dirty="0">
                <a:effectLst/>
                <a:latin typeface="Calibri" panose="020F0502020204030204" pitchFamily="34" charset="0"/>
                <a:ea typeface="Times New Roman" panose="02020603050405020304" pitchFamily="18" charset="0"/>
                <a:cs typeface="Calibri" panose="020F0502020204030204" pitchFamily="34" charset="0"/>
              </a:rPr>
              <a:t> du </a:t>
            </a:r>
            <a:r>
              <a:rPr lang="en-CA" sz="1800" i="1" dirty="0">
                <a:effectLst/>
                <a:latin typeface="Calibri" panose="020F0502020204030204" pitchFamily="34" charset="0"/>
                <a:ea typeface="Times New Roman" panose="02020603050405020304" pitchFamily="18" charset="0"/>
                <a:cs typeface="Calibri" panose="020F0502020204030204" pitchFamily="34" charset="0"/>
              </a:rPr>
              <a:t>Code</a:t>
            </a:r>
            <a:r>
              <a:rPr lang="en-CA" sz="18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19</a:t>
            </a:fld>
            <a:endParaRPr lang="en-US"/>
          </a:p>
        </p:txBody>
      </p:sp>
    </p:spTree>
    <p:extLst>
      <p:ext uri="{BB962C8B-B14F-4D97-AF65-F5344CB8AC3E}">
        <p14:creationId xmlns:p14="http://schemas.microsoft.com/office/powerpoint/2010/main" val="390187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r>
              <a:rPr lang="fr-FR" sz="1200" dirty="0">
                <a:latin typeface="Times New Roman" panose="02020603050405020304" pitchFamily="18" charset="0"/>
                <a:ea typeface="Yu Mincho" panose="02020400000000000000" pitchFamily="18" charset="-128"/>
              </a:rPr>
              <a:t>Expliquer les détails techniques liés à la plateforme et au format de la formation (par exemple : coupure des microphones, fonctions de sondage, création d'un arrière-plan virtuel, etc.)</a:t>
            </a:r>
          </a:p>
          <a:p>
            <a:pPr marL="171450" marR="0" lvl="0"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r>
              <a:rPr lang="fr-FR" sz="1200" dirty="0">
                <a:latin typeface="Times New Roman" panose="02020603050405020304" pitchFamily="18" charset="0"/>
                <a:ea typeface="Yu Mincho" panose="02020400000000000000" pitchFamily="18" charset="-128"/>
              </a:rPr>
              <a:t>Insistez sur le fait que l'intention est de créer un environnement anti-oppressif pour que les participants puissent apprendre et partager leurs perspectives et leurs expériences au sein du groupe. Discutez brièvement : </a:t>
            </a:r>
          </a:p>
          <a:p>
            <a:pPr marL="628650" marR="0" lvl="1"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r>
              <a:rPr lang="fr-FR" sz="1200" dirty="0">
                <a:latin typeface="Times New Roman" panose="02020603050405020304" pitchFamily="18" charset="0"/>
                <a:ea typeface="Yu Mincho" panose="02020400000000000000" pitchFamily="18" charset="-128"/>
              </a:rPr>
              <a:t>le droit de passage (vous n'êtes pas obligé de répondre à une question ou d'apporter une contribution si vous ne le souhaitez pas) ;</a:t>
            </a:r>
          </a:p>
          <a:p>
            <a:pPr marL="628650" marR="0" lvl="1"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r>
              <a:rPr lang="fr-FR" sz="1200" dirty="0">
                <a:latin typeface="Times New Roman" panose="02020603050405020304" pitchFamily="18" charset="0"/>
                <a:ea typeface="Yu Mincho" panose="02020400000000000000" pitchFamily="18" charset="-128"/>
              </a:rPr>
              <a:t>la confidentialité (ce qui est appris, part, et ce qui est partagé, reste) ; et </a:t>
            </a:r>
          </a:p>
          <a:p>
            <a:pPr marL="628650" marR="0" lvl="1"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r>
              <a:rPr lang="fr-FR" sz="1200" dirty="0">
                <a:latin typeface="Times New Roman" panose="02020603050405020304" pitchFamily="18" charset="0"/>
                <a:ea typeface="Yu Mincho" panose="02020400000000000000" pitchFamily="18" charset="-128"/>
              </a:rPr>
              <a:t>le respect mutuel.</a:t>
            </a:r>
          </a:p>
          <a:p>
            <a:pPr marL="171450" marR="0" lvl="0"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r>
              <a:rPr lang="fr-FR" sz="1200" dirty="0">
                <a:latin typeface="Times New Roman" panose="02020603050405020304" pitchFamily="18" charset="0"/>
                <a:ea typeface="Yu Mincho" panose="02020400000000000000" pitchFamily="18" charset="-128"/>
              </a:rPr>
              <a:t>Expliquez que vous voulez encourager la réflexion et la discussion, que ce contenu peut être NOUVEAU pour certains participants, et que toutes les questions sont les bienvenues.</a:t>
            </a:r>
          </a:p>
          <a:p>
            <a:pPr marL="171450" marR="0" lvl="0"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endParaRPr lang="fr-FR" sz="1200" dirty="0">
              <a:latin typeface="Times New Roman" panose="02020603050405020304" pitchFamily="18" charset="0"/>
              <a:ea typeface="Yu Mincho" panose="02020400000000000000" pitchFamily="18" charset="-128"/>
            </a:endParaRPr>
          </a:p>
          <a:p>
            <a:pPr marL="171450" marR="0" lvl="0" indent="-171450" algn="l" defTabSz="914400" rtl="0" eaLnBrk="1" fontAlgn="auto" latinLnBrk="0" hangingPunct="1">
              <a:lnSpc>
                <a:spcPct val="115000"/>
              </a:lnSpc>
              <a:spcBef>
                <a:spcPts val="604"/>
              </a:spcBef>
              <a:spcAft>
                <a:spcPts val="604"/>
              </a:spcAft>
              <a:buClrTx/>
              <a:buSzTx/>
              <a:buFont typeface="Arial" panose="020B0604020202020204" pitchFamily="34" charset="0"/>
              <a:buChar char="•"/>
              <a:tabLst/>
              <a:defRPr/>
            </a:pPr>
            <a:endParaRPr lang="en-CA" sz="1200" dirty="0">
              <a:latin typeface="Times New Roman" panose="02020603050405020304" pitchFamily="18" charset="0"/>
              <a:ea typeface="Yu Mincho" panose="02020400000000000000" pitchFamily="18" charset="-128"/>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2</a:t>
            </a:fld>
            <a:endParaRPr lang="en-US"/>
          </a:p>
        </p:txBody>
      </p:sp>
    </p:spTree>
    <p:extLst>
      <p:ext uri="{BB962C8B-B14F-4D97-AF65-F5344CB8AC3E}">
        <p14:creationId xmlns:p14="http://schemas.microsoft.com/office/powerpoint/2010/main" val="246389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874ED-CB3D-A8E0-7128-4E7F0A705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2493B-521F-CC15-D9BA-6BD079BBF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187B9-DDEA-AEDF-9038-D024A9012554}"/>
              </a:ext>
            </a:extLst>
          </p:cNvPr>
          <p:cNvSpPr>
            <a:spLocks noGrp="1"/>
          </p:cNvSpPr>
          <p:nvPr>
            <p:ph type="body" idx="1"/>
          </p:nvPr>
        </p:nvSpPr>
        <p:spPr/>
        <p:txBody>
          <a:bodyPr/>
          <a:lstStyle/>
          <a:p>
            <a:r>
              <a:rPr lang="fr-FR" dirty="0"/>
              <a:t>Demandez aux participants d'expliquer ce qu'ils pensent que le mot "discrimination" signifie dans le langage courant. Demandez-leur ce qu'ils pensent de la définition légale.  Dites que vous avez quelques exemples pour essayer de mettre en évidence ce que cela signifie. Les participants peuvent répondre dans le chat, répondre dans un sondage ou utiliser un vote à main levée pour les formations en personne.</a:t>
            </a:r>
          </a:p>
          <a:p>
            <a:endParaRPr lang="fr-FR" dirty="0"/>
          </a:p>
          <a:p>
            <a:r>
              <a:rPr lang="fr-FR" dirty="0"/>
              <a:t>Laquelle des situations suivantes constitue potentiellement une discrimination en vertu du </a:t>
            </a:r>
            <a:r>
              <a:rPr lang="fr-FR" i="1" dirty="0"/>
              <a:t>Code des droits de la personne </a:t>
            </a:r>
            <a:r>
              <a:rPr lang="fr-FR" dirty="0"/>
              <a:t>de l'Ontario :</a:t>
            </a:r>
          </a:p>
          <a:p>
            <a:endParaRPr lang="en-CA" baseline="0" dirty="0"/>
          </a:p>
          <a:p>
            <a:pPr marL="342900" lvl="0" indent="-342900">
              <a:lnSpc>
                <a:spcPct val="115000"/>
              </a:lnSpc>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Un voisin installe une clôture pour ne pas voir un homme embrasser son mari. </a:t>
            </a:r>
            <a:r>
              <a:rPr lang="fr-CA"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NON.</a:t>
            </a:r>
            <a:r>
              <a:rPr lang="fr-CA" sz="1800" dirty="0">
                <a:effectLst/>
                <a:latin typeface="Calibri" panose="020F0502020204030204" pitchFamily="34" charset="0"/>
                <a:ea typeface="Times New Roman" panose="02020603050405020304" pitchFamily="18" charset="0"/>
                <a:cs typeface="Calibri" panose="020F0502020204030204" pitchFamily="34" charset="0"/>
              </a:rPr>
              <a:t> Le code ne s'applique pas aux relations purement interpersonnelles (comme les relations de voisinage).</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Un propriétaire loue des chambres à des étudiants, mais uniquement à des étudiants qui n'ont pas la citoyenneté canadienne. Tous les habitants de la maison partagent une cuisine et une salle à manger. </a:t>
            </a:r>
            <a:r>
              <a:rPr lang="fr-CA"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NON.</a:t>
            </a:r>
            <a:r>
              <a:rPr lang="fr-CA" sz="1800" dirty="0">
                <a:effectLst/>
                <a:latin typeface="Calibri" panose="020F0502020204030204" pitchFamily="34" charset="0"/>
                <a:ea typeface="Times New Roman" panose="02020603050405020304" pitchFamily="18" charset="0"/>
                <a:cs typeface="Calibri" panose="020F0502020204030204" pitchFamily="34" charset="0"/>
              </a:rPr>
              <a:t> Il s'agit d'une exception à la loi contre la discrimination en matière de logement. Lorsque le propriétaire et les locataires partagent une cuisine, le Code ne s'applique pas.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Voir</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u="sng"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l'article</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 21(1)</a:t>
            </a:r>
            <a:r>
              <a:rPr lang="en-CA" sz="1800" dirty="0">
                <a:effectLst/>
                <a:latin typeface="Calibri" panose="020F0502020204030204" pitchFamily="34" charset="0"/>
                <a:ea typeface="Times New Roman" panose="02020603050405020304" pitchFamily="18" charset="0"/>
                <a:cs typeface="Calibri" panose="020F0502020204030204" pitchFamily="34" charset="0"/>
              </a:rPr>
              <a:t> du </a:t>
            </a:r>
            <a:r>
              <a:rPr lang="en-CA" sz="1800" i="1" dirty="0">
                <a:effectLst/>
                <a:latin typeface="Calibri" panose="020F0502020204030204" pitchFamily="34" charset="0"/>
                <a:ea typeface="Times New Roman" panose="02020603050405020304" pitchFamily="18" charset="0"/>
                <a:cs typeface="Calibri" panose="020F0502020204030204" pitchFamily="34" charset="0"/>
              </a:rPr>
              <a:t>Code.</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Une compagnie d'assurance facture une prime d'assurance automobile plus élevée aux jeunes hommes qu'aux jeunes femmes. </a:t>
            </a:r>
            <a:r>
              <a:rPr lang="fr-CA" sz="1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PEUT-ÊTRE.</a:t>
            </a:r>
            <a:r>
              <a:rPr lang="fr-CA" sz="1800"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 </a:t>
            </a:r>
            <a:r>
              <a:rPr lang="fr-CA" sz="1800" dirty="0">
                <a:effectLst/>
                <a:latin typeface="Calibri" panose="020F0502020204030204" pitchFamily="34" charset="0"/>
                <a:ea typeface="Times New Roman" panose="02020603050405020304" pitchFamily="18" charset="0"/>
                <a:cs typeface="Calibri" panose="020F0502020204030204" pitchFamily="34" charset="0"/>
              </a:rPr>
              <a:t>La compagnie d'assurance devra démontrer que la distinction entre les hommes et les femmes est fondée sur des motifs raisonnables et de bonne foi - en d'autres termes, la preuve du risque d'accident en se basant sur de données actuarielles.</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600"/>
              </a:spcAft>
              <a:buFont typeface="+mj-lt"/>
              <a:buAutoNum type="arabicPeriod"/>
              <a:tabLst>
                <a:tab pos="457200" algn="l"/>
              </a:tabLst>
            </a:pPr>
            <a:r>
              <a:rPr lang="fr-CA" sz="1800" dirty="0">
                <a:effectLst/>
                <a:latin typeface="Calibri" panose="020F0502020204030204" pitchFamily="34" charset="0"/>
                <a:ea typeface="Times New Roman" panose="02020603050405020304" pitchFamily="18" charset="0"/>
                <a:cs typeface="Calibri" panose="020F0502020204030204" pitchFamily="34" charset="0"/>
              </a:rPr>
              <a:t>Le service de messagerie de Purolator refuse de livrer un colis en raison des odeurs de cuisine "ethnique" dans l'immeuble. </a:t>
            </a:r>
            <a:r>
              <a:rPr lang="fr-CA"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OUI.</a:t>
            </a:r>
            <a:r>
              <a:rPr lang="fr-CA" sz="1800" dirty="0">
                <a:effectLst/>
                <a:latin typeface="Calibri" panose="020F0502020204030204" pitchFamily="34" charset="0"/>
                <a:ea typeface="Times New Roman" panose="02020603050405020304" pitchFamily="18" charset="0"/>
                <a:cs typeface="Calibri" panose="020F0502020204030204" pitchFamily="34" charset="0"/>
              </a:rPr>
              <a:t> Il est illégal pour une entreprise de pratiquer une discrimination fondée sur la race, l'ascendance, le lieu d'origine, la couleur ou l'origine ethnique d'une personne. </a:t>
            </a:r>
            <a:r>
              <a:rPr lang="en-CA" sz="1800" dirty="0" err="1">
                <a:effectLst/>
                <a:latin typeface="Calibri" panose="020F0502020204030204" pitchFamily="34" charset="0"/>
                <a:ea typeface="Times New Roman" panose="02020603050405020304" pitchFamily="18" charset="0"/>
                <a:cs typeface="Calibri" panose="020F0502020204030204" pitchFamily="34" charset="0"/>
              </a:rPr>
              <a:t>Voir</a:t>
            </a:r>
            <a:r>
              <a:rPr lang="en-CA" sz="1800" dirty="0">
                <a:effectLst/>
                <a:latin typeface="Calibri" panose="020F0502020204030204" pitchFamily="34" charset="0"/>
                <a:ea typeface="Times New Roman" panose="02020603050405020304" pitchFamily="18" charset="0"/>
                <a:cs typeface="Calibri" panose="020F0502020204030204" pitchFamily="34" charset="0"/>
              </a:rPr>
              <a:t> </a:t>
            </a:r>
            <a:r>
              <a:rPr lang="en-CA" sz="1800" u="sng"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l’article</a:t>
            </a:r>
            <a:r>
              <a:rPr lang="en-CA"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 1</a:t>
            </a:r>
            <a:r>
              <a:rPr lang="en-CA" sz="1800" dirty="0">
                <a:effectLst/>
                <a:latin typeface="Calibri" panose="020F0502020204030204" pitchFamily="34" charset="0"/>
                <a:ea typeface="Times New Roman" panose="02020603050405020304" pitchFamily="18" charset="0"/>
                <a:cs typeface="Calibri" panose="020F0502020204030204" pitchFamily="34" charset="0"/>
              </a:rPr>
              <a:t> du </a:t>
            </a:r>
            <a:r>
              <a:rPr lang="en-CA" sz="1800" i="1" dirty="0">
                <a:effectLst/>
                <a:latin typeface="Calibri" panose="020F0502020204030204" pitchFamily="34" charset="0"/>
                <a:ea typeface="Times New Roman" panose="02020603050405020304" pitchFamily="18" charset="0"/>
                <a:cs typeface="Calibri" panose="020F0502020204030204" pitchFamily="34" charset="0"/>
              </a:rPr>
              <a:t>Code</a:t>
            </a:r>
            <a:r>
              <a:rPr lang="en-CA" sz="18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BC18421-6412-65CC-873D-043A079BEBD2}"/>
              </a:ext>
            </a:extLst>
          </p:cNvPr>
          <p:cNvSpPr>
            <a:spLocks noGrp="1"/>
          </p:cNvSpPr>
          <p:nvPr>
            <p:ph type="sldNum" sz="quarter" idx="5"/>
          </p:nvPr>
        </p:nvSpPr>
        <p:spPr/>
        <p:txBody>
          <a:bodyPr/>
          <a:lstStyle/>
          <a:p>
            <a:fld id="{EFC3A7C0-7866-EF41-8560-EA2407AC7309}" type="slidenum">
              <a:rPr lang="en-US" smtClean="0"/>
              <a:t>20</a:t>
            </a:fld>
            <a:endParaRPr lang="en-US"/>
          </a:p>
        </p:txBody>
      </p:sp>
    </p:spTree>
    <p:extLst>
      <p:ext uri="{BB962C8B-B14F-4D97-AF65-F5344CB8AC3E}">
        <p14:creationId xmlns:p14="http://schemas.microsoft.com/office/powerpoint/2010/main" val="223612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que le </a:t>
            </a:r>
            <a:r>
              <a:rPr lang="fr-FR" i="1" dirty="0"/>
              <a:t>Code</a:t>
            </a:r>
            <a:r>
              <a:rPr lang="fr-FR" dirty="0"/>
              <a:t> énonce certains motifs protégés - par exemple : la race, l'ascendance, l'origine ethnique, la croyance, l'orientation sexuelle, l'identité de genre. </a:t>
            </a:r>
          </a:p>
          <a:p>
            <a:endParaRPr lang="fr-FR" dirty="0"/>
          </a:p>
          <a:p>
            <a:r>
              <a:rPr lang="fr-FR" dirty="0"/>
              <a:t>Le dernier point signifie qu'une personne ne peut pas intenter une action en justice devant un tribunal civil pour une allégation de discrimination en soi, mais qu'elle peut ajouter une plainte pour "discrimination" à une action en justice qui porte sur d'autres questions juridiques, comme un licenciement abusif dans le cadre d'un emploi.</a:t>
            </a:r>
          </a:p>
          <a:p>
            <a:endParaRPr lang="fr-FR" dirty="0"/>
          </a:p>
        </p:txBody>
      </p:sp>
      <p:sp>
        <p:nvSpPr>
          <p:cNvPr id="4" name="Slide Number Placeholder 3"/>
          <p:cNvSpPr>
            <a:spLocks noGrp="1"/>
          </p:cNvSpPr>
          <p:nvPr>
            <p:ph type="sldNum" sz="quarter" idx="5"/>
          </p:nvPr>
        </p:nvSpPr>
        <p:spPr/>
        <p:txBody>
          <a:bodyPr/>
          <a:lstStyle/>
          <a:p>
            <a:fld id="{EFC3A7C0-7866-EF41-8560-EA2407AC7309}" type="slidenum">
              <a:rPr lang="en-US" smtClean="0"/>
              <a:t>21</a:t>
            </a:fld>
            <a:endParaRPr lang="en-US"/>
          </a:p>
        </p:txBody>
      </p:sp>
    </p:spTree>
    <p:extLst>
      <p:ext uri="{BB962C8B-B14F-4D97-AF65-F5344CB8AC3E}">
        <p14:creationId xmlns:p14="http://schemas.microsoft.com/office/powerpoint/2010/main" val="4203304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lvl="1" indent="-571500"/>
            <a:r>
              <a:rPr lang="fr-FR" sz="3700" dirty="0"/>
              <a:t>Expliquez que nous pouvons utiliser l'équation pour nous aider à " identifier " les discriminations potentielles.  </a:t>
            </a:r>
          </a:p>
          <a:p>
            <a:pPr marL="571500" lvl="1" indent="-571500"/>
            <a:endParaRPr lang="fr-FR" sz="3700" dirty="0"/>
          </a:p>
          <a:p>
            <a:pPr marL="571500" lvl="1" indent="-571500"/>
            <a:r>
              <a:rPr lang="fr-FR" sz="3700" dirty="0"/>
              <a:t>En d'autres termes, l'utiliser pour comprendre, analyser et identifier des situations réelles d'injustice en termes juridiques.</a:t>
            </a:r>
          </a:p>
          <a:p>
            <a:pPr marL="571500" lvl="1" indent="-571500"/>
            <a:endParaRPr lang="fr-FR" sz="3700" dirty="0"/>
          </a:p>
        </p:txBody>
      </p:sp>
      <p:sp>
        <p:nvSpPr>
          <p:cNvPr id="4" name="Slide Number Placeholder 3"/>
          <p:cNvSpPr>
            <a:spLocks noGrp="1"/>
          </p:cNvSpPr>
          <p:nvPr>
            <p:ph type="sldNum" sz="quarter" idx="5"/>
          </p:nvPr>
        </p:nvSpPr>
        <p:spPr/>
        <p:txBody>
          <a:bodyPr/>
          <a:lstStyle/>
          <a:p>
            <a:fld id="{EFC3A7C0-7866-EF41-8560-EA2407AC7309}" type="slidenum">
              <a:rPr lang="en-US" smtClean="0"/>
              <a:t>22</a:t>
            </a:fld>
            <a:endParaRPr lang="en-US"/>
          </a:p>
        </p:txBody>
      </p:sp>
    </p:spTree>
    <p:extLst>
      <p:ext uri="{BB962C8B-B14F-4D97-AF65-F5344CB8AC3E}">
        <p14:creationId xmlns:p14="http://schemas.microsoft.com/office/powerpoint/2010/main" val="1421196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que le </a:t>
            </a:r>
            <a:r>
              <a:rPr lang="fr-FR" i="1" dirty="0"/>
              <a:t>Code des droits de la personne </a:t>
            </a:r>
            <a:r>
              <a:rPr lang="fr-FR" dirty="0"/>
              <a:t>définit CINQ domaines sociaux.</a:t>
            </a:r>
          </a:p>
          <a:p>
            <a:endParaRPr lang="fr-FR" dirty="0"/>
          </a:p>
          <a:p>
            <a:r>
              <a:rPr lang="fr-FR" dirty="0"/>
              <a:t>Le </a:t>
            </a:r>
            <a:r>
              <a:rPr lang="fr-FR" i="1" dirty="0"/>
              <a:t>Code</a:t>
            </a:r>
            <a:r>
              <a:rPr lang="fr-FR" dirty="0"/>
              <a:t> ne s'applique pas aux conflits interpersonnels entre particuliers (par exemple, amis, voisins, famille, connaissances). </a:t>
            </a:r>
          </a:p>
          <a:p>
            <a:endParaRPr lang="fr-FR" dirty="0"/>
          </a:p>
        </p:txBody>
      </p:sp>
      <p:sp>
        <p:nvSpPr>
          <p:cNvPr id="4" name="Slide Number Placeholder 3"/>
          <p:cNvSpPr>
            <a:spLocks noGrp="1"/>
          </p:cNvSpPr>
          <p:nvPr>
            <p:ph type="sldNum" sz="quarter" idx="5"/>
          </p:nvPr>
        </p:nvSpPr>
        <p:spPr/>
        <p:txBody>
          <a:bodyPr/>
          <a:lstStyle/>
          <a:p>
            <a:fld id="{A1C509C2-0C8F-4759-8252-F700DFB41219}" type="slidenum">
              <a:rPr lang="en-CA" smtClean="0"/>
              <a:t>23</a:t>
            </a:fld>
            <a:endParaRPr lang="en-CA"/>
          </a:p>
        </p:txBody>
      </p:sp>
    </p:spTree>
    <p:extLst>
      <p:ext uri="{BB962C8B-B14F-4D97-AF65-F5344CB8AC3E}">
        <p14:creationId xmlns:p14="http://schemas.microsoft.com/office/powerpoint/2010/main" val="288649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a:t>
            </a:r>
            <a:r>
              <a:rPr lang="fr-FR" i="1" dirty="0"/>
              <a:t>Code</a:t>
            </a:r>
            <a:r>
              <a:rPr lang="fr-FR" dirty="0"/>
              <a:t> protège ce qui est fondamental pour l'identité d'une personne - son sens du soi et de l'identité.</a:t>
            </a:r>
          </a:p>
          <a:p>
            <a:endParaRPr lang="fr-FR" dirty="0"/>
          </a:p>
          <a:p>
            <a:r>
              <a:rPr lang="fr-FR" dirty="0"/>
              <a:t>Les motifs sont énumérés pour chaque domaine social, avec de légères variations d'un domaine social à l'autre. Par exemple, en ce qui concerne l'emploi, le </a:t>
            </a:r>
            <a:r>
              <a:rPr lang="fr-FR" i="1" dirty="0"/>
              <a:t>Code</a:t>
            </a:r>
            <a:r>
              <a:rPr lang="fr-FR" dirty="0"/>
              <a:t> énonce les motifs suivants, énumérés ici.</a:t>
            </a:r>
          </a:p>
          <a:p>
            <a:endParaRPr lang="fr-FR" dirty="0"/>
          </a:p>
        </p:txBody>
      </p:sp>
      <p:sp>
        <p:nvSpPr>
          <p:cNvPr id="4" name="Slide Number Placeholder 3"/>
          <p:cNvSpPr>
            <a:spLocks noGrp="1"/>
          </p:cNvSpPr>
          <p:nvPr>
            <p:ph type="sldNum" sz="quarter" idx="10"/>
          </p:nvPr>
        </p:nvSpPr>
        <p:spPr/>
        <p:txBody>
          <a:bodyPr/>
          <a:lstStyle/>
          <a:p>
            <a:fld id="{A1C509C2-0C8F-4759-8252-F700DFB41219}" type="slidenum">
              <a:rPr lang="en-CA" smtClean="0"/>
              <a:t>24</a:t>
            </a:fld>
            <a:endParaRPr lang="en-CA"/>
          </a:p>
        </p:txBody>
      </p:sp>
    </p:spTree>
    <p:extLst>
      <p:ext uri="{BB962C8B-B14F-4D97-AF65-F5344CB8AC3E}">
        <p14:creationId xmlns:p14="http://schemas.microsoft.com/office/powerpoint/2010/main" val="3654284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altLang="en-US" sz="1200" b="0" dirty="0">
                <a:latin typeface="Calibri" panose="020F0502020204030204" pitchFamily="34" charset="0"/>
                <a:ea typeface="Calibri" panose="020F0502020204030204" pitchFamily="34" charset="0"/>
                <a:cs typeface="Times New Roman" panose="02020603050405020304" pitchFamily="18" charset="0"/>
              </a:rPr>
              <a:t>Dites aux participants qu'il faut un peu de pratique pour se souvenir de chaque partie de "l'équation de la discrimination".</a:t>
            </a:r>
          </a:p>
          <a:p>
            <a:pPr lvl="0"/>
            <a:endParaRPr lang="en-CA" altLang="en-US" sz="1200" b="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fr-CA" sz="1800" b="1" dirty="0">
                <a:effectLst/>
                <a:latin typeface="Calibri" panose="020F0502020204030204" pitchFamily="34" charset="0"/>
                <a:ea typeface="Times New Roman" panose="02020603050405020304" pitchFamily="18" charset="0"/>
                <a:cs typeface="Times New Roman" panose="02020603050405020304" pitchFamily="18" charset="0"/>
              </a:rPr>
              <a:t>Domaine social + motif protégé par le </a:t>
            </a:r>
            <a:r>
              <a:rPr lang="fr-CA" sz="1800" b="1" i="1" dirty="0">
                <a:effectLst/>
                <a:latin typeface="Calibri" panose="020F0502020204030204" pitchFamily="34" charset="0"/>
                <a:ea typeface="Times New Roman" panose="02020603050405020304" pitchFamily="18" charset="0"/>
                <a:cs typeface="Times New Roman" panose="02020603050405020304" pitchFamily="18" charset="0"/>
              </a:rPr>
              <a:t>Code</a:t>
            </a:r>
            <a:r>
              <a:rPr lang="fr-CA" sz="1800" b="1" dirty="0">
                <a:effectLst/>
                <a:latin typeface="Calibri" panose="020F0502020204030204" pitchFamily="34" charset="0"/>
                <a:ea typeface="Times New Roman" panose="02020603050405020304" pitchFamily="18" charset="0"/>
                <a:cs typeface="Times New Roman" panose="02020603050405020304" pitchFamily="18" charset="0"/>
              </a:rPr>
              <a:t> + résultat négatif - défense = discrimination illégale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25</a:t>
            </a:fld>
            <a:endParaRPr lang="en-CA"/>
          </a:p>
        </p:txBody>
      </p:sp>
    </p:spTree>
    <p:extLst>
      <p:ext uri="{BB962C8B-B14F-4D97-AF65-F5344CB8AC3E}">
        <p14:creationId xmlns:p14="http://schemas.microsoft.com/office/powerpoint/2010/main" val="1942696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que l'analyse juridique de la discrimination se concentre sur les effets ou les résultats. L'objectif du Code est de créer un climat de compréhension et de respect mutuel, pour la dignité et la valeur de chaque personne, afin qu'elle se sente intégrée à la communauté et soit en mesure de contribuer au bien-être de celle-ci.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pertes non économiques comprennent généralement les atteintes aux sentiments, à la dignité, au respect de soi et au bien-être émotionnel d'une personne. Bien que nous ne pensions généralement pas à ces pertes en termes de dollars et de cents, lorsqu'il s'agit d'indemniser une personne pour la discrimination dont elle a été victime, le </a:t>
            </a:r>
            <a:r>
              <a:rPr lang="fr-FR" i="1" dirty="0"/>
              <a:t>Code des droits de la personne </a:t>
            </a:r>
            <a:r>
              <a:rPr lang="fr-FR" dirty="0"/>
              <a:t>demande aux gens, aux avocats et aux décideurs d'attribuer une valeur monétaire. La valeur d'une perte non économique est évaluée en fonction des circonstances de l'affaire par rapport aux affaires précédemment tranchées par le Tribunal des droits de la personne de l'Ontario.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perte économique comprend l'incapacité de poursuivre un programme scolaire, la perte de frais de scolarité, le coût d'installation d'une rampe de mobilité, les dépenses personnelles.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Rappelez aux participants que la discrimination n'est pas forcément intentionnelle (activité « Déboulonner les mythes »). Elle peut être involontaire.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pPr>
              <a:defRPr/>
            </a:pPr>
            <a:fld id="{CC009966-85B5-4A12-AB87-F109054653F6}" type="slidenum">
              <a:rPr lang="en-CA" altLang="en-US" smtClean="0"/>
              <a:pPr>
                <a:defRPr/>
              </a:pPr>
              <a:t>26</a:t>
            </a:fld>
            <a:endParaRPr lang="en-CA" altLang="en-US"/>
          </a:p>
        </p:txBody>
      </p:sp>
    </p:spTree>
    <p:extLst>
      <p:ext uri="{BB962C8B-B14F-4D97-AF65-F5344CB8AC3E}">
        <p14:creationId xmlns:p14="http://schemas.microsoft.com/office/powerpoint/2010/main" val="4240066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que le </a:t>
            </a:r>
            <a:r>
              <a:rPr lang="fr-FR" i="1" dirty="0"/>
              <a:t>Code</a:t>
            </a:r>
            <a:r>
              <a:rPr lang="fr-FR" dirty="0"/>
              <a:t> rend illégales différentes formes de discrimination afin de reconnaître que de nombreuses circonstances peuvent constituer une discrimination illégale.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le moment d'inclure un peu d'interactivité - s'il reste du temps, demandez aux participants ce qu'ils pensent de chaque type de discrimination.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Exemples de discrimination directe - racisme, sexisme, homophobie, transphobie, anti-immigration, </a:t>
            </a:r>
            <a:r>
              <a:rPr lang="fr-FR" dirty="0" err="1"/>
              <a:t>anti-musulman</a:t>
            </a:r>
            <a:r>
              <a:rPr lang="fr-FR" dirty="0"/>
              <a:t> etc.... marques, insultes, comportements :</a:t>
            </a:r>
          </a:p>
          <a:p>
            <a:pPr marL="628650" lvl="1" indent="-171450">
              <a:buFont typeface="Arial" panose="020B0604020202020204" pitchFamily="34" charset="0"/>
              <a:buChar char="•"/>
            </a:pPr>
            <a:r>
              <a:rPr lang="fr-FR" dirty="0"/>
              <a:t>"les personnes bénéficiant de l'aide sociale ne doivent pas postuler"</a:t>
            </a:r>
          </a:p>
          <a:p>
            <a:pPr marL="628650" lvl="1" indent="-171450">
              <a:buFont typeface="Arial" panose="020B0604020202020204" pitchFamily="34" charset="0"/>
              <a:buChar char="•"/>
            </a:pPr>
            <a:r>
              <a:rPr lang="fr-FR" dirty="0"/>
              <a:t>"préférence pour les professionnels célibataires"</a:t>
            </a:r>
          </a:p>
          <a:p>
            <a:pPr marL="628650" lvl="1" indent="-171450">
              <a:buFont typeface="Arial" panose="020B0604020202020204" pitchFamily="34" charset="0"/>
              <a:buChar char="•"/>
            </a:pPr>
            <a:r>
              <a:rPr lang="fr-FR" dirty="0"/>
              <a:t>"Citoyens canadiens uniquement".</a:t>
            </a:r>
          </a:p>
          <a:p>
            <a:pPr marL="457200" lvl="1" indent="0">
              <a:buFont typeface="Arial" panose="020B0604020202020204" pitchFamily="34" charset="0"/>
              <a:buNone/>
            </a:pPr>
            <a:endParaRPr lang="en-CA" dirty="0"/>
          </a:p>
          <a:p>
            <a:r>
              <a:rPr lang="fr-FR" dirty="0"/>
              <a:t>La discrimination constructive (aussi appelée "effet préjudiciable") décrit une situation dans laquelle :</a:t>
            </a:r>
          </a:p>
          <a:p>
            <a:pPr marL="628650" lvl="1" indent="-171450">
              <a:buFont typeface="Arial" panose="020B0604020202020204" pitchFamily="34" charset="0"/>
              <a:buChar char="•"/>
            </a:pPr>
            <a:r>
              <a:rPr lang="fr-FR" dirty="0"/>
              <a:t>La règle, la politique ou la pratique</a:t>
            </a:r>
          </a:p>
          <a:p>
            <a:pPr marL="628650" lvl="1" indent="-171450">
              <a:buFont typeface="Arial" panose="020B0604020202020204" pitchFamily="34" charset="0"/>
              <a:buChar char="•"/>
            </a:pPr>
            <a:r>
              <a:rPr lang="fr-FR" dirty="0"/>
              <a:t>Neutre à première vue</a:t>
            </a:r>
          </a:p>
          <a:p>
            <a:pPr marL="628650" lvl="1" indent="-171450">
              <a:buFont typeface="Arial" panose="020B0604020202020204" pitchFamily="34" charset="0"/>
              <a:buChar char="•"/>
            </a:pPr>
            <a:r>
              <a:rPr lang="fr-FR" dirty="0"/>
              <a:t>s'applique de la même manière (de façon égale) à tout le monde</a:t>
            </a:r>
          </a:p>
          <a:p>
            <a:pPr marL="628650" lvl="1" indent="-171450">
              <a:buFont typeface="Arial" panose="020B0604020202020204" pitchFamily="34" charset="0"/>
              <a:buChar char="•"/>
            </a:pPr>
            <a:r>
              <a:rPr lang="fr-FR" dirty="0"/>
              <a:t>Mais a un effet ou un résultat négatif sur une personne ou un groupe en raison d'un ou de plusieurs motifs prévus par le </a:t>
            </a:r>
            <a:r>
              <a:rPr lang="fr-FR" i="1" dirty="0"/>
              <a:t>Code</a:t>
            </a:r>
            <a:r>
              <a:rPr lang="fr-FR" dirty="0"/>
              <a:t>. </a:t>
            </a:r>
            <a:endParaRPr lang="en-CA" dirty="0"/>
          </a:p>
        </p:txBody>
      </p:sp>
      <p:sp>
        <p:nvSpPr>
          <p:cNvPr id="4" name="Slide Number Placeholder 3"/>
          <p:cNvSpPr>
            <a:spLocks noGrp="1"/>
          </p:cNvSpPr>
          <p:nvPr>
            <p:ph type="sldNum" sz="quarter" idx="5"/>
          </p:nvPr>
        </p:nvSpPr>
        <p:spPr/>
        <p:txBody>
          <a:bodyPr/>
          <a:lstStyle/>
          <a:p>
            <a:fld id="{EFC3A7C0-7866-EF41-8560-EA2407AC7309}" type="slidenum">
              <a:rPr lang="en-US" smtClean="0"/>
              <a:t>27</a:t>
            </a:fld>
            <a:endParaRPr lang="en-US"/>
          </a:p>
        </p:txBody>
      </p:sp>
    </p:spTree>
    <p:extLst>
      <p:ext uri="{BB962C8B-B14F-4D97-AF65-F5344CB8AC3E}">
        <p14:creationId xmlns:p14="http://schemas.microsoft.com/office/powerpoint/2010/main" val="2948933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 discrimination peut également être fondée sur l'"intersection" entre deux ou plusieurs motifs protégés.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L'avocate, universitaire et activiste américaine </a:t>
            </a:r>
            <a:r>
              <a:rPr lang="fr-FR" sz="1200" dirty="0" err="1"/>
              <a:t>Kimberlé</a:t>
            </a:r>
            <a:r>
              <a:rPr lang="fr-FR" sz="1200" dirty="0"/>
              <a:t> </a:t>
            </a:r>
            <a:r>
              <a:rPr lang="fr-FR" sz="1200" dirty="0" err="1"/>
              <a:t>Crenshaw</a:t>
            </a:r>
            <a:r>
              <a:rPr lang="fr-FR" sz="1200" dirty="0"/>
              <a:t> a développé le concept d'"intersectionnalité" à la fin des années 90 pour expliquer comment la race et le sexe se croisent et créent des obstacles pour les femmes noires.  Le concept de "discrimination intersectionnelle" a été adopté par le Tribunal et les tribunaux au Canada.  N'hésitez pas à paraphraser ou à partager avec les participants le paragraphe suivant de la Cour suprême du Canada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000000"/>
              </a:solidFill>
              <a:effectLst/>
              <a:latin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Times New Roman" panose="02020603050405020304" pitchFamily="18" charset="0"/>
              </a:rPr>
              <a:t>L’égalité réelle, laquelle ressort des fondements établis dans l’arrêt </a:t>
            </a:r>
            <a:r>
              <a:rPr lang="fr-FR" b="0" i="1" dirty="0">
                <a:solidFill>
                  <a:srgbClr val="000000"/>
                </a:solidFill>
                <a:effectLst/>
                <a:latin typeface="Times New Roman" panose="02020603050405020304" pitchFamily="18" charset="0"/>
              </a:rPr>
              <a:t>Andrews</a:t>
            </a:r>
            <a:r>
              <a:rPr lang="fr-FR" b="0" i="0" dirty="0">
                <a:solidFill>
                  <a:srgbClr val="000000"/>
                </a:solidFill>
                <a:effectLst/>
                <a:latin typeface="Times New Roman" panose="02020603050405020304" pitchFamily="18" charset="0"/>
              </a:rPr>
              <a:t>,</a:t>
            </a:r>
            <a:r>
              <a:rPr lang="fr-FR" b="0" i="1" dirty="0">
                <a:solidFill>
                  <a:srgbClr val="000000"/>
                </a:solidFill>
                <a:effectLst/>
                <a:latin typeface="Times New Roman" panose="02020603050405020304" pitchFamily="18" charset="0"/>
              </a:rPr>
              <a:t> </a:t>
            </a:r>
            <a:r>
              <a:rPr lang="fr-FR" b="0" i="0" dirty="0">
                <a:solidFill>
                  <a:srgbClr val="000000"/>
                </a:solidFill>
                <a:effectLst/>
                <a:latin typeface="Times New Roman" panose="02020603050405020304" pitchFamily="18" charset="0"/>
              </a:rPr>
              <a:t>s’intéresse aux conditions antérieures ou actuelles qui causent des désavantages et qui sont le résultat de la discrimination systémique qui continue d’opprimer des groupes. L’égalité réelle commande l’adoption d’une démarche « qui tienne compte du contexte dans son ensemble, y compris la situation du groupe de demandeurs et [l’effet de] la mesure législative contestée » sur le demandeur et les groupes auxquels il appartient, et qui reconnaisse également que l’appartenance à plusieurs groupes tend à accentuer les effets discriminatoires d’une mesure législative, ou peut créer des effets discriminatoires uniques qui ne sont ressentis par aucun groupe examiné de façon isolée. L’égalité réelle doit demeurer étroitement liée aux « véritables expériences que vivent les gens ordinaires » : elle ne doit donc pas être appliquée « les yeux fermés ». </a:t>
            </a:r>
            <a:r>
              <a:rPr lang="it-IT" sz="1200" b="0" i="1" kern="1200" dirty="0">
                <a:solidFill>
                  <a:schemeClr val="tx1"/>
                </a:solidFill>
                <a:effectLst/>
                <a:latin typeface="+mn-lt"/>
                <a:ea typeface="+mn-ea"/>
                <a:cs typeface="+mn-cs"/>
              </a:rPr>
              <a:t>Ontario (Procureur générak) c G</a:t>
            </a:r>
            <a:r>
              <a:rPr lang="it-IT" sz="1200" b="0" i="0" kern="1200" dirty="0">
                <a:solidFill>
                  <a:schemeClr val="tx1"/>
                </a:solidFill>
                <a:effectLst/>
                <a:latin typeface="+mn-lt"/>
                <a:ea typeface="+mn-ea"/>
                <a:cs typeface="+mn-cs"/>
              </a:rPr>
              <a:t>, 2020 SCC 38 (CanLII), &lt;https://canlii.ca/t/jbpb5&gt; au paragraphe 47 [citations omises].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DM Sans"/>
              </a:rPr>
              <a:t>La violence à l'égard des femmes et des filles autochtones illustre la nécessité d'adopter une approche intersectionnelle pour réduire les risques et instaurer l'équité et la sécurité. Les statistiques montrent que d'autres groupes de femmes sont également exposés à des risques disproportionnés de violence sexiste. Les femmes handicapées et celles qui sont institutionnalisées, les femmes célibataires, les jeunes femmes et les femmes sans emploi ou à faible revenu courent un risque accru d'agression sexuelle.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000000"/>
              </a:solidFill>
              <a:effectLst/>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DM Sans"/>
              </a:rPr>
              <a:t>Statistiques du ministère de la justice sur les agressions sexuelles - https://www.justice.gc.ca/eng/rp-pr/csj-sjc/ccs-ajc/rr06_vic2/p3_4.html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000000"/>
              </a:solidFill>
              <a:effectLst/>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000000"/>
              </a:solidFill>
              <a:effectLst/>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DM Sans"/>
              </a:rPr>
              <a:t>*Les URL des sites Web et les hyperliens figurant dans les notes de PowerPoint ne sont pas "vivants". Vous devrez couper et coller les liens dans votre navigateur.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28</a:t>
            </a:fld>
            <a:endParaRPr lang="en-US"/>
          </a:p>
        </p:txBody>
      </p:sp>
    </p:spTree>
    <p:extLst>
      <p:ext uri="{BB962C8B-B14F-4D97-AF65-F5344CB8AC3E}">
        <p14:creationId xmlns:p14="http://schemas.microsoft.com/office/powerpoint/2010/main" val="3080593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aux participants que le </a:t>
            </a:r>
            <a:r>
              <a:rPr lang="fr-FR" i="1" dirty="0"/>
              <a:t>Code</a:t>
            </a:r>
            <a:r>
              <a:rPr lang="fr-FR" dirty="0"/>
              <a:t> permet une défense, dans certaines situations. En vertu d'une défense fondée sur le</a:t>
            </a:r>
            <a:r>
              <a:rPr lang="fr-FR" i="1" dirty="0"/>
              <a:t> Code</a:t>
            </a:r>
            <a:r>
              <a:rPr lang="fr-FR" dirty="0"/>
              <a:t>, une distinction fondée sur un motif énuméré dans le</a:t>
            </a:r>
            <a:r>
              <a:rPr lang="fr-FR" i="1" dirty="0"/>
              <a:t> Code</a:t>
            </a:r>
            <a:r>
              <a:rPr lang="fr-FR" dirty="0"/>
              <a:t>, dans un domaine social couvert par le </a:t>
            </a:r>
            <a:r>
              <a:rPr lang="fr-FR" i="1" dirty="0"/>
              <a:t>Code</a:t>
            </a:r>
            <a:r>
              <a:rPr lang="fr-FR" dirty="0"/>
              <a:t>, qui a un résultat négatif, n'est PAS une discrimination illégale - parce que le </a:t>
            </a:r>
            <a:r>
              <a:rPr lang="fr-FR" i="1" dirty="0"/>
              <a:t>Code</a:t>
            </a:r>
            <a:r>
              <a:rPr lang="fr-FR" dirty="0"/>
              <a:t> le dit, conformément à la loi adoptée par l'Assemblée législative de l'Ontario.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existe deux types fondamentaux de défenses en vertu du</a:t>
            </a:r>
            <a:r>
              <a:rPr lang="fr-FR" i="1" dirty="0"/>
              <a:t> Code </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Soulignez quelques exemples de défenses spécifiques aux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685800" lvl="1" indent="-228600">
              <a:buFont typeface="Arial" panose="020B0604020202020204" pitchFamily="34" charset="0"/>
              <a:buChar char="•"/>
            </a:pPr>
            <a:r>
              <a:rPr lang="fr-FR" baseline="0" dirty="0"/>
              <a:t>Article 14 (programmes spéciaux) non discriminatoire : un programme spécial conçu pour soulager les difficultés ou le désavantage économique ou pour aider les personnes ou les groupes défavorisés à réaliser ou à tenter de réaliser l'égalité des chances ou qui est susceptible de contribuer à l'élimination de l'atteinte aux droits prévus à la partie I.  </a:t>
            </a:r>
          </a:p>
          <a:p>
            <a:pPr marL="685800" lvl="1" indent="-228600">
              <a:buFont typeface="Arial" panose="020B0604020202020204" pitchFamily="34" charset="0"/>
              <a:buChar char="•"/>
            </a:pPr>
            <a:r>
              <a:rPr lang="fr-FR" baseline="0" dirty="0"/>
              <a:t>Article 15 (âge de 65 ans ou plus) : non discriminatoire lorsque l'âge de soixante-cinq ans ou plus est une exigence, une qualification ou une considération pour un traitement préférentiel.</a:t>
            </a:r>
          </a:p>
          <a:p>
            <a:pPr marL="685800" lvl="1" indent="-228600">
              <a:buFont typeface="Arial" panose="020B0604020202020204" pitchFamily="34" charset="0"/>
              <a:buChar char="•"/>
            </a:pPr>
            <a:r>
              <a:rPr lang="fr-FR" baseline="0" dirty="0"/>
              <a:t>Article 16(1) (citoyenneté canadienne) : non discriminatoire lorsque la citoyenneté canadienne est une exigence, une qualification ou une considération imposée ou autorisée par la loi. </a:t>
            </a:r>
          </a:p>
          <a:p>
            <a:pPr marL="685800" lvl="1" indent="-228600">
              <a:buFont typeface="Arial" panose="020B0604020202020204" pitchFamily="34" charset="0"/>
              <a:buChar char="•"/>
            </a:pPr>
            <a:r>
              <a:rPr lang="fr-FR" baseline="0" dirty="0"/>
              <a:t>Article 20(1) (installations réservées aux personnes de même sexe) : non discriminatoire lorsque l'utilisation des services ou des installations est réservée aux personnes de même sexe pour des raisons de décence publique.</a:t>
            </a:r>
          </a:p>
          <a:p>
            <a:pPr marL="685800" lvl="1" indent="-228600">
              <a:buFont typeface="Arial" panose="020B0604020202020204" pitchFamily="34" charset="0"/>
              <a:buChar char="•"/>
            </a:pPr>
            <a:r>
              <a:rPr lang="fr-FR" baseline="0" dirty="0"/>
              <a:t>Article 20 (4) (interdiction de vendre des cigarettes aux enfants) : les dispositions de la Loi de 2017 sur l'Ontario sans fumée et de ses règlements d'application relatives à la vente ou à la fourniture de toute chose à laquelle cette loi s'applique à des personnes qui sont, ou qui semblent être, âgées de moins de 19 ans ou 25 ans, selon le cas, ne sont pas discriminatoires. </a:t>
            </a:r>
          </a:p>
          <a:p>
            <a:pPr marL="685800" lvl="1" indent="-228600">
              <a:buFont typeface="Arial" panose="020B0604020202020204" pitchFamily="34" charset="0"/>
              <a:buChar char="•"/>
            </a:pPr>
            <a:endParaRPr lang="en-CA" baseline="0" dirty="0"/>
          </a:p>
          <a:p>
            <a:pPr marL="0" indent="0">
              <a:buNone/>
            </a:pPr>
            <a:r>
              <a:rPr lang="fr-FR" baseline="0" dirty="0"/>
              <a:t>Défenses de bonne foi et de difficultés excessives</a:t>
            </a:r>
            <a:endParaRPr lang="en-CA" baseline="0" dirty="0"/>
          </a:p>
          <a:p>
            <a:pPr marL="685800" lvl="1" indent="-228600">
              <a:buFont typeface="Arial" panose="020B0604020202020204" pitchFamily="34" charset="0"/>
              <a:buChar char="•"/>
            </a:pPr>
            <a:r>
              <a:rPr lang="fr-FR" baseline="0" dirty="0"/>
              <a:t>Section 11(2) et 17(2) : Non discriminatoire lorsque les besoins de la personne liés à un motif prévu par le </a:t>
            </a:r>
            <a:r>
              <a:rPr lang="fr-FR" i="1" baseline="0" dirty="0"/>
              <a:t>Code</a:t>
            </a:r>
            <a:r>
              <a:rPr lang="fr-FR" baseline="0" dirty="0"/>
              <a:t> ne peuvent être satisfaits sans contrainte excessive.</a:t>
            </a:r>
          </a:p>
          <a:p>
            <a:pPr marL="685800" lvl="1" indent="-228600">
              <a:buFont typeface="Arial" panose="020B0604020202020204" pitchFamily="34" charset="0"/>
              <a:buChar char="•"/>
            </a:pPr>
            <a:r>
              <a:rPr lang="fr-FR" baseline="0" dirty="0"/>
              <a:t>Ceci est expliqué dans la section suivante. </a:t>
            </a:r>
            <a:endParaRPr lang="en-CA" baseline="0" dirty="0"/>
          </a:p>
        </p:txBody>
      </p:sp>
      <p:sp>
        <p:nvSpPr>
          <p:cNvPr id="4" name="Slide Number Placeholder 3"/>
          <p:cNvSpPr>
            <a:spLocks noGrp="1"/>
          </p:cNvSpPr>
          <p:nvPr>
            <p:ph type="sldNum" sz="quarter" idx="10"/>
          </p:nvPr>
        </p:nvSpPr>
        <p:spPr/>
        <p:txBody>
          <a:bodyPr/>
          <a:lstStyle/>
          <a:p>
            <a:fld id="{A1C509C2-0C8F-4759-8252-F700DFB41219}" type="slidenum">
              <a:rPr lang="en-CA" smtClean="0"/>
              <a:t>29</a:t>
            </a:fld>
            <a:endParaRPr lang="en-CA"/>
          </a:p>
        </p:txBody>
      </p:sp>
    </p:spTree>
    <p:extLst>
      <p:ext uri="{BB962C8B-B14F-4D97-AF65-F5344CB8AC3E}">
        <p14:creationId xmlns:p14="http://schemas.microsoft.com/office/powerpoint/2010/main" val="22185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Prenez le temps de faire une pause et de reconnaître l'occupation actuelle des terres et territoires autochtones par les colons au Canada et nos obligations découlant des traités.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Travaillez avec des personnes de vos communautés pour élaborer une reconnaissance de la terre qui parle du colonialisme et de son lien avec votre travail. Vous pouvez inclure des exemples d'alliances actives.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a:t>
            </a:fld>
            <a:endParaRPr lang="en-US"/>
          </a:p>
        </p:txBody>
      </p:sp>
    </p:spTree>
    <p:extLst>
      <p:ext uri="{BB962C8B-B14F-4D97-AF65-F5344CB8AC3E}">
        <p14:creationId xmlns:p14="http://schemas.microsoft.com/office/powerpoint/2010/main" val="391841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pouvez demander aux participants s'ils pensent que l'idéal est de traiter tout le monde de la même manière. Si non, pourquoi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fld id="{A1C509C2-0C8F-4759-8252-F700DFB41219}" type="slidenum">
              <a:rPr lang="en-CA" smtClean="0"/>
              <a:t>30</a:t>
            </a:fld>
            <a:endParaRPr lang="en-CA"/>
          </a:p>
        </p:txBody>
      </p:sp>
    </p:spTree>
    <p:extLst>
      <p:ext uri="{BB962C8B-B14F-4D97-AF65-F5344CB8AC3E}">
        <p14:creationId xmlns:p14="http://schemas.microsoft.com/office/powerpoint/2010/main" val="398519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latin typeface="+mn-lt"/>
                <a:ea typeface="+mn-ea"/>
                <a:cs typeface="+mn-cs"/>
              </a:rPr>
              <a:t>Demandez aux participants ce qu'ils pensent que cette image essaie de transmettre.</a:t>
            </a:r>
          </a:p>
          <a:p>
            <a:pPr marL="471487" lvl="1" indent="0">
              <a:spcBef>
                <a:spcPct val="20000"/>
              </a:spcBef>
              <a:buClr>
                <a:schemeClr val="accent2"/>
              </a:buClr>
              <a:buSzPct val="50000"/>
              <a:buFont typeface="Wingdings" panose="05000000000000000000" pitchFamily="2" charset="2"/>
              <a:buNone/>
            </a:pPr>
            <a:endParaRPr lang="en-CA" sz="1200" dirty="0">
              <a:latin typeface="+mn-lt"/>
              <a:ea typeface="+mn-ea"/>
              <a:cs typeface="+mn-cs"/>
            </a:endParaRPr>
          </a:p>
          <a:p>
            <a:pPr marL="908050" lvl="1" indent="-436563">
              <a:spcBef>
                <a:spcPct val="20000"/>
              </a:spcBef>
              <a:buClr>
                <a:schemeClr val="accent2"/>
              </a:buClr>
              <a:buSzPct val="50000"/>
              <a:buFont typeface="Wingdings" panose="05000000000000000000" pitchFamily="2" charset="2"/>
              <a:buChar char="q"/>
            </a:pPr>
            <a:r>
              <a:rPr lang="fr-FR" sz="1200" dirty="0">
                <a:latin typeface="+mn-lt"/>
                <a:ea typeface="+mn-ea"/>
                <a:cs typeface="+mn-cs"/>
              </a:rPr>
              <a:t>Traiter tout le monde de la même manière ne signifie pas traiter tout le monde de la même façon.</a:t>
            </a:r>
          </a:p>
          <a:p>
            <a:pPr marL="908050" lvl="1" indent="-436563">
              <a:spcBef>
                <a:spcPct val="20000"/>
              </a:spcBef>
              <a:buClr>
                <a:schemeClr val="accent2"/>
              </a:buClr>
              <a:buSzPct val="50000"/>
              <a:buFont typeface="Wingdings" panose="05000000000000000000" pitchFamily="2" charset="2"/>
              <a:buChar char="q"/>
            </a:pPr>
            <a:r>
              <a:rPr lang="fr-FR" sz="1200" dirty="0">
                <a:latin typeface="+mn-lt"/>
                <a:ea typeface="+mn-ea"/>
                <a:cs typeface="+mn-cs"/>
              </a:rPr>
              <a:t>L'objectif est une égalité de fond plutôt que de forme </a:t>
            </a:r>
          </a:p>
          <a:p>
            <a:pPr marL="908050" lvl="1" indent="-436563">
              <a:spcBef>
                <a:spcPct val="20000"/>
              </a:spcBef>
              <a:buClr>
                <a:schemeClr val="accent2"/>
              </a:buClr>
              <a:buSzPct val="50000"/>
              <a:buFont typeface="Wingdings" panose="05000000000000000000" pitchFamily="2" charset="2"/>
              <a:buChar char="q"/>
            </a:pPr>
            <a:r>
              <a:rPr lang="fr-FR" sz="1200" dirty="0">
                <a:latin typeface="+mn-lt"/>
                <a:ea typeface="+mn-ea"/>
                <a:cs typeface="+mn-cs"/>
              </a:rPr>
              <a:t>Tient compte des capacités et des besoins individuels</a:t>
            </a:r>
          </a:p>
          <a:p>
            <a:pPr marL="908050" lvl="1" indent="-436563">
              <a:spcBef>
                <a:spcPct val="20000"/>
              </a:spcBef>
              <a:buClr>
                <a:schemeClr val="accent2"/>
              </a:buClr>
              <a:buSzPct val="50000"/>
              <a:buFont typeface="Wingdings" panose="05000000000000000000" pitchFamily="2" charset="2"/>
              <a:buChar char="q"/>
            </a:pPr>
            <a:r>
              <a:rPr lang="fr-FR" sz="1200" dirty="0">
                <a:latin typeface="+mn-lt"/>
                <a:ea typeface="+mn-ea"/>
                <a:cs typeface="+mn-cs"/>
              </a:rPr>
              <a:t>Égalité de traitement par rapport à l'essentiel</a:t>
            </a:r>
          </a:p>
          <a:p>
            <a:pPr marL="908050" lvl="1" indent="-436563">
              <a:spcBef>
                <a:spcPct val="20000"/>
              </a:spcBef>
              <a:buClr>
                <a:schemeClr val="accent2"/>
              </a:buClr>
              <a:buSzPct val="50000"/>
              <a:buFont typeface="Wingdings" panose="05000000000000000000" pitchFamily="2" charset="2"/>
              <a:buChar char="q"/>
            </a:pPr>
            <a:endParaRPr lang="fr-FR" sz="1200" dirty="0">
              <a:latin typeface="+mn-lt"/>
              <a:ea typeface="+mn-ea"/>
              <a:cs typeface="+mn-cs"/>
            </a:endParaRPr>
          </a:p>
          <a:p>
            <a:pPr marL="908050" lvl="1" indent="-436563">
              <a:spcBef>
                <a:spcPct val="20000"/>
              </a:spcBef>
              <a:buClr>
                <a:schemeClr val="accent2"/>
              </a:buClr>
              <a:buSzPct val="50000"/>
              <a:buFont typeface="Wingdings" panose="05000000000000000000" pitchFamily="2" charset="2"/>
              <a:buChar char="q"/>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les personnes handicapées, le devoir d'accommodement est un élément essentiel de la promotion de l'inclusion sociale. L'obligation est imposée aux fournisseurs de biens et de services et aux autres entreprises, employeurs et fournisseurs de logements de prendre des mesures pour égaliser les chances. L'obligation d'adaptation permet d'atteindre l'égalité réelle, plutôt que formelle, en d'autres termes, l'équité.</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31</a:t>
            </a:fld>
            <a:endParaRPr lang="en-US"/>
          </a:p>
        </p:txBody>
      </p:sp>
    </p:spTree>
    <p:extLst>
      <p:ext uri="{BB962C8B-B14F-4D97-AF65-F5344CB8AC3E}">
        <p14:creationId xmlns:p14="http://schemas.microsoft.com/office/powerpoint/2010/main" val="345820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Code prévoit une obligation d'adaptation aux besoins liés au handicap lorsqu'il y a discrimination (c'est-à-dire domaine social + motif protégé + résultat négatif).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devoir d'accommodement n'est pas absolu ou illimité. La limite est le "préjudice injustifié", qui représente la défense juridique contre une plainte pour discrimination fondée sur le handicap. Lorsqu'on évalue si un aménagement causerait au défendeur une "contrainte excessive", seuls trois éléments peuvent être pris en compte : le coût, les sources de financement extérieures et les exigences en matière de santé et de sécurité.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personne peut-elle remplir les exigences essentielles d'un rôle après que ses besoins liés au handicap ont été accommodés, sans causer de contrainte excessive ? Dans la négative, il n'y a pas de discrimination illégale.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fld id="{EFC3A7C0-7866-EF41-8560-EA2407AC7309}" type="slidenum">
              <a:rPr lang="en-US" smtClean="0"/>
              <a:t>32</a:t>
            </a:fld>
            <a:endParaRPr lang="en-US"/>
          </a:p>
        </p:txBody>
      </p:sp>
    </p:spTree>
    <p:extLst>
      <p:ext uri="{BB962C8B-B14F-4D97-AF65-F5344CB8AC3E}">
        <p14:creationId xmlns:p14="http://schemas.microsoft.com/office/powerpoint/2010/main" val="715259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la personne ou l'organisation qui a l'obligation de prendre des mesures d'adaptation peut prouver que fournir ces mesures causerait une « contrainte excessive", il ne s'agit pas d'une discrimination illégale.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considère qu'il y a contrainte excessive si le coût risque de mettre l'entreprise ou la personne en faillite. On parle également de contrainte excessive lorsqu'il existe un risque pour la santé ou la sécurité de la personne ou d'autres personnes.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fld id="{A1C509C2-0C8F-4759-8252-F700DFB41219}" type="slidenum">
              <a:rPr lang="en-CA" smtClean="0"/>
              <a:t>33</a:t>
            </a:fld>
            <a:endParaRPr lang="en-CA"/>
          </a:p>
        </p:txBody>
      </p:sp>
    </p:spTree>
    <p:extLst>
      <p:ext uri="{BB962C8B-B14F-4D97-AF65-F5344CB8AC3E}">
        <p14:creationId xmlns:p14="http://schemas.microsoft.com/office/powerpoint/2010/main" val="3995070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quelques exemples concrets de certains accommodements qui ont été utilisés dans le droit du logement.</a:t>
            </a:r>
          </a:p>
        </p:txBody>
      </p:sp>
      <p:sp>
        <p:nvSpPr>
          <p:cNvPr id="4" name="Slide Number Placeholder 3"/>
          <p:cNvSpPr>
            <a:spLocks noGrp="1"/>
          </p:cNvSpPr>
          <p:nvPr>
            <p:ph type="sldNum" sz="quarter" idx="5"/>
          </p:nvPr>
        </p:nvSpPr>
        <p:spPr/>
        <p:txBody>
          <a:bodyPr/>
          <a:lstStyle/>
          <a:p>
            <a:fld id="{EFC3A7C0-7866-EF41-8560-EA2407AC7309}" type="slidenum">
              <a:rPr lang="en-US" smtClean="0"/>
              <a:t>34</a:t>
            </a:fld>
            <a:endParaRPr lang="en-US"/>
          </a:p>
        </p:txBody>
      </p:sp>
    </p:spTree>
    <p:extLst>
      <p:ext uri="{BB962C8B-B14F-4D97-AF65-F5344CB8AC3E}">
        <p14:creationId xmlns:p14="http://schemas.microsoft.com/office/powerpoint/2010/main" val="425946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35</a:t>
            </a:fld>
            <a:endParaRPr lang="en-CA"/>
          </a:p>
        </p:txBody>
      </p:sp>
    </p:spTree>
    <p:extLst>
      <p:ext uri="{BB962C8B-B14F-4D97-AF65-F5344CB8AC3E}">
        <p14:creationId xmlns:p14="http://schemas.microsoft.com/office/powerpoint/2010/main" val="3758436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arrivons à la dernière partie de "l'équation de la discrimination". Les premières parties sont-elles satisfaites ? Existe-t-il des preuves pour les étayer ? Expliquez le critère de la "prépondérance des probabilités".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Puis vous passez à la question de savoir si cela sera considéré comme une discrimination illégale ou non.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36</a:t>
            </a:fld>
            <a:endParaRPr lang="en-US"/>
          </a:p>
        </p:txBody>
      </p:sp>
    </p:spTree>
    <p:extLst>
      <p:ext uri="{BB962C8B-B14F-4D97-AF65-F5344CB8AC3E}">
        <p14:creationId xmlns:p14="http://schemas.microsoft.com/office/powerpoint/2010/main" val="1736299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Rappelez-vous de la diapositive 28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existe deux types de défenses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a:t>Les défenses spécifiques inscrites dans le </a:t>
            </a:r>
            <a:r>
              <a:rPr lang="fr-FR" i="1" dirty="0"/>
              <a:t>Code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a:t>Défenses de bonne foi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t>une exigence, une qualification ou un facteur est raisonnable </a:t>
            </a:r>
            <a:r>
              <a:rPr lang="fr-FR" sz="2400" i="1" dirty="0"/>
              <a:t>et fait de bonne foi </a:t>
            </a:r>
            <a:r>
              <a:rPr lang="fr-FR" sz="2400" dirty="0"/>
              <a:t>; </a:t>
            </a:r>
            <a:r>
              <a:rPr lang="fr-FR" sz="2400" b="1" i="1" u="sng" dirty="0"/>
              <a:t>et</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t>les besoins de la personne ne peuvent être satisfaits sans contrainte excessive.</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37</a:t>
            </a:fld>
            <a:endParaRPr lang="en-US"/>
          </a:p>
        </p:txBody>
      </p:sp>
    </p:spTree>
    <p:extLst>
      <p:ext uri="{BB962C8B-B14F-4D97-AF65-F5344CB8AC3E}">
        <p14:creationId xmlns:p14="http://schemas.microsoft.com/office/powerpoint/2010/main" val="265293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Times New Roman" panose="02020603050405020304" pitchFamily="18" charset="0"/>
              </a:rPr>
              <a:t>Envisagez une pause de 10 minutes à ce stade. Indiquez aux participants l'heure exacte à laquelle ils doivent revenir ou se reconnecter.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38</a:t>
            </a:fld>
            <a:endParaRPr lang="en-US"/>
          </a:p>
        </p:txBody>
      </p:sp>
    </p:spTree>
    <p:extLst>
      <p:ext uri="{BB962C8B-B14F-4D97-AF65-F5344CB8AC3E}">
        <p14:creationId xmlns:p14="http://schemas.microsoft.com/office/powerpoint/2010/main" val="4104991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39</a:t>
            </a:fld>
            <a:endParaRPr lang="en-CA"/>
          </a:p>
        </p:txBody>
      </p:sp>
    </p:spTree>
    <p:extLst>
      <p:ext uri="{BB962C8B-B14F-4D97-AF65-F5344CB8AC3E}">
        <p14:creationId xmlns:p14="http://schemas.microsoft.com/office/powerpoint/2010/main" val="225334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fr-FR" sz="1200" dirty="0">
                <a:latin typeface="Times New Roman" panose="02020603050405020304" pitchFamily="18" charset="0"/>
                <a:ea typeface="Times New Roman" panose="02020603050405020304" pitchFamily="18" charset="0"/>
              </a:rPr>
              <a:t>Dites que vous vous efforcerez de suivre cet ordre du jour et que vous êtes ouvert aux questions et à la discussion pendant que vous parcourez le matériel. Il y aura une pause.  </a:t>
            </a: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fr-FR" sz="1200" dirty="0">
                <a:latin typeface="Times New Roman" panose="02020603050405020304" pitchFamily="18" charset="0"/>
                <a:ea typeface="Times New Roman" panose="02020603050405020304" pitchFamily="18" charset="0"/>
              </a:rPr>
              <a:t>Discutez du rôle des travailleurs communautaires dans la fourniture d'informations et dans l'orientation des utilisateurs vers une aide supplémentaire. Il s'agit notamment d'orienter une personne vers des informations juridiques et de l'aider à les comprendre. Leur rôle n'est </a:t>
            </a:r>
            <a:r>
              <a:rPr lang="fr-FR" sz="1200" b="1" dirty="0">
                <a:latin typeface="Times New Roman" panose="02020603050405020304" pitchFamily="18" charset="0"/>
                <a:ea typeface="Times New Roman" panose="02020603050405020304" pitchFamily="18" charset="0"/>
              </a:rPr>
              <a:t>pas</a:t>
            </a:r>
            <a:r>
              <a:rPr lang="fr-FR" sz="1200" dirty="0">
                <a:latin typeface="Times New Roman" panose="02020603050405020304" pitchFamily="18" charset="0"/>
                <a:ea typeface="Times New Roman" panose="02020603050405020304" pitchFamily="18" charset="0"/>
              </a:rPr>
              <a:t> de donner des conseils juridiques, de faire des recommandations spécifiques ou de prédire ce qui va se passer.  </a:t>
            </a: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fr-FR" sz="1200" dirty="0">
                <a:latin typeface="Times New Roman" panose="02020603050405020304" pitchFamily="18" charset="0"/>
                <a:ea typeface="Times New Roman" panose="02020603050405020304" pitchFamily="18" charset="0"/>
              </a:rPr>
              <a:t>Informez les participants que vous partagerez les diapositives « Ressources » plus tard (les diapositives se trouvent à la fin de cette présentation). </a:t>
            </a: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endParaRPr lang="fr-FR" sz="1200" dirty="0">
              <a:latin typeface="Times New Roman" panose="02020603050405020304" pitchFamily="18" charset="0"/>
              <a:ea typeface="Times New Roman" panose="02020603050405020304" pitchFamily="18" charset="0"/>
            </a:endParaRP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endParaRPr lang="en-CA" sz="12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a:t>
            </a:fld>
            <a:endParaRPr lang="en-US"/>
          </a:p>
        </p:txBody>
      </p:sp>
    </p:spTree>
    <p:extLst>
      <p:ext uri="{BB962C8B-B14F-4D97-AF65-F5344CB8AC3E}">
        <p14:creationId xmlns:p14="http://schemas.microsoft.com/office/powerpoint/2010/main" val="1540596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Dites aux participants qu'ils auront l'occasion d'appliquer "l'équation de la discrimination" à des scénarios de faits pour voir s'ils pensent que chaque scénario est un exemple de discrimination illégale.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s'agit d'un exercice visant à les familiariser avec les différentes "parties" de l'équation, et non d'arriver à une seule bonne réponse. Il ne s'agit pas d'équiper les travailleurs pour qu'ils donnent des conseils ou des avis juridiques sur la situation des clients, mais de leur montrer que la loi peut être très exigeante et qu'il faut prendre en compte et compléter chaque partie de l'équation.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40</a:t>
            </a:fld>
            <a:endParaRPr lang="en-US"/>
          </a:p>
        </p:txBody>
      </p:sp>
    </p:spTree>
    <p:extLst>
      <p:ext uri="{BB962C8B-B14F-4D97-AF65-F5344CB8AC3E}">
        <p14:creationId xmlns:p14="http://schemas.microsoft.com/office/powerpoint/2010/main" val="3841251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"Équation de la discrimination" - demandez aux participants de réfléchir à chacune des parties de l'équation et de les appliquer à ce scénario. Quel est le domaine social ici ? etc.</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Vous pouvez discuter du scénario en groupe, ou diviser les participants en petits groupes pour qu'ils discutent et fassent un rapport à l'ensemble du groupe.</a:t>
            </a:r>
          </a:p>
        </p:txBody>
      </p:sp>
      <p:sp>
        <p:nvSpPr>
          <p:cNvPr id="4" name="Slide Number Placeholder 3"/>
          <p:cNvSpPr>
            <a:spLocks noGrp="1"/>
          </p:cNvSpPr>
          <p:nvPr>
            <p:ph type="sldNum" sz="quarter" idx="5"/>
          </p:nvPr>
        </p:nvSpPr>
        <p:spPr/>
        <p:txBody>
          <a:bodyPr/>
          <a:lstStyle/>
          <a:p>
            <a:fld id="{EFC3A7C0-7866-EF41-8560-EA2407AC7309}" type="slidenum">
              <a:rPr lang="en-US" smtClean="0"/>
              <a:t>41</a:t>
            </a:fld>
            <a:endParaRPr lang="en-US"/>
          </a:p>
        </p:txBody>
      </p:sp>
    </p:spTree>
    <p:extLst>
      <p:ext uri="{BB962C8B-B14F-4D97-AF65-F5344CB8AC3E}">
        <p14:creationId xmlns:p14="http://schemas.microsoft.com/office/powerpoint/2010/main" val="1358195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"Réponse à l'équation de la discrimination</a:t>
            </a:r>
          </a:p>
          <a:p>
            <a:pPr>
              <a:lnSpc>
                <a:spcPct val="107000"/>
              </a:lnSpc>
              <a:spcAft>
                <a:spcPts val="800"/>
              </a:spcAft>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Domaine social </a:t>
            </a:r>
            <a:r>
              <a:rPr lang="fr-FR" sz="1800" dirty="0">
                <a:effectLst/>
                <a:latin typeface="Calibri" panose="020F0502020204030204" pitchFamily="34" charset="0"/>
                <a:ea typeface="Calibri" panose="020F0502020204030204" pitchFamily="34" charset="0"/>
                <a:cs typeface="Times New Roman" panose="02020603050405020304" pitchFamily="18" charset="0"/>
              </a:rPr>
              <a:t>: services ou contrat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Motif énuméré </a:t>
            </a:r>
            <a:r>
              <a:rPr lang="fr-FR" sz="1800" dirty="0">
                <a:effectLst/>
                <a:latin typeface="Calibri" panose="020F0502020204030204" pitchFamily="34" charset="0"/>
                <a:ea typeface="Calibri" panose="020F0502020204030204" pitchFamily="34" charset="0"/>
                <a:cs typeface="Times New Roman" panose="02020603050405020304" pitchFamily="18" charset="0"/>
              </a:rPr>
              <a:t>: handicap (la séropositivité est reconnue comme un handicap par le Code)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Résultat négatif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Atteinte à la dignité, aux sentiments et au respect de soi ; perte du droit de ne pas subir de discrimination dans l'accès aux services dentaires ; refus/retard dans les examens et nettoyages dentaires.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Défense</a:t>
            </a:r>
            <a:r>
              <a:rPr lang="fr-FR" sz="1800" dirty="0">
                <a:effectLst/>
                <a:latin typeface="Calibri" panose="020F0502020204030204" pitchFamily="34" charset="0"/>
                <a:ea typeface="Calibri" panose="020F0502020204030204" pitchFamily="34" charset="0"/>
                <a:cs typeface="Times New Roman" panose="02020603050405020304" pitchFamily="18" charset="0"/>
              </a:rPr>
              <a:t> : Aucun. Aucun risque pour la santé et la sécurité n'est associé aux examens et nettoyages dentaires de routine. Les cabinets dentaires devraient être formés et disposer de l'équipement nécessaire pour appliquer les précautions universelles de contrôle des infections liées aux agents pathogènes transmissibles par le sang.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Discrimination illégale </a:t>
            </a:r>
            <a:r>
              <a:rPr lang="fr-FR" sz="1800" dirty="0">
                <a:effectLst/>
                <a:latin typeface="Calibri" panose="020F0502020204030204" pitchFamily="34" charset="0"/>
                <a:ea typeface="Calibri" panose="020F0502020204030204" pitchFamily="34" charset="0"/>
                <a:cs typeface="Times New Roman" panose="02020603050405020304" pitchFamily="18" charset="0"/>
              </a:rPr>
              <a:t>: Oui</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À noter :  Un dentiste peut ne pas être en mesure de vous fournir les meilleurs soins possibles s'il ne connaît pas votre statut VIH. Si vous ne divulguez pas votre séropositivité et que quelque chose ne va pas avec vos soins, et que vous souffrez de dommages liés à cette non-divulgation, vous pourriez avoir réduit ou éliminé la possibilité de récupérer de l'argent dans un procès pour faute professionnelle.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42</a:t>
            </a:fld>
            <a:endParaRPr lang="en-US"/>
          </a:p>
        </p:txBody>
      </p:sp>
    </p:spTree>
    <p:extLst>
      <p:ext uri="{BB962C8B-B14F-4D97-AF65-F5344CB8AC3E}">
        <p14:creationId xmlns:p14="http://schemas.microsoft.com/office/powerpoint/2010/main" val="3209896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"Équation de la discrimination" - demandez aux participants de réfléchir à chacune des parties de l'équation et de les appliquer à ce scénario : Quel est le domaine social ici ? etc.</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Vous pouvez discuter du scénario en groupe, ou diviser les participants en petits groupes pour qu'ils discutent et fassent un rapport à l'ensemble du groupe.</a:t>
            </a:r>
          </a:p>
        </p:txBody>
      </p:sp>
      <p:sp>
        <p:nvSpPr>
          <p:cNvPr id="4" name="Slide Number Placeholder 3"/>
          <p:cNvSpPr>
            <a:spLocks noGrp="1"/>
          </p:cNvSpPr>
          <p:nvPr>
            <p:ph type="sldNum" sz="quarter" idx="5"/>
          </p:nvPr>
        </p:nvSpPr>
        <p:spPr/>
        <p:txBody>
          <a:bodyPr/>
          <a:lstStyle/>
          <a:p>
            <a:fld id="{EFC3A7C0-7866-EF41-8560-EA2407AC7309}" type="slidenum">
              <a:rPr lang="en-US" smtClean="0"/>
              <a:t>43</a:t>
            </a:fld>
            <a:endParaRPr lang="en-US"/>
          </a:p>
        </p:txBody>
      </p:sp>
    </p:spTree>
    <p:extLst>
      <p:ext uri="{BB962C8B-B14F-4D97-AF65-F5344CB8AC3E}">
        <p14:creationId xmlns:p14="http://schemas.microsoft.com/office/powerpoint/2010/main" val="518488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"Equation de la discrimination" - Réponse</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Domaine social </a:t>
            </a:r>
            <a:r>
              <a:rPr lang="fr-FR" sz="1200" dirty="0">
                <a:effectLst/>
                <a:latin typeface="Calibri" panose="020F0502020204030204" pitchFamily="34" charset="0"/>
                <a:ea typeface="Calibri" panose="020F0502020204030204" pitchFamily="34" charset="0"/>
                <a:cs typeface="Times New Roman" panose="02020603050405020304" pitchFamily="18" charset="0"/>
              </a:rPr>
              <a:t>: Emploi et association professionnelle (Union)</a:t>
            </a: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Motif énuméré</a:t>
            </a:r>
            <a:r>
              <a:rPr lang="fr-FR" sz="1200" dirty="0">
                <a:effectLst/>
                <a:latin typeface="Calibri" panose="020F0502020204030204" pitchFamily="34" charset="0"/>
                <a:ea typeface="Calibri" panose="020F0502020204030204" pitchFamily="34" charset="0"/>
                <a:cs typeface="Times New Roman" panose="02020603050405020304" pitchFamily="18" charset="0"/>
              </a:rPr>
              <a:t> : handicap (maladie oculaire dégénérative)</a:t>
            </a: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Résultat négatif </a:t>
            </a:r>
            <a:r>
              <a:rPr lang="fr-FR" sz="1200" dirty="0">
                <a:effectLst/>
                <a:latin typeface="Calibri" panose="020F0502020204030204" pitchFamily="34" charset="0"/>
                <a:ea typeface="Calibri" panose="020F0502020204030204" pitchFamily="34" charset="0"/>
                <a:cs typeface="Times New Roman" panose="02020603050405020304" pitchFamily="18" charset="0"/>
              </a:rPr>
              <a:t>: Perte d'emploi ; atteinte à la dignité, aux sentiments et au respect de soi ; perte du droit de ne pas être discriminé dans l'emploi.</a:t>
            </a: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Défense</a:t>
            </a:r>
            <a:r>
              <a:rPr lang="fr-FR" sz="1200" dirty="0">
                <a:effectLst/>
                <a:latin typeface="Calibri" panose="020F0502020204030204" pitchFamily="34" charset="0"/>
                <a:ea typeface="Calibri" panose="020F0502020204030204" pitchFamily="34" charset="0"/>
                <a:cs typeface="Times New Roman" panose="02020603050405020304" pitchFamily="18" charset="0"/>
              </a:rPr>
              <a:t> : Aucun. L'employeur et le syndicat ont l'obligation d'accommoder le handicap, ce qui aurait pu être fait en permettant à ZZ de changer de quart de travail pendant deux mois, ou en permettant à ZZ de dépasser le nombre maximum de jours de maladie permis. </a:t>
            </a: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Discrimination illégale </a:t>
            </a:r>
            <a:r>
              <a:rPr lang="fr-FR" sz="1200" dirty="0">
                <a:effectLst/>
                <a:latin typeface="Calibri" panose="020F0502020204030204" pitchFamily="34" charset="0"/>
                <a:ea typeface="Calibri" panose="020F0502020204030204" pitchFamily="34" charset="0"/>
                <a:cs typeface="Times New Roman" panose="02020603050405020304" pitchFamily="18" charset="0"/>
              </a:rPr>
              <a:t>: Oui.</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Digne de mention : ZZ pourrait déposer une requête auprès du Tribunal des droits de la personne de l'Ontario en désignant l'employeur et le syndicat comme intimés.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44</a:t>
            </a:fld>
            <a:endParaRPr lang="en-US"/>
          </a:p>
        </p:txBody>
      </p:sp>
    </p:spTree>
    <p:extLst>
      <p:ext uri="{BB962C8B-B14F-4D97-AF65-F5344CB8AC3E}">
        <p14:creationId xmlns:p14="http://schemas.microsoft.com/office/powerpoint/2010/main" val="3287869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S'il reste du temps, demandez aux participants qui, selon eux, peut représenter une personne dans une requête auprès du Tribunal des droits de l'homme :</a:t>
            </a:r>
          </a:p>
          <a:p>
            <a:endParaRPr lang="fr-FR" dirty="0"/>
          </a:p>
          <a:p>
            <a:r>
              <a:rPr lang="fr-FR" dirty="0"/>
              <a:t>Avocat</a:t>
            </a:r>
          </a:p>
          <a:p>
            <a:r>
              <a:rPr lang="fr-FR" dirty="0"/>
              <a:t>Paralégal</a:t>
            </a:r>
          </a:p>
          <a:p>
            <a:r>
              <a:rPr lang="fr-FR" dirty="0"/>
              <a:t>Étudiant en droit dans une clinique juridique</a:t>
            </a:r>
          </a:p>
          <a:p>
            <a:r>
              <a:rPr lang="fr-FR" dirty="0"/>
              <a:t>Un bénévole d'un syndicat</a:t>
            </a:r>
          </a:p>
          <a:p>
            <a:r>
              <a:rPr lang="fr-FR" dirty="0"/>
              <a:t>Un consultant en immigration </a:t>
            </a:r>
          </a:p>
          <a:p>
            <a:endParaRPr lang="fr-FR" dirty="0"/>
          </a:p>
        </p:txBody>
      </p:sp>
      <p:sp>
        <p:nvSpPr>
          <p:cNvPr id="4" name="Slide Number Placeholder 3"/>
          <p:cNvSpPr>
            <a:spLocks noGrp="1"/>
          </p:cNvSpPr>
          <p:nvPr>
            <p:ph type="sldNum" sz="quarter" idx="5"/>
          </p:nvPr>
        </p:nvSpPr>
        <p:spPr/>
        <p:txBody>
          <a:bodyPr/>
          <a:lstStyle/>
          <a:p>
            <a:fld id="{A1C509C2-0C8F-4759-8252-F700DFB41219}" type="slidenum">
              <a:rPr lang="en-CA" smtClean="0"/>
              <a:t>45</a:t>
            </a:fld>
            <a:endParaRPr lang="en-CA"/>
          </a:p>
        </p:txBody>
      </p:sp>
    </p:spTree>
    <p:extLst>
      <p:ext uri="{BB962C8B-B14F-4D97-AF65-F5344CB8AC3E}">
        <p14:creationId xmlns:p14="http://schemas.microsoft.com/office/powerpoint/2010/main" val="3345999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46</a:t>
            </a:fld>
            <a:endParaRPr lang="en-US"/>
          </a:p>
        </p:txBody>
      </p:sp>
    </p:spTree>
    <p:extLst>
      <p:ext uri="{BB962C8B-B14F-4D97-AF65-F5344CB8AC3E}">
        <p14:creationId xmlns:p14="http://schemas.microsoft.com/office/powerpoint/2010/main" val="3508301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Dites aux participants qu'une plainte est appelée " requête " et qu'elle déclenche le processus du TDPO. L'incident qui donne lieu à la plainte doit avoir eu lieu en Ontario. Il est important de souligner le délai de prescription d'un an et le fait que le TDPO est très strict à ce sujet. Il est difficile de déposer une plainte après un an.</a:t>
            </a:r>
          </a:p>
          <a:p>
            <a:endParaRPr lang="fr-FR" dirty="0"/>
          </a:p>
          <a:p>
            <a:endParaRPr lang="fr-FR" dirty="0"/>
          </a:p>
        </p:txBody>
      </p:sp>
      <p:sp>
        <p:nvSpPr>
          <p:cNvPr id="4" name="Slide Number Placeholder 3"/>
          <p:cNvSpPr>
            <a:spLocks noGrp="1"/>
          </p:cNvSpPr>
          <p:nvPr>
            <p:ph type="sldNum" sz="quarter" idx="5"/>
          </p:nvPr>
        </p:nvSpPr>
        <p:spPr/>
        <p:txBody>
          <a:bodyPr/>
          <a:lstStyle/>
          <a:p>
            <a:fld id="{EFC3A7C0-7866-EF41-8560-EA2407AC7309}" type="slidenum">
              <a:rPr lang="en-US" smtClean="0"/>
              <a:t>47</a:t>
            </a:fld>
            <a:endParaRPr lang="en-US"/>
          </a:p>
        </p:txBody>
      </p:sp>
    </p:spTree>
    <p:extLst>
      <p:ext uri="{BB962C8B-B14F-4D97-AF65-F5344CB8AC3E}">
        <p14:creationId xmlns:p14="http://schemas.microsoft.com/office/powerpoint/2010/main" val="38212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que la procédure relative aux droits de l'homme peut être assez longue et lente. Cela peut avoir un impact émotionnel et psychologique sur les clients. Il faut parfois jusqu'à 6 mois pour obtenir une décision après l'audience.</a:t>
            </a:r>
          </a:p>
          <a:p>
            <a:endParaRPr lang="fr-FR" dirty="0"/>
          </a:p>
          <a:p>
            <a:r>
              <a:rPr lang="fr-FR" dirty="0"/>
              <a:t>Il est important que les personnes qui envisagent de faire une demande sachent que la procédure est publique. Cela a pour but de s'assurer que les comportements discriminatoires sont mis en lumière et corrigés. Dans certaines circonstances, il est possible d'introduire une demande en utilisant uniquement les initiales d'une personne, mais il convient de demander un avis juridique à ce sujet.  </a:t>
            </a:r>
          </a:p>
          <a:p>
            <a:endParaRPr lang="fr-FR" dirty="0"/>
          </a:p>
          <a:p>
            <a:r>
              <a:rPr lang="fr-FR" dirty="0"/>
              <a:t>Si vous avez le temps, demandez aux participants comment ils pensent pouvoir soutenir une personne qui vient les voir en affirmant avoir été victime de discrimination.</a:t>
            </a:r>
          </a:p>
        </p:txBody>
      </p:sp>
      <p:sp>
        <p:nvSpPr>
          <p:cNvPr id="4" name="Slide Number Placeholder 3"/>
          <p:cNvSpPr>
            <a:spLocks noGrp="1"/>
          </p:cNvSpPr>
          <p:nvPr>
            <p:ph type="sldNum" sz="quarter" idx="5"/>
          </p:nvPr>
        </p:nvSpPr>
        <p:spPr/>
        <p:txBody>
          <a:bodyPr/>
          <a:lstStyle/>
          <a:p>
            <a:fld id="{EFC3A7C0-7866-EF41-8560-EA2407AC7309}" type="slidenum">
              <a:rPr lang="en-US" smtClean="0"/>
              <a:t>48</a:t>
            </a:fld>
            <a:endParaRPr lang="en-US"/>
          </a:p>
        </p:txBody>
      </p:sp>
    </p:spTree>
    <p:extLst>
      <p:ext uri="{BB962C8B-B14F-4D97-AF65-F5344CB8AC3E}">
        <p14:creationId xmlns:p14="http://schemas.microsoft.com/office/powerpoint/2010/main" val="1827842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s'agit d'une infographie créée par le Bureau de l'éducation et du soutien en matière de violence sexuelle de l'Université métropolitaine de Toronto. La méthode "BRAVE" de soutien aux clients peut également être utile lorsque les clients révèlent des violations de leurs droits légaux et des expériences de harcèlement et de discrimination.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Parcourez brièvement chaque lettre de la diapositive et demandez aux participants s'ils ont des commentaires ou des réactions au message BRAVE qu'ils souhaitent partager.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en-CA" b="1" dirty="0"/>
              <a:t>B</a:t>
            </a:r>
            <a:r>
              <a:rPr lang="en-CA" dirty="0"/>
              <a:t> </a:t>
            </a:r>
            <a:r>
              <a:rPr lang="en-CA" sz="1200" kern="1200" dirty="0">
                <a:solidFill>
                  <a:schemeClr val="tx1"/>
                </a:solidFill>
                <a:effectLst/>
                <a:latin typeface="+mn-lt"/>
                <a:ea typeface="+mn-ea"/>
                <a:cs typeface="+mn-cs"/>
              </a:rPr>
              <a:t>—</a:t>
            </a:r>
            <a:r>
              <a:rPr lang="en-CA" dirty="0">
                <a:effectLst/>
              </a:rPr>
              <a:t> </a:t>
            </a:r>
            <a:r>
              <a:rPr lang="en-CA" dirty="0"/>
              <a:t> </a:t>
            </a:r>
            <a:r>
              <a:rPr lang="fr-FR" dirty="0"/>
              <a:t>Parfois, les gens veulent simplement que quelqu'un d'autre les écoute. Ce n'est pas le moment de vous précipiter pour leur offrir des conseils ou des suggestions sur ce qu'ils peuvent faire. Suggérez-leur, s'ils en sont capables, que vous pouvez leur fournir des références. </a:t>
            </a:r>
          </a:p>
          <a:p>
            <a:r>
              <a:rPr lang="en-CA" b="1" dirty="0"/>
              <a:t>R</a:t>
            </a:r>
            <a:r>
              <a:rPr lang="en-CA" dirty="0"/>
              <a:t> </a:t>
            </a:r>
            <a:r>
              <a:rPr lang="en-CA"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Expliquez vos obligations en matière de signalement, qu'elles soient définies par votre employeur ou votre organisation professionnelle (généralement en cas de nature criminelle ou de préjudice imminent). Assurez-vous de connaître vos processus internes. </a:t>
            </a:r>
          </a:p>
          <a:p>
            <a:r>
              <a:rPr lang="en-CA" b="1" dirty="0"/>
              <a:t>A</a:t>
            </a:r>
            <a:r>
              <a:rPr lang="en-CA" dirty="0"/>
              <a:t> </a:t>
            </a:r>
            <a:r>
              <a:rPr lang="en-CA" sz="1200" kern="1200" dirty="0">
                <a:solidFill>
                  <a:schemeClr val="tx1"/>
                </a:solidFill>
                <a:effectLst/>
                <a:latin typeface="+mn-lt"/>
                <a:ea typeface="+mn-ea"/>
                <a:cs typeface="+mn-cs"/>
              </a:rPr>
              <a:t>—</a:t>
            </a:r>
            <a:r>
              <a:rPr lang="en-CA" dirty="0">
                <a:effectLst/>
              </a:rPr>
              <a:t> </a:t>
            </a:r>
            <a:r>
              <a:rPr lang="fr-FR" dirty="0"/>
              <a:t> Demandez-leur ce qu'ils espèrent faire et comment vous pouvez les aider à le faire. </a:t>
            </a:r>
          </a:p>
          <a:p>
            <a:r>
              <a:rPr lang="en-CA" b="1" dirty="0"/>
              <a:t>V</a:t>
            </a:r>
            <a:r>
              <a:rPr lang="en-CA" dirty="0"/>
              <a:t> </a:t>
            </a:r>
            <a:r>
              <a:rPr lang="en-CA" sz="1200" kern="1200" dirty="0">
                <a:solidFill>
                  <a:schemeClr val="tx1"/>
                </a:solidFill>
                <a:effectLst/>
                <a:latin typeface="+mn-lt"/>
                <a:ea typeface="+mn-ea"/>
                <a:cs typeface="+mn-cs"/>
              </a:rPr>
              <a:t>—</a:t>
            </a:r>
            <a:r>
              <a:rPr lang="en-CA" dirty="0">
                <a:effectLst/>
              </a:rPr>
              <a:t> </a:t>
            </a:r>
            <a:r>
              <a:rPr lang="en-CA" dirty="0"/>
              <a:t> </a:t>
            </a:r>
            <a:r>
              <a:rPr lang="fr-FR" dirty="0"/>
              <a:t>En les validant, vous n'admettez pas qu'ils ont raison et que l'autre partie a tort ou est coupable ; vous validez ce qu'ils ressentent et ont ressenti sur le moment. Vous reconnaissez qu'ils croient que quelque chose s'est passé. </a:t>
            </a:r>
            <a:endParaRPr lang="en-CA" dirty="0"/>
          </a:p>
          <a:p>
            <a:r>
              <a:rPr lang="en-CA" b="1" dirty="0"/>
              <a:t>E</a:t>
            </a:r>
            <a:r>
              <a:rPr lang="en-CA" dirty="0"/>
              <a:t> </a:t>
            </a:r>
            <a:r>
              <a:rPr lang="en-CA" sz="1200" kern="1200" dirty="0">
                <a:solidFill>
                  <a:schemeClr val="tx1"/>
                </a:solidFill>
                <a:effectLst/>
                <a:latin typeface="+mn-lt"/>
                <a:ea typeface="+mn-ea"/>
                <a:cs typeface="+mn-cs"/>
              </a:rPr>
              <a:t>—</a:t>
            </a:r>
            <a:r>
              <a:rPr lang="en-CA" dirty="0">
                <a:effectLst/>
              </a:rPr>
              <a:t> </a:t>
            </a:r>
            <a:r>
              <a:rPr lang="en-CA" dirty="0"/>
              <a:t> </a:t>
            </a:r>
            <a:r>
              <a:rPr lang="fr-FR" dirty="0"/>
              <a:t>Il se peut qu'ils ne soulèvent plus jamais le problème avec vous, qu'ils ne le signalent plus. Ce n'est pas grave. C'est à eux de décider ce qu'ils veulent faire. </a:t>
            </a:r>
          </a:p>
          <a:p>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49</a:t>
            </a:fld>
            <a:endParaRPr lang="en-US"/>
          </a:p>
        </p:txBody>
      </p:sp>
    </p:spTree>
    <p:extLst>
      <p:ext uri="{BB962C8B-B14F-4D97-AF65-F5344CB8AC3E}">
        <p14:creationId xmlns:p14="http://schemas.microsoft.com/office/powerpoint/2010/main" val="276761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ACTIVITÉ 1 </a:t>
            </a:r>
          </a:p>
          <a:p>
            <a:r>
              <a:rPr lang="fr-FR" b="1" dirty="0"/>
              <a:t>Introduction aux droits de la personne - </a:t>
            </a:r>
            <a:r>
              <a:rPr lang="en-CA" sz="1200" b="1" dirty="0">
                <a:solidFill>
                  <a:schemeClr val="accent2">
                    <a:lumMod val="75000"/>
                  </a:schemeClr>
                </a:solidFill>
              </a:rPr>
              <a:t>Déboulonner (</a:t>
            </a:r>
            <a:r>
              <a:rPr lang="fr-FR" b="1" dirty="0"/>
              <a:t>Briser) les mythes  </a:t>
            </a:r>
          </a:p>
          <a:p>
            <a:endParaRPr lang="fr-FR" b="1" dirty="0"/>
          </a:p>
          <a:p>
            <a:r>
              <a:rPr lang="fr-FR" b="1" dirty="0"/>
              <a:t>Cette activité comporte 5 énoncés. </a:t>
            </a:r>
          </a:p>
          <a:p>
            <a:endParaRPr lang="en-CA" dirty="0"/>
          </a:p>
          <a:p>
            <a:pPr marL="171450" indent="-171450">
              <a:lnSpc>
                <a:spcPct val="100000"/>
              </a:lnSpc>
              <a:buFont typeface="Arial" panose="020B0604020202020204" pitchFamily="34" charset="0"/>
              <a:buChar char="•"/>
            </a:pPr>
            <a:r>
              <a:rPr lang="fr-FR" sz="1200" dirty="0">
                <a:latin typeface="+mn-lt"/>
              </a:rPr>
              <a:t>Posez chaque affirmation et demandez aux participants de choisir entre VRAI et FAUX.</a:t>
            </a:r>
          </a:p>
          <a:p>
            <a:pPr marL="171450" indent="-171450">
              <a:lnSpc>
                <a:spcPct val="100000"/>
              </a:lnSpc>
              <a:buFont typeface="Arial" panose="020B0604020202020204" pitchFamily="34" charset="0"/>
              <a:buChar char="•"/>
            </a:pPr>
            <a:endParaRPr lang="fr-FR" sz="1200" dirty="0">
              <a:latin typeface="+mn-lt"/>
            </a:endParaRPr>
          </a:p>
          <a:p>
            <a:pPr marL="171450" indent="-171450">
              <a:lnSpc>
                <a:spcPct val="100000"/>
              </a:lnSpc>
              <a:buFont typeface="Arial" panose="020B0604020202020204" pitchFamily="34" charset="0"/>
              <a:buChar char="•"/>
            </a:pPr>
            <a:r>
              <a:rPr lang="fr-FR" sz="1200" dirty="0">
                <a:latin typeface="+mn-lt"/>
              </a:rPr>
              <a:t>Discutez des informations erronées ou des hypothèses que les clients ou le public peuvent avoir sur les droits de la personne, en particulier en ce qui concerne la santé et le handicap.</a:t>
            </a:r>
          </a:p>
          <a:p>
            <a:pPr marL="171450" indent="-171450">
              <a:lnSpc>
                <a:spcPct val="100000"/>
              </a:lnSpc>
              <a:buFont typeface="Arial" panose="020B0604020202020204" pitchFamily="34" charset="0"/>
              <a:buChar char="•"/>
            </a:pPr>
            <a:endParaRPr lang="fr-FR" sz="1200" dirty="0">
              <a:latin typeface="+mn-lt"/>
            </a:endParaRPr>
          </a:p>
          <a:p>
            <a:pPr marL="171450" indent="-171450">
              <a:lnSpc>
                <a:spcPct val="100000"/>
              </a:lnSpc>
              <a:buFont typeface="Arial" panose="020B0604020202020204" pitchFamily="34" charset="0"/>
              <a:buChar char="•"/>
            </a:pPr>
            <a:r>
              <a:rPr lang="fr-FR" sz="1200" dirty="0">
                <a:latin typeface="+mn-lt"/>
              </a:rPr>
              <a:t>Demandez aux participants s'ils sont surpris par une ou plusieurs réponses. Dites que vous avez inclus une autre diapositive avec les bonnes réponses.</a:t>
            </a:r>
          </a:p>
          <a:p>
            <a:pPr marL="171450" indent="-171450">
              <a:lnSpc>
                <a:spcPct val="100000"/>
              </a:lnSpc>
              <a:buFont typeface="Arial" panose="020B0604020202020204" pitchFamily="34" charset="0"/>
              <a:buChar char="•"/>
            </a:pPr>
            <a:endParaRPr lang="fr-FR" sz="1200" dirty="0">
              <a:latin typeface="+mn-lt"/>
            </a:endParaRPr>
          </a:p>
          <a:p>
            <a:pPr marL="171450" indent="-171450">
              <a:lnSpc>
                <a:spcPct val="100000"/>
              </a:lnSpc>
              <a:buFont typeface="Arial" panose="020B0604020202020204" pitchFamily="34" charset="0"/>
              <a:buChar char="•"/>
            </a:pPr>
            <a:r>
              <a:rPr lang="fr-FR" sz="1200" dirty="0">
                <a:latin typeface="+mn-lt"/>
              </a:rPr>
              <a:t>Profitez de la discussion pour demander aux participants de faire part de toute question qui, selon eux, sera abordée lors de l'atelier. </a:t>
            </a:r>
          </a:p>
          <a:p>
            <a:pPr marL="171450" indent="-171450">
              <a:lnSpc>
                <a:spcPct val="100000"/>
              </a:lnSpc>
              <a:buFont typeface="Arial" panose="020B0604020202020204" pitchFamily="34" charset="0"/>
              <a:buChar char="•"/>
            </a:pPr>
            <a:endParaRPr lang="fr-FR" sz="1200" dirty="0">
              <a:latin typeface="+mn-lt"/>
            </a:endParaRPr>
          </a:p>
          <a:p>
            <a:pPr marL="171450" indent="-171450">
              <a:lnSpc>
                <a:spcPct val="100000"/>
              </a:lnSpc>
              <a:buFont typeface="Arial" panose="020B0604020202020204" pitchFamily="34" charset="0"/>
              <a:buChar char="•"/>
            </a:pPr>
            <a:r>
              <a:rPr lang="fr-FR" sz="1200" b="1" dirty="0">
                <a:latin typeface="+mn-lt"/>
              </a:rPr>
              <a:t>Instructions en personne </a:t>
            </a:r>
            <a:r>
              <a:rPr lang="fr-FR" sz="1200" dirty="0">
                <a:latin typeface="+mn-lt"/>
              </a:rPr>
              <a:t>: Utilisez un simple vote à main levée ou demandez aux participants de partager leurs réponses.</a:t>
            </a:r>
          </a:p>
          <a:p>
            <a:pPr marL="171450" indent="-171450">
              <a:lnSpc>
                <a:spcPct val="100000"/>
              </a:lnSpc>
              <a:buFont typeface="Arial" panose="020B0604020202020204" pitchFamily="34" charset="0"/>
              <a:buChar char="•"/>
            </a:pPr>
            <a:endParaRPr lang="fr-FR" sz="1200" dirty="0">
              <a:latin typeface="+mn-lt"/>
            </a:endParaRPr>
          </a:p>
          <a:p>
            <a:pPr marL="171450" indent="-171450">
              <a:lnSpc>
                <a:spcPct val="100000"/>
              </a:lnSpc>
              <a:buFont typeface="Arial" panose="020B0604020202020204" pitchFamily="34" charset="0"/>
              <a:buChar char="•"/>
            </a:pPr>
            <a:r>
              <a:rPr lang="fr-FR" sz="1200" b="1" dirty="0">
                <a:latin typeface="+mn-lt"/>
              </a:rPr>
              <a:t>Instructions en ligne </a:t>
            </a:r>
            <a:r>
              <a:rPr lang="fr-FR" sz="1200" dirty="0">
                <a:latin typeface="+mn-lt"/>
              </a:rPr>
              <a:t>: Créez un sondage VRAI/FAUX pour poser chaque affirmation (une à la fois) et demandez aux participants de choisir VRAI ou FAUX. Vous pouvez également leur demander de lever la main numérique ou d'utiliser la fonction de chat pour taper leur réponse. </a:t>
            </a:r>
            <a:br>
              <a:rPr lang="en-CA" sz="1400" dirty="0">
                <a:latin typeface="Arial" panose="020B0604020202020204" pitchFamily="34" charset="0"/>
                <a:ea typeface="Heiti TC Medium"/>
                <a:cs typeface="Times New Roman" panose="02020603050405020304" pitchFamily="18" charset="0"/>
              </a:rPr>
            </a:br>
            <a:endParaRPr lang="en-CA" sz="14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C509C2-0C8F-4759-8252-F700DFB41219}" type="slidenum">
              <a:rPr lang="en-CA" smtClean="0"/>
              <a:t>5</a:t>
            </a:fld>
            <a:endParaRPr lang="en-CA"/>
          </a:p>
        </p:txBody>
      </p:sp>
    </p:spTree>
    <p:extLst>
      <p:ext uri="{BB962C8B-B14F-4D97-AF65-F5344CB8AC3E}">
        <p14:creationId xmlns:p14="http://schemas.microsoft.com/office/powerpoint/2010/main" val="3688808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Segoe UI" panose="020B0502040204020203" pitchFamily="34" charset="0"/>
              </a:rPr>
              <a:t>Dites aux participants qu'ils peuvent garder "l'équation de la discrimination" à l'esprit pour renforcer leur capacité à orienter les personnes vers des conseils juridiques en matière de discrimination. Un aiguillage chaleureux est préférable.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Segoe UI" panose="020B0502040204020203" pitchFamily="34" charset="0"/>
              </a:rPr>
              <a:t>Il est également important de fournir des informations juridiques et d'orientation de qualité et en temps utile, ainsi qu'un soutien émotionnel aux clients victimes de discrimination/harcèlement.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Segoe UI" panose="020B0502040204020203" pitchFamily="34" charset="0"/>
              </a:rPr>
              <a:t>Les conseils juridiques peuvent être préventifs et aider les personnes à éviter les pires conséquences, comme la perte d'un emploi ou d'un logement, ou le harcèlement continu. Les conseils juridiques peuvent donner aux gens les moyens de s'orienter dans des situations difficiles, de documenter ce qui leur arrive, de faire valoir leurs droits et de plaider pour des résultats décents avant qu'ils ne subissent (davantage) de dommages ou de pertes. Obtenir des conseils juridiques est également la première étape pour obtenir une représentation juridique.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50</a:t>
            </a:fld>
            <a:endParaRPr lang="en-US"/>
          </a:p>
        </p:txBody>
      </p:sp>
    </p:spTree>
    <p:extLst>
      <p:ext uri="{BB962C8B-B14F-4D97-AF65-F5344CB8AC3E}">
        <p14:creationId xmlns:p14="http://schemas.microsoft.com/office/powerpoint/2010/main" val="3014841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s'ils ont des questions finales avant de discuter des ressources, qui commencent sur la diapositive suivante.</a:t>
            </a:r>
          </a:p>
        </p:txBody>
      </p:sp>
      <p:sp>
        <p:nvSpPr>
          <p:cNvPr id="4" name="Slide Number Placeholder 3"/>
          <p:cNvSpPr>
            <a:spLocks noGrp="1"/>
          </p:cNvSpPr>
          <p:nvPr>
            <p:ph type="sldNum" sz="quarter" idx="5"/>
          </p:nvPr>
        </p:nvSpPr>
        <p:spPr/>
        <p:txBody>
          <a:bodyPr/>
          <a:lstStyle/>
          <a:p>
            <a:fld id="{A1C509C2-0C8F-4759-8252-F700DFB41219}" type="slidenum">
              <a:rPr lang="en-CA" smtClean="0"/>
              <a:t>51</a:t>
            </a:fld>
            <a:endParaRPr lang="en-CA"/>
          </a:p>
        </p:txBody>
      </p:sp>
    </p:spTree>
    <p:extLst>
      <p:ext uri="{BB962C8B-B14F-4D97-AF65-F5344CB8AC3E}">
        <p14:creationId xmlns:p14="http://schemas.microsoft.com/office/powerpoint/2010/main" val="2377545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Tx/>
              <a:buNone/>
            </a:pPr>
            <a:endParaRPr lang="en-US" dirty="0"/>
          </a:p>
          <a:p>
            <a:pPr marL="171450" indent="-171450">
              <a:spcBef>
                <a:spcPts val="600"/>
              </a:spcBef>
              <a:spcAft>
                <a:spcPts val="600"/>
              </a:spcAft>
              <a:buFont typeface="Arial" panose="020B0604020202020204" pitchFamily="34" charset="0"/>
              <a:buChar char="•"/>
            </a:pPr>
            <a:r>
              <a:rPr lang="fr-FR" dirty="0"/>
              <a:t>Guidez les participants à travers les ressources Justice pas-à-pas sur cette diapositive.</a:t>
            </a:r>
          </a:p>
          <a:p>
            <a:pPr marL="171450" indent="-171450">
              <a:spcBef>
                <a:spcPts val="600"/>
              </a:spcBef>
              <a:spcAft>
                <a:spcPts val="600"/>
              </a:spcAft>
              <a:buFont typeface="Arial" panose="020B0604020202020204" pitchFamily="34" charset="0"/>
              <a:buChar char="•"/>
            </a:pPr>
            <a:endParaRPr lang="fr-FR" dirty="0"/>
          </a:p>
          <a:p>
            <a:pPr marL="171450" indent="-171450">
              <a:spcBef>
                <a:spcPts val="600"/>
              </a:spcBef>
              <a:spcAft>
                <a:spcPts val="600"/>
              </a:spcAft>
              <a:buFont typeface="Arial" panose="020B0604020202020204" pitchFamily="34" charset="0"/>
              <a:buChar char="•"/>
            </a:pPr>
            <a:r>
              <a:rPr lang="fr-FR" dirty="0"/>
              <a:t>S'il y a une connexion Wi-Fi (dans un atelier en personne), rendez-vous sur le site Web Justice pas-à-pas https://stepstojustice.ca/fr pour mettre en évidence la variété de questions juridiques qui s'y trouvent, en particulier celles concernant les droits de la personne et le handicap. Dites-leur que cette diapositive contient des liens intégrés et que vous partagerez des diapositives après la présentation.</a:t>
            </a:r>
          </a:p>
          <a:p>
            <a:pPr marL="171450" indent="-171450">
              <a:spcBef>
                <a:spcPts val="600"/>
              </a:spcBef>
              <a:spcAft>
                <a:spcPts val="600"/>
              </a:spcAft>
              <a:buFont typeface="Arial" panose="020B0604020202020204" pitchFamily="34" charset="0"/>
              <a:buChar char="•"/>
            </a:pPr>
            <a:endParaRPr lang="fr-FR" dirty="0"/>
          </a:p>
          <a:p>
            <a:pPr marL="171450" indent="-171450">
              <a:spcBef>
                <a:spcPts val="600"/>
              </a:spcBef>
              <a:spcAft>
                <a:spcPts val="600"/>
              </a:spcAft>
              <a:buFont typeface="Arial" panose="020B0604020202020204" pitchFamily="34" charset="0"/>
              <a:buChar char="•"/>
            </a:pPr>
            <a:r>
              <a:rPr lang="fr-FR" dirty="0"/>
              <a:t>Expliquez que Justice pas-à-pas comprend des informations juridiques claires sur les questions courantes que les gens se posent sur la discrimination (et d'autres sujets juridiques également)</a:t>
            </a:r>
          </a:p>
          <a:p>
            <a:pPr marL="171450" indent="-171450">
              <a:spcBef>
                <a:spcPts val="600"/>
              </a:spcBef>
              <a:spcAft>
                <a:spcPts val="600"/>
              </a:spcAft>
              <a:buFont typeface="Arial" panose="020B0604020202020204" pitchFamily="34" charset="0"/>
              <a:buChar char="•"/>
            </a:pPr>
            <a:endParaRPr lang="fr-FR" dirty="0"/>
          </a:p>
          <a:p>
            <a:pPr marL="171450" indent="-171450">
              <a:spcBef>
                <a:spcPts val="600"/>
              </a:spcBef>
              <a:spcAft>
                <a:spcPts val="600"/>
              </a:spcAft>
              <a:buFont typeface="Arial" panose="020B0604020202020204" pitchFamily="34" charset="0"/>
              <a:buChar char="•"/>
            </a:pPr>
            <a:r>
              <a:rPr lang="fr-FR" dirty="0"/>
              <a:t>Pour la formation en ligne, partagez votre écran et montrez-leur quelques questions et ressources de Justice pas-à-pas. Cette page présente des exemples de questions sur les droits de la personne, le harcèlement et la discrimination.</a:t>
            </a:r>
          </a:p>
          <a:p>
            <a:pPr marL="171450" indent="-171450">
              <a:spcBef>
                <a:spcPts val="600"/>
              </a:spcBef>
              <a:spcAft>
                <a:spcPts val="600"/>
              </a:spcAft>
              <a:buFont typeface="Arial" panose="020B0604020202020204" pitchFamily="34" charset="0"/>
              <a:buChar char="•"/>
            </a:pPr>
            <a:endParaRPr lang="fr-FR" dirty="0"/>
          </a:p>
          <a:p>
            <a:pPr marL="171450" indent="-171450">
              <a:spcBef>
                <a:spcPts val="600"/>
              </a:spcBef>
              <a:spcAft>
                <a:spcPts val="600"/>
              </a:spcAft>
              <a:buFont typeface="Arial" panose="020B0604020202020204" pitchFamily="34" charset="0"/>
              <a:buChar char="•"/>
            </a:pPr>
            <a:r>
              <a:rPr lang="fr-FR" dirty="0"/>
              <a:t>Enfin, disons que les ressources de CLEO peuvent être commandées en ligne pour être imprimées et distribuées aux clients de la communauté.</a:t>
            </a:r>
          </a:p>
          <a:p>
            <a:pPr marL="0" indent="0">
              <a:spcBef>
                <a:spcPts val="600"/>
              </a:spcBef>
              <a:spcAft>
                <a:spcPts val="600"/>
              </a:spcAft>
              <a:buFontTx/>
              <a:buNone/>
            </a:pPr>
            <a:endParaRPr lang="fr-FR" dirty="0"/>
          </a:p>
          <a:p>
            <a:pPr marL="0" indent="0">
              <a:spcBef>
                <a:spcPts val="600"/>
              </a:spcBef>
              <a:spcAft>
                <a:spcPts val="600"/>
              </a:spcAft>
              <a:buFontTx/>
              <a:buNone/>
            </a:pPr>
            <a:r>
              <a:rPr lang="fr-FR" b="1" dirty="0"/>
              <a:t>*Les URL de site Web et les hyperliens dans les notes de PowerPoint ne sont pas « en direct ». Vous devrez couper et coller les liens dans votre navigateur.</a:t>
            </a:r>
            <a:endParaRPr lang="en-US" b="1" dirty="0"/>
          </a:p>
        </p:txBody>
      </p:sp>
      <p:sp>
        <p:nvSpPr>
          <p:cNvPr id="4" name="Slide Number Placeholder 3"/>
          <p:cNvSpPr>
            <a:spLocks noGrp="1"/>
          </p:cNvSpPr>
          <p:nvPr>
            <p:ph type="sldNum" sz="quarter" idx="5"/>
          </p:nvPr>
        </p:nvSpPr>
        <p:spPr/>
        <p:txBody>
          <a:bodyPr/>
          <a:lstStyle/>
          <a:p>
            <a:fld id="{EFC3A7C0-7866-EF41-8560-EA2407AC7309}" type="slidenum">
              <a:rPr lang="en-US" smtClean="0"/>
              <a:t>52</a:t>
            </a:fld>
            <a:endParaRPr lang="en-US"/>
          </a:p>
        </p:txBody>
      </p:sp>
    </p:spTree>
    <p:extLst>
      <p:ext uri="{BB962C8B-B14F-4D97-AF65-F5344CB8AC3E}">
        <p14:creationId xmlns:p14="http://schemas.microsoft.com/office/powerpoint/2010/main" val="154529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fr-FR" sz="1200" dirty="0"/>
              <a:t>Si la pratique de votre clinique inclut les droits de la personne, insérez les informations sur la clinique et comment accéder à l'admission. Dites aux participants qu'ils peuvent </a:t>
            </a:r>
            <a:r>
              <a:rPr lang="fr-FR" sz="1200" b="1" dirty="0"/>
              <a:t>utiliser le lien </a:t>
            </a:r>
            <a:r>
              <a:rPr lang="fr-FR" sz="1200" dirty="0"/>
              <a:t>dans cette diapositive pour accéder à leur clinique locale en insérant leur code postal.</a:t>
            </a:r>
          </a:p>
          <a:p>
            <a:pPr marL="0" indent="0">
              <a:spcBef>
                <a:spcPts val="600"/>
              </a:spcBef>
              <a:spcAft>
                <a:spcPts val="600"/>
              </a:spcAft>
              <a:buFont typeface="Arial" panose="020B0604020202020204" pitchFamily="34" charset="0"/>
              <a:buNone/>
            </a:pPr>
            <a:endParaRPr lang="fr-FR" sz="1200" dirty="0"/>
          </a:p>
          <a:p>
            <a:pPr marL="0" indent="0">
              <a:spcBef>
                <a:spcPts val="600"/>
              </a:spcBef>
              <a:spcAft>
                <a:spcPts val="600"/>
              </a:spcAft>
              <a:buFont typeface="Arial" panose="020B0604020202020204" pitchFamily="34" charset="0"/>
              <a:buNone/>
            </a:pPr>
            <a:r>
              <a:rPr lang="fr-FR" sz="1200" dirty="0"/>
              <a:t>Cette diapositive comprend également un lien vers les nombreuses cliniques spécialisées qui desservent des populations spécifiques et peuvent pratiquer le droit des droits de la personne : Black Legal Action Centre (BLAC), Centre for Spanish-Speaking Peoples (CSSP), South Asian Legal Clinic of Ontario (SALCO) , </a:t>
            </a:r>
            <a:r>
              <a:rPr lang="fr-FR" sz="1200" dirty="0" err="1"/>
              <a:t>Chinese</a:t>
            </a:r>
            <a:r>
              <a:rPr lang="fr-FR" sz="1200" dirty="0"/>
              <a:t> and Southeast Asian Legal Clinic (CSALC) et HIV &amp; </a:t>
            </a:r>
            <a:r>
              <a:rPr lang="fr-FR" sz="1200" dirty="0" err="1"/>
              <a:t>Aids</a:t>
            </a:r>
            <a:r>
              <a:rPr lang="fr-FR" sz="1200" dirty="0"/>
              <a:t> Legal Clinic Ontario (HALCO).</a:t>
            </a:r>
          </a:p>
          <a:p>
            <a:pPr marL="0" indent="0">
              <a:spcBef>
                <a:spcPts val="600"/>
              </a:spcBef>
              <a:spcAft>
                <a:spcPts val="600"/>
              </a:spcAft>
              <a:buFont typeface="Arial" panose="020B0604020202020204" pitchFamily="34" charset="0"/>
              <a:buNone/>
            </a:pPr>
            <a:endParaRPr lang="fr-FR" sz="1200" dirty="0"/>
          </a:p>
          <a:p>
            <a:pPr marL="0" indent="0">
              <a:spcBef>
                <a:spcPts val="600"/>
              </a:spcBef>
              <a:spcAft>
                <a:spcPts val="600"/>
              </a:spcAft>
              <a:buFont typeface="Arial" panose="020B0604020202020204" pitchFamily="34" charset="0"/>
              <a:buNone/>
            </a:pPr>
            <a:r>
              <a:rPr lang="fr-FR" sz="1200" dirty="0"/>
              <a:t>Expliquez que le Centre d'assistance juridique en matière de droits de la personne a été créé par la loi, en vertu du Code des droits de la personne de l'Ontario. Il propose une approche détaillée des services, procède à une évaluation de la force de la plainte et de la capacité de la personne à se représenter elle-même.</a:t>
            </a:r>
          </a:p>
          <a:p>
            <a:pPr marL="0" indent="0">
              <a:spcBef>
                <a:spcPts val="600"/>
              </a:spcBef>
              <a:spcAft>
                <a:spcPts val="600"/>
              </a:spcAft>
              <a:buFont typeface="Arial" panose="020B0604020202020204" pitchFamily="34" charset="0"/>
              <a:buNone/>
            </a:pPr>
            <a:endParaRPr lang="fr-FR" sz="1200" dirty="0"/>
          </a:p>
          <a:p>
            <a:pPr marL="0" indent="0">
              <a:spcBef>
                <a:spcPts val="600"/>
              </a:spcBef>
              <a:spcAft>
                <a:spcPts val="600"/>
              </a:spcAft>
              <a:buFont typeface="Arial" panose="020B0604020202020204" pitchFamily="34" charset="0"/>
              <a:buNone/>
            </a:pPr>
            <a:r>
              <a:rPr lang="fr-FR" sz="1200" dirty="0"/>
              <a:t>Rappelez aux participants que vous partagerez ces diapositives après la présentation et que les ressources sont en hyperlien dans les diapositives.</a:t>
            </a:r>
            <a:endParaRPr lang="en-US" sz="1200" dirty="0"/>
          </a:p>
          <a:p>
            <a:pPr marL="0" indent="0">
              <a:spcBef>
                <a:spcPts val="600"/>
              </a:spcBef>
              <a:spcAft>
                <a:spcPts val="600"/>
              </a:spcAft>
              <a:buFont typeface="Arial" panose="020B0604020202020204" pitchFamily="34" charset="0"/>
              <a:buNone/>
            </a:pPr>
            <a:endParaRPr lang="en-US" sz="1200" dirty="0"/>
          </a:p>
          <a:p>
            <a:pPr marL="0" indent="0">
              <a:spcBef>
                <a:spcPts val="600"/>
              </a:spcBef>
              <a:spcAft>
                <a:spcPts val="600"/>
              </a:spcAft>
              <a:buFont typeface="Arial" panose="020B0604020202020204" pitchFamily="34" charset="0"/>
              <a:buNone/>
            </a:pPr>
            <a:endParaRPr lang="en-US" sz="1200" dirty="0"/>
          </a:p>
          <a:p>
            <a:pPr marL="0" indent="0">
              <a:spcBef>
                <a:spcPts val="600"/>
              </a:spcBef>
              <a:spcAft>
                <a:spcPts val="60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A1C509C2-0C8F-4759-8252-F700DFB41219}" type="slidenum">
              <a:rPr lang="en-CA" smtClean="0"/>
              <a:t>53</a:t>
            </a:fld>
            <a:endParaRPr lang="en-CA"/>
          </a:p>
        </p:txBody>
      </p:sp>
    </p:spTree>
    <p:extLst>
      <p:ext uri="{BB962C8B-B14F-4D97-AF65-F5344CB8AC3E}">
        <p14:creationId xmlns:p14="http://schemas.microsoft.com/office/powerpoint/2010/main" val="474261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fr-FR" dirty="0"/>
              <a:t>Le Tribunal des droits de la personne de l'Ontario a également été créé par la loi en vertu du Code des droits de la personne de l'Ontario. Leur site Web contient de nombreuses ressources utiles sur le processus, des vidéos et des guides qui traitent des droits de la personne et de la discrimination, ainsi que des guides d'auto-assistance.</a:t>
            </a:r>
            <a:endParaRPr lang="en-US" sz="1200" dirty="0"/>
          </a:p>
        </p:txBody>
      </p:sp>
      <p:sp>
        <p:nvSpPr>
          <p:cNvPr id="4" name="Slide Number Placeholder 3"/>
          <p:cNvSpPr>
            <a:spLocks noGrp="1"/>
          </p:cNvSpPr>
          <p:nvPr>
            <p:ph type="sldNum" sz="quarter" idx="5"/>
          </p:nvPr>
        </p:nvSpPr>
        <p:spPr/>
        <p:txBody>
          <a:bodyPr/>
          <a:lstStyle/>
          <a:p>
            <a:fld id="{EFC3A7C0-7866-EF41-8560-EA2407AC7309}" type="slidenum">
              <a:rPr lang="en-US" smtClean="0"/>
              <a:t>54</a:t>
            </a:fld>
            <a:endParaRPr lang="en-US"/>
          </a:p>
        </p:txBody>
      </p:sp>
    </p:spTree>
    <p:extLst>
      <p:ext uri="{BB962C8B-B14F-4D97-AF65-F5344CB8AC3E}">
        <p14:creationId xmlns:p14="http://schemas.microsoft.com/office/powerpoint/2010/main" val="2184654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fr-FR" dirty="0"/>
              <a:t>La Commission ontarienne des droits de la personne a également été établie en vertu du Code des droits de la personne de l'Ontario. Leur site Web comprend des informations juridiques, des ressources et des déclarations de politique.</a:t>
            </a:r>
          </a:p>
          <a:p>
            <a:pPr marL="171450" indent="-171450">
              <a:spcBef>
                <a:spcPts val="600"/>
              </a:spcBef>
              <a:spcAft>
                <a:spcPts val="600"/>
              </a:spcAft>
              <a:buFont typeface="Arial" panose="020B0604020202020204" pitchFamily="34" charset="0"/>
              <a:buChar char="•"/>
            </a:pPr>
            <a:endParaRPr lang="fr-FR" dirty="0"/>
          </a:p>
          <a:p>
            <a:pPr marL="171450" indent="-171450">
              <a:spcBef>
                <a:spcPts val="600"/>
              </a:spcBef>
              <a:spcAft>
                <a:spcPts val="600"/>
              </a:spcAft>
              <a:buFont typeface="Arial" panose="020B0604020202020204" pitchFamily="34" charset="0"/>
              <a:buChar char="•"/>
            </a:pPr>
            <a:r>
              <a:rPr lang="fr-FR" dirty="0"/>
              <a:t>La Commission canadienne des droits de la personne s'adresse aux industries sous réglementation fédérale — voir la liste ci-jointe. Le site comprend des ressources similaires et des informations juridiques pertinentes à la Loi canadienne sur les droits de la personne et aux domaines de compétence fédérale</a:t>
            </a:r>
            <a:endParaRPr lang="en-US"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EFC3A7C0-7866-EF41-8560-EA2407AC7309}" type="slidenum">
              <a:rPr lang="en-US" smtClean="0"/>
              <a:t>55</a:t>
            </a:fld>
            <a:endParaRPr lang="en-US"/>
          </a:p>
        </p:txBody>
      </p:sp>
    </p:spTree>
    <p:extLst>
      <p:ext uri="{BB962C8B-B14F-4D97-AF65-F5344CB8AC3E}">
        <p14:creationId xmlns:p14="http://schemas.microsoft.com/office/powerpoint/2010/main" val="1726986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Indiquez sur cette diapositive les informations relatives à votre clinique et l'adresse électronique de contact. Ajoutez tout détail sur le processus d'admission de votre clinique que vous aimeriez partager.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Reconnaissez l'expertise et l'aide inestimable de la HIV &amp; AIDS Legal Clinic Ontario (HALCO) dans la création de cette ressource.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56</a:t>
            </a:fld>
            <a:endParaRPr lang="en-US"/>
          </a:p>
        </p:txBody>
      </p:sp>
    </p:spTree>
    <p:extLst>
      <p:ext uri="{BB962C8B-B14F-4D97-AF65-F5344CB8AC3E}">
        <p14:creationId xmlns:p14="http://schemas.microsoft.com/office/powerpoint/2010/main" val="3750152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600"/>
              </a:spcAft>
              <a:buFont typeface="Symbol" panose="05050102010706020507" pitchFamily="18" charset="2"/>
              <a:buNone/>
              <a:tabLst>
                <a:tab pos="228600" algn="l"/>
                <a:tab pos="457200" algn="l"/>
              </a:tabLst>
            </a:pPr>
            <a:endParaRPr lang="fr-FR" sz="1200" dirty="0">
              <a:effectLst/>
              <a:latin typeface="+mn-lt"/>
              <a:ea typeface="Times New Roman" panose="02020603050405020304" pitchFamily="18" charset="0"/>
            </a:endParaRPr>
          </a:p>
          <a:p>
            <a:pPr marL="0" lvl="0" indent="0">
              <a:spcBef>
                <a:spcPts val="600"/>
              </a:spcBef>
              <a:spcAft>
                <a:spcPts val="600"/>
              </a:spcAft>
              <a:buFont typeface="Symbol" panose="05050102010706020507" pitchFamily="18" charset="2"/>
              <a:buNone/>
              <a:tabLst>
                <a:tab pos="228600" algn="l"/>
                <a:tab pos="457200" algn="l"/>
              </a:tabLst>
            </a:pPr>
            <a:r>
              <a:rPr lang="fr-FR" sz="1200" dirty="0">
                <a:effectLst/>
                <a:latin typeface="+mn-lt"/>
                <a:ea typeface="Times New Roman" panose="02020603050405020304" pitchFamily="18" charset="0"/>
              </a:rPr>
              <a:t>Distribuez un formulaire d'évaluation que les participants peuvent remplir et vous envoyer par e-mail après la formation ou remplir sur place (cette méthode permet généralement d'obtenir un taux de réponse plus élevé).</a:t>
            </a:r>
          </a:p>
          <a:p>
            <a:pPr marL="0" lvl="0" indent="0">
              <a:spcBef>
                <a:spcPts val="600"/>
              </a:spcBef>
              <a:spcAft>
                <a:spcPts val="600"/>
              </a:spcAft>
              <a:buFont typeface="Symbol" panose="05050102010706020507" pitchFamily="18" charset="2"/>
              <a:buNone/>
              <a:tabLst>
                <a:tab pos="228600" algn="l"/>
                <a:tab pos="457200" algn="l"/>
              </a:tabLst>
            </a:pPr>
            <a:endParaRPr lang="fr-FR" sz="1200" dirty="0">
              <a:effectLst/>
              <a:latin typeface="+mn-lt"/>
              <a:ea typeface="Times New Roman" panose="02020603050405020304" pitchFamily="18" charset="0"/>
            </a:endParaRPr>
          </a:p>
          <a:p>
            <a:pPr marL="0" lvl="0" indent="0">
              <a:spcBef>
                <a:spcPts val="600"/>
              </a:spcBef>
              <a:spcAft>
                <a:spcPts val="600"/>
              </a:spcAft>
              <a:buFont typeface="Symbol" panose="05050102010706020507" pitchFamily="18" charset="2"/>
              <a:buNone/>
              <a:tabLst>
                <a:tab pos="228600" algn="l"/>
                <a:tab pos="457200" algn="l"/>
              </a:tabLst>
            </a:pPr>
            <a:r>
              <a:rPr lang="fr-FR" sz="1200" dirty="0">
                <a:effectLst/>
                <a:latin typeface="+mn-lt"/>
                <a:ea typeface="Times New Roman" panose="02020603050405020304" pitchFamily="18" charset="0"/>
              </a:rPr>
              <a:t>Demandez aux participants s'ils souhaitent faire part de leurs commentaires sur la formation.</a:t>
            </a:r>
          </a:p>
          <a:p>
            <a:pPr marL="0" lvl="0" indent="0">
              <a:spcBef>
                <a:spcPts val="600"/>
              </a:spcBef>
              <a:spcAft>
                <a:spcPts val="600"/>
              </a:spcAft>
              <a:buFont typeface="Symbol" panose="05050102010706020507" pitchFamily="18" charset="2"/>
              <a:buNone/>
              <a:tabLst>
                <a:tab pos="228600" algn="l"/>
                <a:tab pos="457200" algn="l"/>
              </a:tabLst>
            </a:pPr>
            <a:endParaRPr lang="fr-FR"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57</a:t>
            </a:fld>
            <a:endParaRPr lang="en-US"/>
          </a:p>
        </p:txBody>
      </p:sp>
    </p:spTree>
    <p:extLst>
      <p:ext uri="{BB962C8B-B14F-4D97-AF65-F5344CB8AC3E}">
        <p14:creationId xmlns:p14="http://schemas.microsoft.com/office/powerpoint/2010/main" val="2107664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600"/>
              </a:spcBef>
              <a:spcAft>
                <a:spcPts val="0"/>
              </a:spcAft>
              <a:buClrTx/>
              <a:buSzTx/>
              <a:buFont typeface="Symbol" panose="05050102010706020507" pitchFamily="18" charset="2"/>
              <a:buChar char=""/>
              <a:tabLst/>
              <a:defRP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Souligner le financement de la Fondation du droit de l'Ontario - et le fait que cette formation fait partie d'une série élaborée par ÉJCO en collaboration avec l'ACLCO et le ROEJ dans le cadre d'un groupe consultatif de cliniques de toute la province.</a:t>
            </a:r>
          </a:p>
        </p:txBody>
      </p:sp>
      <p:sp>
        <p:nvSpPr>
          <p:cNvPr id="4" name="Slide Number Placeholder 3"/>
          <p:cNvSpPr>
            <a:spLocks noGrp="1"/>
          </p:cNvSpPr>
          <p:nvPr>
            <p:ph type="sldNum" sz="quarter" idx="5"/>
          </p:nvPr>
        </p:nvSpPr>
        <p:spPr/>
        <p:txBody>
          <a:bodyPr/>
          <a:lstStyle/>
          <a:p>
            <a:fld id="{A1C509C2-0C8F-4759-8252-F700DFB41219}" type="slidenum">
              <a:rPr lang="en-CA" smtClean="0"/>
              <a:t>58</a:t>
            </a:fld>
            <a:endParaRPr lang="en-CA"/>
          </a:p>
        </p:txBody>
      </p:sp>
    </p:spTree>
    <p:extLst>
      <p:ext uri="{BB962C8B-B14F-4D97-AF65-F5344CB8AC3E}">
        <p14:creationId xmlns:p14="http://schemas.microsoft.com/office/powerpoint/2010/main" val="202493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i="0" kern="1200" dirty="0">
                <a:solidFill>
                  <a:schemeClr val="tx1"/>
                </a:solidFill>
                <a:effectLst/>
                <a:latin typeface="Calibri" panose="020F0502020204030204" pitchFamily="34" charset="0"/>
                <a:ea typeface="+mn-ea"/>
                <a:cs typeface="Calibri" panose="020F0502020204030204" pitchFamily="34" charset="0"/>
              </a:rPr>
              <a:t>[Activité de démystification - voir les instructions dans les notes de la diapositive 5].</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i="0" kern="1200" dirty="0">
                <a:solidFill>
                  <a:schemeClr val="tx1"/>
                </a:solidFill>
                <a:effectLst/>
                <a:latin typeface="Calibri" panose="020F0502020204030204" pitchFamily="34" charset="0"/>
                <a:ea typeface="+mn-ea"/>
                <a:cs typeface="Calibri" panose="020F0502020204030204" pitchFamily="34" charset="0"/>
              </a:rPr>
              <a:t>Réponse : Faux</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i="0" kern="1200" dirty="0">
                <a:solidFill>
                  <a:schemeClr val="tx1"/>
                </a:solidFill>
                <a:effectLst/>
                <a:latin typeface="Calibri" panose="020F0502020204030204" pitchFamily="34" charset="0"/>
                <a:ea typeface="+mn-ea"/>
                <a:cs typeface="Calibri" panose="020F0502020204030204" pitchFamily="34" charset="0"/>
              </a:rPr>
              <a:t>La discrimination ne doit pas nécessairement être intentionnelle.  Une personne qui a déposé une demande en matière de droits de la personne n'a pas à prouver que l'autre personne ou l'organisation avait l'intention de faire de la discrimination contre la personne qui a déposé la demande. Il s'agit d'un principe établi de longue date dans la législation canadienne sur les droits de la personne et la lutte contre la discrimination.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i="0" kern="1200" dirty="0">
                <a:solidFill>
                  <a:schemeClr val="tx1"/>
                </a:solidFill>
                <a:effectLst/>
                <a:latin typeface="Calibri" panose="020F0502020204030204" pitchFamily="34" charset="0"/>
                <a:ea typeface="+mn-ea"/>
                <a:cs typeface="Calibri" panose="020F0502020204030204" pitchFamily="34" charset="0"/>
              </a:rPr>
              <a:t>En 1985, dans une affaire portant sur l'interprétation du </a:t>
            </a:r>
            <a:r>
              <a:rPr lang="fr-FR" sz="1200" b="0" i="1" kern="1200" dirty="0">
                <a:solidFill>
                  <a:schemeClr val="tx1"/>
                </a:solidFill>
                <a:effectLst/>
                <a:latin typeface="Calibri" panose="020F0502020204030204" pitchFamily="34" charset="0"/>
                <a:ea typeface="+mn-ea"/>
                <a:cs typeface="Calibri" panose="020F0502020204030204" pitchFamily="34" charset="0"/>
              </a:rPr>
              <a:t>Code des droits de la personne </a:t>
            </a:r>
            <a:r>
              <a:rPr lang="fr-FR" sz="1200" b="0" i="0" kern="1200" dirty="0">
                <a:solidFill>
                  <a:schemeClr val="tx1"/>
                </a:solidFill>
                <a:effectLst/>
                <a:latin typeface="Calibri" panose="020F0502020204030204" pitchFamily="34" charset="0"/>
                <a:ea typeface="+mn-ea"/>
                <a:cs typeface="Calibri" panose="020F0502020204030204" pitchFamily="34" charset="0"/>
              </a:rPr>
              <a:t>de l'Ontario, le juge McIntyre, écrivant au nom d'un jugement unanime de la Cour suprême du Canada, a déclaré : "La preuve de l'intention, une exigence nécessaire dans notre approche de la législation criminelle et punitive, ne devrait pas être un facteur déterminant dans l'interprétation de la législation sur les droits de la personne visant l'élimination de la discrimination. Je suis d'avis que les tribunaux inférieurs ont commis une erreur en concluant que l'intention de faire de la discrimination était un élément de preuve nécessaire." Voir, 1985 CanLII 18 (SCC), [1985] 2 SCR 536. Ont. Human </a:t>
            </a:r>
            <a:r>
              <a:rPr lang="fr-FR" sz="1200" b="0" i="0" kern="1200" dirty="0" err="1">
                <a:solidFill>
                  <a:schemeClr val="tx1"/>
                </a:solidFill>
                <a:effectLst/>
                <a:latin typeface="Calibri" panose="020F0502020204030204" pitchFamily="34" charset="0"/>
                <a:ea typeface="+mn-ea"/>
                <a:cs typeface="Calibri" panose="020F0502020204030204" pitchFamily="34" charset="0"/>
              </a:rPr>
              <a:t>Rights</a:t>
            </a:r>
            <a:r>
              <a:rPr lang="fr-FR" sz="1200" b="0" i="0" kern="1200" dirty="0">
                <a:solidFill>
                  <a:schemeClr val="tx1"/>
                </a:solidFill>
                <a:effectLst/>
                <a:latin typeface="Calibri" panose="020F0502020204030204" pitchFamily="34" charset="0"/>
                <a:ea typeface="+mn-ea"/>
                <a:cs typeface="Calibri" panose="020F0502020204030204" pitchFamily="34" charset="0"/>
              </a:rPr>
              <a:t> </a:t>
            </a:r>
            <a:r>
              <a:rPr lang="fr-FR" sz="1200" b="0" i="0" kern="1200" dirty="0" err="1">
                <a:solidFill>
                  <a:schemeClr val="tx1"/>
                </a:solidFill>
                <a:effectLst/>
                <a:latin typeface="Calibri" panose="020F0502020204030204" pitchFamily="34" charset="0"/>
                <a:ea typeface="+mn-ea"/>
                <a:cs typeface="Calibri" panose="020F0502020204030204" pitchFamily="34" charset="0"/>
              </a:rPr>
              <a:t>Comm</a:t>
            </a:r>
            <a:r>
              <a:rPr lang="fr-FR" sz="1200" b="0" i="0" kern="1200" dirty="0">
                <a:solidFill>
                  <a:schemeClr val="tx1"/>
                </a:solidFill>
                <a:effectLst/>
                <a:latin typeface="Calibri" panose="020F0502020204030204" pitchFamily="34" charset="0"/>
                <a:ea typeface="+mn-ea"/>
                <a:cs typeface="Calibri" panose="020F0502020204030204" pitchFamily="34" charset="0"/>
              </a:rPr>
              <a:t>. c. </a:t>
            </a:r>
            <a:r>
              <a:rPr lang="fr-FR" sz="1200" b="0" i="0" kern="1200" dirty="0" err="1">
                <a:solidFill>
                  <a:schemeClr val="tx1"/>
                </a:solidFill>
                <a:effectLst/>
                <a:latin typeface="Calibri" panose="020F0502020204030204" pitchFamily="34" charset="0"/>
                <a:ea typeface="+mn-ea"/>
                <a:cs typeface="Calibri" panose="020F0502020204030204" pitchFamily="34" charset="0"/>
              </a:rPr>
              <a:t>Simpsons</a:t>
            </a:r>
            <a:r>
              <a:rPr lang="fr-FR" sz="1200" b="0" i="0" kern="1200" dirty="0">
                <a:solidFill>
                  <a:schemeClr val="tx1"/>
                </a:solidFill>
                <a:effectLst/>
                <a:latin typeface="Calibri" panose="020F0502020204030204" pitchFamily="34" charset="0"/>
                <a:ea typeface="+mn-ea"/>
                <a:cs typeface="Calibri" panose="020F0502020204030204" pitchFamily="34" charset="0"/>
              </a:rPr>
              <a:t>-Sears.</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i="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9AA93F-B8EA-40BF-A40E-657072069FE3}" type="slidenum">
              <a:rPr lang="en-CA" smtClean="0"/>
              <a:t>6</a:t>
            </a:fld>
            <a:endParaRPr lang="en-CA"/>
          </a:p>
        </p:txBody>
      </p:sp>
    </p:spTree>
    <p:extLst>
      <p:ext uri="{BB962C8B-B14F-4D97-AF65-F5344CB8AC3E}">
        <p14:creationId xmlns:p14="http://schemas.microsoft.com/office/powerpoint/2010/main" val="47914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[Activité de démystification - voir les instructions dans les notes de la diapositive 5].</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Réponse : Faux.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Les évaluations médicales ne doivent avoir lieu qu'après une offre d'emploi conditionnelle, et de préférence une offre écrite.  L'évaluation médicale doit se limiter à vérifier ou à déterminer la capacité d'une personne à accomplir les tâches essentielles d'un emploi.  Cela permet à un candidat handicapé d'être considéré exclusivement sur ses mérites lors du processus de sélection d'un emploi.  Pour de plus amples informations et conseils, consultez le site Web de la Commission ontarienne des droits de la personne à l'adresse suivante :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http://www.ohrc.on.ca/en/iv-human-rights-issues-all-stages-employment/6-requesting-job-related-sensitive-information</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*Les URL des sites Web et les hyperliens figurant dans les notes PowerPoint ne sont pas " en direct ". Vous devrez couper et coller les liens dans votre navigateur.</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9AA93F-B8EA-40BF-A40E-657072069FE3}" type="slidenum">
              <a:rPr lang="en-CA" smtClean="0"/>
              <a:t>7</a:t>
            </a:fld>
            <a:endParaRPr lang="en-CA"/>
          </a:p>
        </p:txBody>
      </p:sp>
    </p:spTree>
    <p:extLst>
      <p:ext uri="{BB962C8B-B14F-4D97-AF65-F5344CB8AC3E}">
        <p14:creationId xmlns:p14="http://schemas.microsoft.com/office/powerpoint/2010/main" val="40237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[Activité de démystification - voir les instructions dans les notes de la diapositive 5].</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Réponse : Vrai.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Le Code des droits de la personne de l'Ontario permet aux compagnies d'assurance de faire des distinctions dans les polices d'assurance individuelle et les polices d'assurance collective (sans emploi) en fonction de l'âge, du sexe, de l'état matrimonial, de la situation familiale ou de l'invalidité. Il s'agit d'une exception à la règle générale de non-discrimination prévue par le Code. Toute distinction doit être faite pour des motifs raisonnables et de bonne foi. </a:t>
            </a:r>
            <a:endParaRPr lang="en-CA" b="0" dirty="0"/>
          </a:p>
        </p:txBody>
      </p:sp>
      <p:sp>
        <p:nvSpPr>
          <p:cNvPr id="4" name="Slide Number Placeholder 3"/>
          <p:cNvSpPr>
            <a:spLocks noGrp="1"/>
          </p:cNvSpPr>
          <p:nvPr>
            <p:ph type="sldNum" sz="quarter" idx="5"/>
          </p:nvPr>
        </p:nvSpPr>
        <p:spPr/>
        <p:txBody>
          <a:bodyPr/>
          <a:lstStyle/>
          <a:p>
            <a:fld id="{E19AA93F-B8EA-40BF-A40E-657072069FE3}" type="slidenum">
              <a:rPr lang="en-CA" smtClean="0"/>
              <a:t>8</a:t>
            </a:fld>
            <a:endParaRPr lang="en-CA"/>
          </a:p>
        </p:txBody>
      </p:sp>
    </p:spTree>
    <p:extLst>
      <p:ext uri="{BB962C8B-B14F-4D97-AF65-F5344CB8AC3E}">
        <p14:creationId xmlns:p14="http://schemas.microsoft.com/office/powerpoint/2010/main" val="46184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[Activité de démystification - voir les instructions dans les notes de la diapositive 5].</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Réponse : Faux.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Le </a:t>
            </a:r>
            <a:r>
              <a:rPr lang="fr-FR" sz="1200" b="0" i="1" kern="1200" dirty="0">
                <a:solidFill>
                  <a:schemeClr val="tx1"/>
                </a:solidFill>
                <a:effectLst/>
                <a:latin typeface="+mn-lt"/>
                <a:ea typeface="+mn-ea"/>
                <a:cs typeface="+mn-cs"/>
              </a:rPr>
              <a:t>Code des droits de la personne</a:t>
            </a:r>
            <a:r>
              <a:rPr lang="fr-FR" sz="1200" b="0" kern="1200" dirty="0">
                <a:solidFill>
                  <a:schemeClr val="tx1"/>
                </a:solidFill>
                <a:effectLst/>
                <a:latin typeface="+mn-lt"/>
                <a:ea typeface="+mn-ea"/>
                <a:cs typeface="+mn-cs"/>
              </a:rPr>
              <a:t> de l'Ontario interdit la discrimination à l'égard des femmes enceintes et des femmes qui allaitent dans les services, les biens et les installations. Cela comprend les lieux publics comme les centres commerciaux et les parcs. Les femmes enceintes, ou qui amènent leur bébé dans un restaurant ou un théâtre, ne peuvent se voir refuser le service ou l'accès à moins qu'il y ait une raison légitime de le faire.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Vous pouvez partager ce lien avec les participants au chat :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http://www.ohrc.on.ca/en/policy-preventing-discrimination-because-pregnancy-and-breastfeeding </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Voici un exemple des ressources utiles concernant le Code des droits de la personne de l'Ontario qui sont énumérées à la fin des diapositives.</a:t>
            </a: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604"/>
              </a:spcBef>
              <a:spcAft>
                <a:spcPts val="604"/>
              </a:spcAft>
              <a:buClrTx/>
              <a:buSzTx/>
              <a:buFont typeface="Arial" panose="020B0604020202020204" pitchFamily="34" charset="0"/>
              <a:buNone/>
              <a:tabLst/>
              <a:defRPr/>
            </a:pPr>
            <a:r>
              <a:rPr lang="fr-FR" sz="1200" b="0" kern="1200" dirty="0">
                <a:solidFill>
                  <a:schemeClr val="tx1"/>
                </a:solidFill>
                <a:effectLst/>
                <a:latin typeface="+mn-lt"/>
                <a:ea typeface="+mn-ea"/>
                <a:cs typeface="+mn-cs"/>
              </a:rPr>
              <a:t>*Les URL des sites Web et les hyperliens figurant dans les notes de PowerPoint ne sont pas " en direct ". Vous devrez couper et coller les liens dans votre navigateur.</a:t>
            </a:r>
          </a:p>
          <a:p>
            <a:endParaRPr lang="en-CA" sz="1400" b="0" dirty="0"/>
          </a:p>
          <a:p>
            <a:pPr marL="0" marR="0" lvl="0" indent="0" algn="l" defTabSz="914400" rtl="0" eaLnBrk="1" fontAlgn="auto" latinLnBrk="0" hangingPunct="1">
              <a:lnSpc>
                <a:spcPct val="115000"/>
              </a:lnSpc>
              <a:spcBef>
                <a:spcPts val="604"/>
              </a:spcBef>
              <a:spcAft>
                <a:spcPts val="604"/>
              </a:spcAft>
              <a:buClrTx/>
              <a:buSzTx/>
              <a:buFontTx/>
              <a:buNone/>
              <a:tabLst/>
              <a:defRPr/>
            </a:pPr>
            <a:br>
              <a:rPr lang="en-CA" sz="1400" b="0" dirty="0">
                <a:latin typeface="Arial" panose="020B0604020202020204" pitchFamily="34" charset="0"/>
                <a:ea typeface="Heiti TC Medium"/>
                <a:cs typeface="Times New Roman" panose="02020603050405020304" pitchFamily="18" charset="0"/>
              </a:rPr>
            </a:br>
            <a:endParaRPr lang="en-CA" sz="1400" b="0" dirty="0">
              <a:latin typeface="Calibri" panose="020F0502020204030204" pitchFamily="34" charset="0"/>
              <a:ea typeface="Calibri" panose="020F0502020204030204" pitchFamily="34" charset="0"/>
              <a:cs typeface="Times New Roman" panose="02020603050405020304" pitchFamily="18" charset="0"/>
            </a:endParaRPr>
          </a:p>
          <a:p>
            <a:endParaRPr lang="en-CA" b="0" dirty="0"/>
          </a:p>
        </p:txBody>
      </p:sp>
      <p:sp>
        <p:nvSpPr>
          <p:cNvPr id="4" name="Slide Number Placeholder 3"/>
          <p:cNvSpPr>
            <a:spLocks noGrp="1"/>
          </p:cNvSpPr>
          <p:nvPr>
            <p:ph type="sldNum" sz="quarter" idx="5"/>
          </p:nvPr>
        </p:nvSpPr>
        <p:spPr/>
        <p:txBody>
          <a:bodyPr/>
          <a:lstStyle/>
          <a:p>
            <a:fld id="{E19AA93F-B8EA-40BF-A40E-657072069FE3}" type="slidenum">
              <a:rPr lang="en-CA" smtClean="0"/>
              <a:t>9</a:t>
            </a:fld>
            <a:endParaRPr lang="en-CA"/>
          </a:p>
        </p:txBody>
      </p:sp>
    </p:spTree>
    <p:extLst>
      <p:ext uri="{BB962C8B-B14F-4D97-AF65-F5344CB8AC3E}">
        <p14:creationId xmlns:p14="http://schemas.microsoft.com/office/powerpoint/2010/main" val="33660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0E1795-D31C-FC45-80EB-FE3875A0B5FF}"/>
              </a:ext>
            </a:extLst>
          </p:cNvPr>
          <p:cNvSpPr>
            <a:spLocks noGrp="1"/>
          </p:cNvSpPr>
          <p:nvPr>
            <p:ph type="pic" sz="quarter" idx="10"/>
          </p:nvPr>
        </p:nvSpPr>
        <p:spPr>
          <a:xfrm>
            <a:off x="2265363" y="2087563"/>
            <a:ext cx="6411912" cy="3200400"/>
          </a:xfrm>
          <a:prstGeom prst="rect">
            <a:avLst/>
          </a:prstGeom>
        </p:spPr>
        <p:txBody>
          <a:bodyPr/>
          <a:lstStyle/>
          <a:p>
            <a:endParaRPr lang="en-US"/>
          </a:p>
        </p:txBody>
      </p:sp>
    </p:spTree>
    <p:extLst>
      <p:ext uri="{BB962C8B-B14F-4D97-AF65-F5344CB8AC3E}">
        <p14:creationId xmlns:p14="http://schemas.microsoft.com/office/powerpoint/2010/main" val="402134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420A-03C2-574E-9321-8E646079A0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5A927-7E5D-1A4E-809D-4B4FF93416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36FBA1-E5B1-0A48-8892-EEC13A5AED00}"/>
              </a:ext>
            </a:extLst>
          </p:cNvPr>
          <p:cNvSpPr>
            <a:spLocks noGrp="1"/>
          </p:cNvSpPr>
          <p:nvPr>
            <p:ph type="dt" sz="half" idx="10"/>
          </p:nvPr>
        </p:nvSpPr>
        <p:spPr/>
        <p:txBody>
          <a:bodyPr/>
          <a:lstStyle/>
          <a:p>
            <a:fld id="{3DB11666-1A9D-7B4E-8AC8-759FB31D9984}" type="datetimeFigureOut">
              <a:rPr lang="en-US" smtClean="0"/>
              <a:t>5/23/2024</a:t>
            </a:fld>
            <a:endParaRPr lang="en-US"/>
          </a:p>
        </p:txBody>
      </p:sp>
      <p:sp>
        <p:nvSpPr>
          <p:cNvPr id="5" name="Footer Placeholder 4">
            <a:extLst>
              <a:ext uri="{FF2B5EF4-FFF2-40B4-BE49-F238E27FC236}">
                <a16:creationId xmlns:a16="http://schemas.microsoft.com/office/drawing/2014/main" id="{7C9AAE23-D592-ED48-98BE-AC2B12CE0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881BF-1F94-7142-8AA0-DC3DF8C3445D}"/>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38843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3B-6CAC-454E-84ED-E8C5AFED1B5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AFC57-3CB4-924A-A0EB-243C1C7EAB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FE673-74CB-ED42-969F-4846D34C7E6D}"/>
              </a:ext>
            </a:extLst>
          </p:cNvPr>
          <p:cNvSpPr>
            <a:spLocks noGrp="1"/>
          </p:cNvSpPr>
          <p:nvPr>
            <p:ph type="dt" sz="half" idx="10"/>
          </p:nvPr>
        </p:nvSpPr>
        <p:spPr/>
        <p:txBody>
          <a:bodyPr/>
          <a:lstStyle/>
          <a:p>
            <a:fld id="{3DB11666-1A9D-7B4E-8AC8-759FB31D9984}" type="datetimeFigureOut">
              <a:rPr lang="en-US" smtClean="0"/>
              <a:t>5/23/2024</a:t>
            </a:fld>
            <a:endParaRPr lang="en-US"/>
          </a:p>
        </p:txBody>
      </p:sp>
      <p:sp>
        <p:nvSpPr>
          <p:cNvPr id="5" name="Footer Placeholder 4">
            <a:extLst>
              <a:ext uri="{FF2B5EF4-FFF2-40B4-BE49-F238E27FC236}">
                <a16:creationId xmlns:a16="http://schemas.microsoft.com/office/drawing/2014/main" id="{3DE003F4-8F98-8941-A6E2-4371C261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86DD7-FC3A-7740-B6B9-D7075F5066C1}"/>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104577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084DF-E5BF-3744-8F2F-5947BD6402B4}"/>
              </a:ext>
            </a:extLst>
          </p:cNvPr>
          <p:cNvSpPr>
            <a:spLocks noGrp="1"/>
          </p:cNvSpPr>
          <p:nvPr>
            <p:ph type="dt" sz="half" idx="10"/>
          </p:nvPr>
        </p:nvSpPr>
        <p:spPr/>
        <p:txBody>
          <a:bodyPr/>
          <a:lstStyle/>
          <a:p>
            <a:fld id="{3DB11666-1A9D-7B4E-8AC8-759FB31D9984}" type="datetimeFigureOut">
              <a:rPr lang="en-US" smtClean="0"/>
              <a:t>5/23/2024</a:t>
            </a:fld>
            <a:endParaRPr lang="en-US"/>
          </a:p>
        </p:txBody>
      </p:sp>
      <p:sp>
        <p:nvSpPr>
          <p:cNvPr id="3" name="Footer Placeholder 2">
            <a:extLst>
              <a:ext uri="{FF2B5EF4-FFF2-40B4-BE49-F238E27FC236}">
                <a16:creationId xmlns:a16="http://schemas.microsoft.com/office/drawing/2014/main" id="{7DD93F4B-EA42-084B-AC69-B69A4FFC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F9ED08-4B3E-C34C-ADB6-65191D543AAF}"/>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25951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650F-C2DD-3F45-9387-DA35CD5A58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50C3B9-DE09-2D44-BE73-B680341EA1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0BB80-25D4-D741-9E94-6D64023472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99C92-EF54-914C-97EC-EFC96AE4D23B}"/>
              </a:ext>
            </a:extLst>
          </p:cNvPr>
          <p:cNvSpPr>
            <a:spLocks noGrp="1"/>
          </p:cNvSpPr>
          <p:nvPr>
            <p:ph type="dt" sz="half" idx="10"/>
          </p:nvPr>
        </p:nvSpPr>
        <p:spPr/>
        <p:txBody>
          <a:bodyPr/>
          <a:lstStyle/>
          <a:p>
            <a:fld id="{3DB11666-1A9D-7B4E-8AC8-759FB31D9984}" type="datetimeFigureOut">
              <a:rPr lang="en-US" smtClean="0"/>
              <a:t>5/23/2024</a:t>
            </a:fld>
            <a:endParaRPr lang="en-US"/>
          </a:p>
        </p:txBody>
      </p:sp>
      <p:sp>
        <p:nvSpPr>
          <p:cNvPr id="6" name="Footer Placeholder 5">
            <a:extLst>
              <a:ext uri="{FF2B5EF4-FFF2-40B4-BE49-F238E27FC236}">
                <a16:creationId xmlns:a16="http://schemas.microsoft.com/office/drawing/2014/main" id="{C9AF8FD3-7028-9942-9430-E644BDD06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8E74E-3D00-1F4D-BEF8-85B6CAEC652A}"/>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99972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3375-C6C7-754F-8C05-E5B772CC35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43845-0496-6741-BB33-0E52AB0ACA5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5F0C66-813C-4B4C-BECC-DD921D1954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A46A2-A614-5B4F-BA3E-316D20AC2BAA}"/>
              </a:ext>
            </a:extLst>
          </p:cNvPr>
          <p:cNvSpPr>
            <a:spLocks noGrp="1"/>
          </p:cNvSpPr>
          <p:nvPr>
            <p:ph type="dt" sz="half" idx="10"/>
          </p:nvPr>
        </p:nvSpPr>
        <p:spPr/>
        <p:txBody>
          <a:bodyPr/>
          <a:lstStyle/>
          <a:p>
            <a:fld id="{3DB11666-1A9D-7B4E-8AC8-759FB31D9984}" type="datetimeFigureOut">
              <a:rPr lang="en-US" smtClean="0"/>
              <a:t>5/23/2024</a:t>
            </a:fld>
            <a:endParaRPr lang="en-US"/>
          </a:p>
        </p:txBody>
      </p:sp>
      <p:sp>
        <p:nvSpPr>
          <p:cNvPr id="6" name="Footer Placeholder 5">
            <a:extLst>
              <a:ext uri="{FF2B5EF4-FFF2-40B4-BE49-F238E27FC236}">
                <a16:creationId xmlns:a16="http://schemas.microsoft.com/office/drawing/2014/main" id="{F279BC09-67C0-6348-B5DD-3358B9247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0AE65-EBAC-CF47-97EA-46075E9ED79C}"/>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301606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17971"/>
            <a:ext cx="7886700" cy="1325563"/>
          </a:xfrm>
        </p:spPr>
        <p:txBody>
          <a:bodyPr>
            <a:normAutofit/>
          </a:bodyPr>
          <a:lstStyle>
            <a:lvl1pPr marL="0">
              <a:defRPr lang="en-US" sz="4300" b="1" kern="1200" dirty="0">
                <a:solidFill>
                  <a:schemeClr val="accent2">
                    <a:lumMod val="75000"/>
                  </a:schemeClr>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28650" y="2187574"/>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200" b="1"/>
            </a:lvl1pPr>
          </a:lstStyle>
          <a:p>
            <a:fld id="{BD2F4511-7CA5-4274-8305-088E6E1C4721}" type="slidenum">
              <a:rPr lang="en-CA" smtClean="0"/>
              <a:pPr/>
              <a:t>‹#›</a:t>
            </a:fld>
            <a:endParaRPr lang="en-CA" dirty="0"/>
          </a:p>
        </p:txBody>
      </p:sp>
    </p:spTree>
    <p:extLst>
      <p:ext uri="{BB962C8B-B14F-4D97-AF65-F5344CB8AC3E}">
        <p14:creationId xmlns:p14="http://schemas.microsoft.com/office/powerpoint/2010/main" val="361553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51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hart, funnel chart&#10;&#10;Description automatically generated">
            <a:extLst>
              <a:ext uri="{FF2B5EF4-FFF2-40B4-BE49-F238E27FC236}">
                <a16:creationId xmlns:a16="http://schemas.microsoft.com/office/drawing/2014/main" id="{9C6083B1-6667-CD4B-BD18-818048C899B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pic>
        <p:nvPicPr>
          <p:cNvPr id="6" name="Picture 5" descr="Chart, funnel chart&#10;&#10;Description automatically generated">
            <a:extLst>
              <a:ext uri="{FF2B5EF4-FFF2-40B4-BE49-F238E27FC236}">
                <a16:creationId xmlns:a16="http://schemas.microsoft.com/office/drawing/2014/main" id="{768CC3F6-8F17-3B45-A260-61FF210C0E2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0546320"/>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DED93-633B-6645-9F3F-381DB82EC8F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77C6B2-4AFB-3245-9AB1-240C4BCA934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B3BB1-1BFB-F14B-A6C3-A52274E50FD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11666-1A9D-7B4E-8AC8-759FB31D9984}" type="datetimeFigureOut">
              <a:rPr lang="en-US" smtClean="0"/>
              <a:t>5/23/2024</a:t>
            </a:fld>
            <a:endParaRPr lang="en-US"/>
          </a:p>
        </p:txBody>
      </p:sp>
      <p:sp>
        <p:nvSpPr>
          <p:cNvPr id="5" name="Footer Placeholder 4">
            <a:extLst>
              <a:ext uri="{FF2B5EF4-FFF2-40B4-BE49-F238E27FC236}">
                <a16:creationId xmlns:a16="http://schemas.microsoft.com/office/drawing/2014/main" id="{863E6B3D-A195-9440-AAA5-C575C94D0EB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57423-C8C2-A542-8F92-2564CF08920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843D7-B4A2-6A42-B18D-F75DE8916FD0}" type="slidenum">
              <a:rPr lang="en-US" smtClean="0"/>
              <a:t>‹#›</a:t>
            </a:fld>
            <a:endParaRPr lang="en-US"/>
          </a:p>
        </p:txBody>
      </p:sp>
      <p:pic>
        <p:nvPicPr>
          <p:cNvPr id="9" name="Picture 8" descr="Shape&#10;&#10;Description automatically generated with low confidence">
            <a:extLst>
              <a:ext uri="{FF2B5EF4-FFF2-40B4-BE49-F238E27FC236}">
                <a16:creationId xmlns:a16="http://schemas.microsoft.com/office/drawing/2014/main" id="{89189D59-7510-BA4D-9751-49B25B5970A5}"/>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6374156"/>
      </p:ext>
    </p:extLst>
  </p:cSld>
  <p:clrMap bg1="lt1" tx1="dk1" bg2="lt2" tx2="dk2" accent1="accent1" accent2="accent2" accent3="accent3" accent4="accent4" accent5="accent5" accent6="accent6" hlink="hlink" folHlink="folHlink"/>
  <p:sldLayoutIdLst>
    <p:sldLayoutId id="2147483839" r:id="rId1"/>
    <p:sldLayoutId id="2147483841" r:id="rId2"/>
    <p:sldLayoutId id="2147483845" r:id="rId3"/>
    <p:sldLayoutId id="2147483846" r:id="rId4"/>
    <p:sldLayoutId id="2147483847" r:id="rId5"/>
    <p:sldLayoutId id="214748384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7838BB41-5C83-7949-99A8-C4C3FE1CB77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Logo&#10;&#10;Description automatically generated">
            <a:extLst>
              <a:ext uri="{FF2B5EF4-FFF2-40B4-BE49-F238E27FC236}">
                <a16:creationId xmlns:a16="http://schemas.microsoft.com/office/drawing/2014/main" id="{8C901E8A-70C1-0A46-9A5F-DF84EDAC7AF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083103" y="3278893"/>
            <a:ext cx="2743200" cy="838200"/>
          </a:xfrm>
          <a:prstGeom prst="rect">
            <a:avLst/>
          </a:prstGeom>
        </p:spPr>
      </p:pic>
      <p:pic>
        <p:nvPicPr>
          <p:cNvPr id="9" name="Picture 8" descr="Logo&#10;&#10;Description automatically generated">
            <a:extLst>
              <a:ext uri="{FF2B5EF4-FFF2-40B4-BE49-F238E27FC236}">
                <a16:creationId xmlns:a16="http://schemas.microsoft.com/office/drawing/2014/main" id="{B54DD69B-0FA1-2B4F-A656-8959A27AF64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552413" y="3183643"/>
            <a:ext cx="1549400" cy="1028700"/>
          </a:xfrm>
          <a:prstGeom prst="rect">
            <a:avLst/>
          </a:prstGeom>
        </p:spPr>
      </p:pic>
      <p:sp>
        <p:nvSpPr>
          <p:cNvPr id="14" name="TextBox 13">
            <a:extLst>
              <a:ext uri="{FF2B5EF4-FFF2-40B4-BE49-F238E27FC236}">
                <a16:creationId xmlns:a16="http://schemas.microsoft.com/office/drawing/2014/main" id="{0C1F5B18-C567-EF47-B129-B931C6C4DA23}"/>
              </a:ext>
            </a:extLst>
          </p:cNvPr>
          <p:cNvSpPr txBox="1"/>
          <p:nvPr userDrawn="1"/>
        </p:nvSpPr>
        <p:spPr>
          <a:xfrm>
            <a:off x="794103" y="4668461"/>
            <a:ext cx="77136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Funded by</a:t>
            </a:r>
          </a:p>
        </p:txBody>
      </p:sp>
      <p:sp>
        <p:nvSpPr>
          <p:cNvPr id="16" name="TextBox 7">
            <a:extLst>
              <a:ext uri="{FF2B5EF4-FFF2-40B4-BE49-F238E27FC236}">
                <a16:creationId xmlns:a16="http://schemas.microsoft.com/office/drawing/2014/main" id="{F5A9E8CB-AD89-264E-AEF8-D5B587A0B2B2}"/>
              </a:ext>
            </a:extLst>
          </p:cNvPr>
          <p:cNvSpPr txBox="1"/>
          <p:nvPr userDrawn="1"/>
        </p:nvSpPr>
        <p:spPr>
          <a:xfrm>
            <a:off x="776174" y="2742488"/>
            <a:ext cx="126509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In partnership with</a:t>
            </a:r>
          </a:p>
        </p:txBody>
      </p:sp>
      <p:cxnSp>
        <p:nvCxnSpPr>
          <p:cNvPr id="18" name="Straight Connector 17">
            <a:extLst>
              <a:ext uri="{FF2B5EF4-FFF2-40B4-BE49-F238E27FC236}">
                <a16:creationId xmlns:a16="http://schemas.microsoft.com/office/drawing/2014/main" id="{0FD028B9-612D-774E-BDF1-216EDD964A25}"/>
              </a:ext>
            </a:extLst>
          </p:cNvPr>
          <p:cNvCxnSpPr/>
          <p:nvPr userDrawn="1"/>
        </p:nvCxnSpPr>
        <p:spPr>
          <a:xfrm>
            <a:off x="882502" y="4649841"/>
            <a:ext cx="7378995"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8C09D0-E18E-D748-AB5A-A42595239A26}"/>
              </a:ext>
            </a:extLst>
          </p:cNvPr>
          <p:cNvCxnSpPr/>
          <p:nvPr userDrawn="1"/>
        </p:nvCxnSpPr>
        <p:spPr>
          <a:xfrm>
            <a:off x="882502" y="2725507"/>
            <a:ext cx="7378995"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1" name="TextBox 7">
            <a:extLst>
              <a:ext uri="{FF2B5EF4-FFF2-40B4-BE49-F238E27FC236}">
                <a16:creationId xmlns:a16="http://schemas.microsoft.com/office/drawing/2014/main" id="{F5D05AA4-5216-1A41-A4DF-731B5435AF34}"/>
              </a:ext>
            </a:extLst>
          </p:cNvPr>
          <p:cNvSpPr txBox="1"/>
          <p:nvPr userDrawn="1"/>
        </p:nvSpPr>
        <p:spPr>
          <a:xfrm>
            <a:off x="758245" y="958506"/>
            <a:ext cx="87716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b="0" i="1" u="none" strike="noStrike" kern="1200" dirty="0">
                <a:solidFill>
                  <a:schemeClr val="tx1"/>
                </a:solidFill>
                <a:effectLst/>
                <a:latin typeface="+mn-lt"/>
                <a:ea typeface="+mn-ea"/>
                <a:cs typeface="+mn-cs"/>
              </a:rPr>
              <a:t>A project of</a:t>
            </a:r>
            <a:r>
              <a:rPr lang="en-US" sz="1100" i="1" dirty="0"/>
              <a:t> </a:t>
            </a:r>
          </a:p>
        </p:txBody>
      </p:sp>
      <p:pic>
        <p:nvPicPr>
          <p:cNvPr id="3" name="Picture 2">
            <a:extLst>
              <a:ext uri="{FF2B5EF4-FFF2-40B4-BE49-F238E27FC236}">
                <a16:creationId xmlns:a16="http://schemas.microsoft.com/office/drawing/2014/main" id="{4AEE568C-4705-3745-8F32-1DBC649A5CB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259104" y="1583252"/>
            <a:ext cx="4572000" cy="482600"/>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BAE84B81-EE0B-AC44-B31F-BFFC716B9AE1}"/>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3387163" y="5068553"/>
            <a:ext cx="2387601" cy="1228237"/>
          </a:xfrm>
          <a:prstGeom prst="rect">
            <a:avLst/>
          </a:prstGeom>
        </p:spPr>
      </p:pic>
    </p:spTree>
    <p:extLst>
      <p:ext uri="{BB962C8B-B14F-4D97-AF65-F5344CB8AC3E}">
        <p14:creationId xmlns:p14="http://schemas.microsoft.com/office/powerpoint/2010/main" val="3298436416"/>
      </p:ext>
    </p:extLst>
  </p:cSld>
  <p:clrMap bg1="lt1" tx1="dk1" bg2="lt2" tx2="dk2" accent1="accent1" accent2="accent2" accent3="accent3" accent4="accent4" accent5="accent5" accent6="accent6" hlink="hlink" folHlink="folHlink"/>
  <p:sldLayoutIdLst>
    <p:sldLayoutId id="2147483837" r:id="rId1"/>
  </p:sldLayoutIdLst>
  <p:txStyles>
    <p:titleStyle>
      <a:lvl1pPr algn="l" defTabSz="457200" rtl="0" eaLnBrk="1" latinLnBrk="0" hangingPunct="1">
        <a:spcBef>
          <a:spcPct val="0"/>
        </a:spcBef>
        <a:buNone/>
        <a:defRPr sz="4800" b="0" i="0" kern="1200">
          <a:solidFill>
            <a:schemeClr val="tx2"/>
          </a:solidFill>
          <a:latin typeface="+mj-lt"/>
          <a:ea typeface="+mj-ea"/>
          <a:cs typeface="Lato Semibold"/>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b="0" i="0" kern="1200">
          <a:solidFill>
            <a:schemeClr val="tx1"/>
          </a:solidFill>
          <a:latin typeface="+mn-lt"/>
          <a:ea typeface="+mn-ea"/>
          <a:cs typeface="Lato Medium"/>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Lato Medium"/>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Medium"/>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Medium"/>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stepstojustice.ca/fr/legal-topic/human-rights/human-rights-complaints-3/"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https://stepstojustice.ca/fr/questions/human-rights/comment-puis-je-deposer-une-plainte-aupres-du-tribunal-des-droits/" TargetMode="External"/><Relationship Id="rId5" Type="http://schemas.openxmlformats.org/officeDocument/2006/relationships/hyperlink" Target="https://stepstojustice.ca/fr/questions/human-rights/je-midentifie-comme-une-personne-transgenre-ou-non-binaire-quels-sont/" TargetMode="External"/><Relationship Id="rId4" Type="http://schemas.openxmlformats.org/officeDocument/2006/relationships/hyperlink" Target="https://stepstojustice.ca/fr/questions/employment-and-work/que-puis-je-faire-si-je-suis-victime-de-harcelement-au/"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legalaid.on.ca/fr/legal-clinics/" TargetMode="External"/><Relationship Id="rId7" Type="http://schemas.openxmlformats.org/officeDocument/2006/relationships/hyperlink" Target="https://hrlsc.on.ca/fr/guides-pratiques/"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hrlsc.on.ca/fr/foire-aux-questions/" TargetMode="External"/><Relationship Id="rId5" Type="http://schemas.openxmlformats.org/officeDocument/2006/relationships/hyperlink" Target="https://hrlsc.on.ca/" TargetMode="External"/><Relationship Id="rId4" Type="http://schemas.openxmlformats.org/officeDocument/2006/relationships/hyperlink" Target="https://www.legalaid.on.ca/fr/cliniques-juridiques-specialisee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tribunalsontario.ca/tdpo/procedure-de-requete-et-daudience/"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s://tribunalsontario.ca/tdpo/regles-et-directives-de-pratique/" TargetMode="External"/><Relationship Id="rId5" Type="http://schemas.openxmlformats.org/officeDocument/2006/relationships/hyperlink" Target="https://tribunalsontario.ca/tdpo/formulaires-et-depot/" TargetMode="External"/><Relationship Id="rId4" Type="http://schemas.openxmlformats.org/officeDocument/2006/relationships/hyperlink" Target="https://tribunalsontario.ca/tdpo/foire-aux-questions/"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chrc-ccdp.gc.ca/fr/plaintes/faq-des-plaintes" TargetMode="External"/><Relationship Id="rId3" Type="http://schemas.openxmlformats.org/officeDocument/2006/relationships/hyperlink" Target="https://www.ohrc.on.ca/en" TargetMode="External"/><Relationship Id="rId7" Type="http://schemas.openxmlformats.org/officeDocument/2006/relationships/hyperlink" Target="https://www.chrc-ccdp.gc.ca/fr/plaintes/comment-deposer-une-plainte"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s://www.chrc-ccdp.gc.ca/en/about-us" TargetMode="External"/><Relationship Id="rId5" Type="http://schemas.openxmlformats.org/officeDocument/2006/relationships/hyperlink" Target="https://www.ohrc.on.ca/fr/notre_travail/politiques_directives" TargetMode="External"/><Relationship Id="rId4" Type="http://schemas.openxmlformats.org/officeDocument/2006/relationships/hyperlink" Target="https://www.ohrc.on.ca/fr/notre_travail/brochures_fiches_information" TargetMode="External"/><Relationship Id="rId9" Type="http://schemas.openxmlformats.org/officeDocument/2006/relationships/hyperlink" Target="https://www.canada.ca/fr/services/emplois/milieu-travail/milieux-reglementation-federale.htm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AD2049F-2BC5-4940-9971-5505DFFC6E9B}"/>
              </a:ext>
            </a:extLst>
          </p:cNvPr>
          <p:cNvSpPr txBox="1">
            <a:spLocks/>
          </p:cNvSpPr>
          <p:nvPr/>
        </p:nvSpPr>
        <p:spPr>
          <a:xfrm>
            <a:off x="1624084" y="6057246"/>
            <a:ext cx="6933308" cy="1001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t>Insérer le nom de la clinique</a:t>
            </a:r>
          </a:p>
          <a:p>
            <a:r>
              <a:rPr lang="en-US" sz="2800" dirty="0"/>
              <a:t>Date…</a:t>
            </a:r>
          </a:p>
          <a:p>
            <a:endParaRPr lang="en-US" sz="2800" dirty="0"/>
          </a:p>
        </p:txBody>
      </p:sp>
      <p:sp>
        <p:nvSpPr>
          <p:cNvPr id="6" name="Title Placeholder 1">
            <a:extLst>
              <a:ext uri="{FF2B5EF4-FFF2-40B4-BE49-F238E27FC236}">
                <a16:creationId xmlns:a16="http://schemas.microsoft.com/office/drawing/2014/main" id="{70CD507C-17C2-704E-AC23-EFEA39516C6F}"/>
              </a:ext>
            </a:extLst>
          </p:cNvPr>
          <p:cNvSpPr txBox="1">
            <a:spLocks/>
          </p:cNvSpPr>
          <p:nvPr/>
        </p:nvSpPr>
        <p:spPr>
          <a:xfrm>
            <a:off x="1347297" y="4676528"/>
            <a:ext cx="7796703" cy="1087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dirty="0">
                <a:latin typeface="+mn-lt"/>
              </a:rPr>
              <a:t>Introduction aux droits de la personne et au droit des personnes handicapées</a:t>
            </a:r>
            <a:endParaRPr lang="en-US" sz="3400" dirty="0">
              <a:latin typeface="+mn-lt"/>
            </a:endParaRPr>
          </a:p>
        </p:txBody>
      </p:sp>
      <p:pic>
        <p:nvPicPr>
          <p:cNvPr id="15" name="Picture 14" descr="A black and white logo&#10;&#10;Description automatically generated with low confidence">
            <a:extLst>
              <a:ext uri="{FF2B5EF4-FFF2-40B4-BE49-F238E27FC236}">
                <a16:creationId xmlns:a16="http://schemas.microsoft.com/office/drawing/2014/main" id="{0EE1407B-1224-3049-AD0F-C97EA6A0C2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561" y="269770"/>
            <a:ext cx="2335513" cy="373033"/>
          </a:xfrm>
          <a:prstGeom prst="rect">
            <a:avLst/>
          </a:prstGeom>
        </p:spPr>
      </p:pic>
      <p:sp>
        <p:nvSpPr>
          <p:cNvPr id="13" name="Title Placeholder 1">
            <a:extLst>
              <a:ext uri="{FF2B5EF4-FFF2-40B4-BE49-F238E27FC236}">
                <a16:creationId xmlns:a16="http://schemas.microsoft.com/office/drawing/2014/main" id="{F9B83D15-4339-F53B-C11D-A375288892D1}"/>
              </a:ext>
            </a:extLst>
          </p:cNvPr>
          <p:cNvSpPr txBox="1">
            <a:spLocks/>
          </p:cNvSpPr>
          <p:nvPr/>
        </p:nvSpPr>
        <p:spPr>
          <a:xfrm>
            <a:off x="1" y="803279"/>
            <a:ext cx="4153545" cy="1509737"/>
          </a:xfrm>
          <a:prstGeom prst="rect">
            <a:avLst/>
          </a:prstGeom>
          <a:solidFill>
            <a:srgbClr val="F08D18"/>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dirty="0">
                <a:solidFill>
                  <a:schemeClr val="bg1"/>
                </a:solidFill>
                <a:latin typeface="+mn-lt"/>
              </a:rPr>
              <a:t>Information juridique </a:t>
            </a:r>
          </a:p>
          <a:p>
            <a:r>
              <a:rPr lang="fr-FR" sz="3400" dirty="0">
                <a:solidFill>
                  <a:schemeClr val="bg1"/>
                </a:solidFill>
                <a:latin typeface="+mn-lt"/>
              </a:rPr>
              <a:t>pour les travailleurs communautaires</a:t>
            </a:r>
            <a:endParaRPr lang="en-US" sz="3400" dirty="0">
              <a:solidFill>
                <a:schemeClr val="bg1"/>
              </a:solidFill>
              <a:latin typeface="+mn-lt"/>
            </a:endParaRPr>
          </a:p>
        </p:txBody>
      </p:sp>
      <p:pic>
        <p:nvPicPr>
          <p:cNvPr id="20" name="Picture 19" descr="A picture containing text, wood, font, varnish">
            <a:extLst>
              <a:ext uri="{FF2B5EF4-FFF2-40B4-BE49-F238E27FC236}">
                <a16:creationId xmlns:a16="http://schemas.microsoft.com/office/drawing/2014/main" id="{9DD133B9-2915-0839-3369-A656635C3B5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3192" y="2313016"/>
            <a:ext cx="5007429" cy="2286000"/>
          </a:xfrm>
          <a:prstGeom prst="rect">
            <a:avLst/>
          </a:prstGeom>
        </p:spPr>
      </p:pic>
    </p:spTree>
    <p:extLst>
      <p:ext uri="{BB962C8B-B14F-4D97-AF65-F5344CB8AC3E}">
        <p14:creationId xmlns:p14="http://schemas.microsoft.com/office/powerpoint/2010/main" val="387272694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201820"/>
            <a:ext cx="8222742" cy="1325563"/>
          </a:xfrm>
        </p:spPr>
        <p:txBody>
          <a:bodyPr>
            <a:normAutofit fontScale="90000"/>
          </a:bodyPr>
          <a:lstStyle/>
          <a:p>
            <a:r>
              <a:rPr lang="en-CA" b="1" dirty="0">
                <a:solidFill>
                  <a:schemeClr val="accent2">
                    <a:lumMod val="75000"/>
                  </a:schemeClr>
                </a:solidFill>
              </a:rPr>
              <a:t>Introduction aux droits de la personne</a:t>
            </a:r>
            <a:br>
              <a:rPr lang="en-CA" b="1" dirty="0">
                <a:solidFill>
                  <a:srgbClr val="DB7E06"/>
                </a:solidFill>
              </a:rPr>
            </a:br>
            <a:r>
              <a:rPr lang="en-CA" b="1" dirty="0" err="1">
                <a:solidFill>
                  <a:schemeClr val="accent2">
                    <a:lumMod val="75000"/>
                  </a:schemeClr>
                </a:solidFill>
              </a:rPr>
              <a:t>Énoncé</a:t>
            </a:r>
            <a:r>
              <a:rPr lang="en-CA" b="1" dirty="0">
                <a:solidFill>
                  <a:schemeClr val="accent2">
                    <a:lumMod val="75000"/>
                  </a:schemeClr>
                </a:solidFill>
              </a:rPr>
              <a:t> 5</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fr-FR" sz="3000" dirty="0"/>
              <a:t>Un médecin ayant des convictions religieuses sur le "caractère sacré de la vie humaine" peut refuser de discuter de l'aide médicale à mourir (AMM) avec un patient. </a:t>
            </a:r>
            <a:endParaRPr lang="en-CA" sz="3000" dirty="0"/>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10</a:t>
            </a:fld>
            <a:endParaRPr lang="en-CA"/>
          </a:p>
        </p:txBody>
      </p:sp>
      <p:pic>
        <p:nvPicPr>
          <p:cNvPr id="5" name="Picture 2">
            <a:extLst>
              <a:ext uri="{FF2B5EF4-FFF2-40B4-BE49-F238E27FC236}">
                <a16:creationId xmlns:a16="http://schemas.microsoft.com/office/drawing/2014/main" id="{F0BD8199-B7FE-1263-7CD0-7B5387F516D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7466" y="1929416"/>
            <a:ext cx="2739862" cy="137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2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11</a:t>
            </a:fld>
            <a:endParaRPr lang="en-US"/>
          </a:p>
        </p:txBody>
      </p:sp>
      <p:sp>
        <p:nvSpPr>
          <p:cNvPr id="2" name="Title 1">
            <a:extLst>
              <a:ext uri="{FF2B5EF4-FFF2-40B4-BE49-F238E27FC236}">
                <a16:creationId xmlns:a16="http://schemas.microsoft.com/office/drawing/2014/main" id="{7D73443F-51EF-794F-957A-BE3E2E0D3D3C}"/>
              </a:ext>
            </a:extLst>
          </p:cNvPr>
          <p:cNvSpPr>
            <a:spLocks noGrp="1"/>
          </p:cNvSpPr>
          <p:nvPr>
            <p:ph type="title" idx="4294967295"/>
          </p:nvPr>
        </p:nvSpPr>
        <p:spPr>
          <a:xfrm>
            <a:off x="795130" y="1090382"/>
            <a:ext cx="7886700" cy="739775"/>
          </a:xfrm>
        </p:spPr>
        <p:txBody>
          <a:bodyPr>
            <a:noAutofit/>
          </a:bodyPr>
          <a:lstStyle/>
          <a:p>
            <a:r>
              <a:rPr lang="en-CA" sz="4800" b="1" dirty="0">
                <a:solidFill>
                  <a:schemeClr val="accent2">
                    <a:lumMod val="75000"/>
                  </a:schemeClr>
                </a:solidFill>
              </a:rPr>
              <a:t>Réponses</a:t>
            </a:r>
            <a:endParaRPr lang="en-US" sz="4800" dirty="0">
              <a:solidFill>
                <a:schemeClr val="accent2">
                  <a:lumMod val="75000"/>
                </a:schemeClr>
              </a:solidFill>
            </a:endParaRPr>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B90AC32B-1C25-47A2-A478-C40E68947E2A}"/>
              </a:ext>
            </a:extLst>
          </p:cNvPr>
          <p:cNvSpPr txBox="1"/>
          <p:nvPr/>
        </p:nvSpPr>
        <p:spPr>
          <a:xfrm>
            <a:off x="795130" y="2575622"/>
            <a:ext cx="7195930" cy="1184940"/>
          </a:xfrm>
          <a:prstGeom prst="rect">
            <a:avLst/>
          </a:prstGeom>
          <a:noFill/>
        </p:spPr>
        <p:txBody>
          <a:bodyPr wrap="square">
            <a:spAutoFit/>
          </a:bodyPr>
          <a:lstStyle/>
          <a:p>
            <a:pPr marL="457200" lvl="0" indent="-457200">
              <a:spcBef>
                <a:spcPts val="600"/>
              </a:spcBef>
              <a:spcAft>
                <a:spcPts val="600"/>
              </a:spcAft>
              <a:buFont typeface="+mj-lt"/>
              <a:buAutoNum type="arabicPeriod" startAt="2"/>
            </a:pPr>
            <a:r>
              <a:rPr lang="fr-CA" sz="2200" dirty="0">
                <a:effectLst/>
                <a:latin typeface="Calibri" panose="020F0502020204030204" pitchFamily="34" charset="0"/>
                <a:ea typeface="Times New Roman" panose="02020603050405020304" pitchFamily="18" charset="0"/>
                <a:cs typeface="Calibri" panose="020F0502020204030204" pitchFamily="34" charset="0"/>
              </a:rPr>
              <a:t>L'employeur potentiel peut poser des questions sur la santé et les handicaps au cours de l'entretien. </a:t>
            </a:r>
            <a:r>
              <a:rPr lang="fr-CA" sz="2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FAUX</a:t>
            </a:r>
            <a:endParaRPr lang="en-CA" sz="22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buFont typeface="+mj-lt"/>
              <a:buAutoNum type="arabicPeriod" startAt="2"/>
            </a:pPr>
            <a:endParaRPr lang="en-US" sz="2200" dirty="0">
              <a:solidFill>
                <a:srgbClr val="FF0000"/>
              </a:solidFill>
            </a:endParaRPr>
          </a:p>
        </p:txBody>
      </p:sp>
      <p:sp>
        <p:nvSpPr>
          <p:cNvPr id="12" name="TextBox 11">
            <a:extLst>
              <a:ext uri="{FF2B5EF4-FFF2-40B4-BE49-F238E27FC236}">
                <a16:creationId xmlns:a16="http://schemas.microsoft.com/office/drawing/2014/main" id="{386E355A-5B02-4883-A155-554B40DBA25A}"/>
              </a:ext>
            </a:extLst>
          </p:cNvPr>
          <p:cNvSpPr txBox="1"/>
          <p:nvPr/>
        </p:nvSpPr>
        <p:spPr>
          <a:xfrm>
            <a:off x="795130" y="3283508"/>
            <a:ext cx="7195930" cy="1446550"/>
          </a:xfrm>
          <a:prstGeom prst="rect">
            <a:avLst/>
          </a:prstGeom>
          <a:noFill/>
        </p:spPr>
        <p:txBody>
          <a:bodyPr wrap="square">
            <a:spAutoFit/>
          </a:bodyPr>
          <a:lstStyle/>
          <a:p>
            <a:pPr marL="457200" lvl="0" indent="-457200">
              <a:spcBef>
                <a:spcPts val="600"/>
              </a:spcBef>
              <a:spcAft>
                <a:spcPts val="600"/>
              </a:spcAft>
              <a:buFont typeface="+mj-lt"/>
              <a:buAutoNum type="arabicPeriod" startAt="3"/>
            </a:pPr>
            <a:r>
              <a:rPr lang="fr-CA" sz="2200" dirty="0">
                <a:effectLst/>
                <a:latin typeface="Calibri" panose="020F0502020204030204" pitchFamily="34" charset="0"/>
                <a:ea typeface="Times New Roman" panose="02020603050405020304" pitchFamily="18" charset="0"/>
                <a:cs typeface="Calibri" panose="020F0502020204030204" pitchFamily="34" charset="0"/>
              </a:rPr>
              <a:t>Le Code des droits de la personne de l'Ontario permet aux compagnies d'assurance de faire des distinctions authentiques dans les polices d'assurance individuelles. </a:t>
            </a:r>
            <a:r>
              <a:rPr lang="fr-CA" sz="22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VRAI</a:t>
            </a:r>
            <a:endParaRPr lang="en-CA"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1951E530-C1CF-4B94-B02E-0CC89E21F232}"/>
              </a:ext>
            </a:extLst>
          </p:cNvPr>
          <p:cNvSpPr txBox="1"/>
          <p:nvPr/>
        </p:nvSpPr>
        <p:spPr>
          <a:xfrm>
            <a:off x="795130" y="4635121"/>
            <a:ext cx="7553740" cy="848181"/>
          </a:xfrm>
          <a:prstGeom prst="rect">
            <a:avLst/>
          </a:prstGeom>
          <a:noFill/>
        </p:spPr>
        <p:txBody>
          <a:bodyPr wrap="square">
            <a:spAutoFit/>
          </a:bodyPr>
          <a:lstStyle/>
          <a:p>
            <a:pPr marL="457200" lvl="0" indent="-457200">
              <a:lnSpc>
                <a:spcPct val="115000"/>
              </a:lnSpc>
              <a:spcBef>
                <a:spcPts val="600"/>
              </a:spcBef>
              <a:spcAft>
                <a:spcPts val="600"/>
              </a:spcAft>
              <a:buFont typeface="+mj-lt"/>
              <a:buAutoNum type="arabicPeriod" startAt="4"/>
            </a:pPr>
            <a:r>
              <a:rPr lang="fr-CA" sz="2200" dirty="0">
                <a:effectLst/>
                <a:latin typeface="Calibri" panose="020F0502020204030204" pitchFamily="34" charset="0"/>
                <a:ea typeface="Times New Roman" panose="02020603050405020304" pitchFamily="18" charset="0"/>
                <a:cs typeface="Calibri" panose="020F0502020204030204" pitchFamily="34" charset="0"/>
              </a:rPr>
              <a:t>Peut refuser l'accès ou le service aux femmes enceintes et allaitantes. </a:t>
            </a:r>
            <a:r>
              <a:rPr lang="en-US" sz="2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FAUX</a:t>
            </a:r>
            <a:endParaRPr lang="en-CA"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93CD2D20-6868-4FBC-9232-AD3BC54095C7}"/>
              </a:ext>
            </a:extLst>
          </p:cNvPr>
          <p:cNvSpPr txBox="1"/>
          <p:nvPr/>
        </p:nvSpPr>
        <p:spPr>
          <a:xfrm>
            <a:off x="795130" y="5305771"/>
            <a:ext cx="7195930" cy="1237518"/>
          </a:xfrm>
          <a:prstGeom prst="rect">
            <a:avLst/>
          </a:prstGeom>
          <a:noFill/>
        </p:spPr>
        <p:txBody>
          <a:bodyPr wrap="square">
            <a:spAutoFit/>
          </a:bodyPr>
          <a:lstStyle/>
          <a:p>
            <a:pPr marL="457200" lvl="0" indent="-457200">
              <a:lnSpc>
                <a:spcPct val="115000"/>
              </a:lnSpc>
              <a:spcBef>
                <a:spcPts val="600"/>
              </a:spcBef>
              <a:spcAft>
                <a:spcPts val="600"/>
              </a:spcAft>
              <a:buFont typeface="+mj-lt"/>
              <a:buAutoNum type="arabicPeriod" startAt="5"/>
            </a:pPr>
            <a:r>
              <a:rPr lang="fr-CA" sz="2200" dirty="0">
                <a:effectLst/>
                <a:latin typeface="Calibri" panose="020F0502020204030204" pitchFamily="34" charset="0"/>
                <a:ea typeface="Times New Roman" panose="02020603050405020304" pitchFamily="18" charset="0"/>
                <a:cs typeface="Calibri" panose="020F0502020204030204" pitchFamily="34" charset="0"/>
              </a:rPr>
              <a:t>Un médecin peut refuser un service sur la base d'une croyance religieuse mais doit offrir une " référence efficace ". </a:t>
            </a:r>
            <a:r>
              <a:rPr lang="fr-CA" sz="22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VRAI</a:t>
            </a:r>
            <a:endParaRPr lang="en-CA"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F0287C95-E822-473A-91AF-BD06DCA59831}"/>
              </a:ext>
            </a:extLst>
          </p:cNvPr>
          <p:cNvSpPr txBox="1"/>
          <p:nvPr/>
        </p:nvSpPr>
        <p:spPr>
          <a:xfrm>
            <a:off x="795130" y="1867736"/>
            <a:ext cx="7195930" cy="769441"/>
          </a:xfrm>
          <a:prstGeom prst="rect">
            <a:avLst/>
          </a:prstGeom>
          <a:noFill/>
        </p:spPr>
        <p:txBody>
          <a:bodyPr wrap="square">
            <a:spAutoFit/>
          </a:bodyPr>
          <a:lstStyle/>
          <a:p>
            <a:pPr marL="457200" lvl="0" indent="-457200">
              <a:spcBef>
                <a:spcPts val="600"/>
              </a:spcBef>
              <a:spcAft>
                <a:spcPts val="600"/>
              </a:spcAft>
              <a:buFont typeface="+mj-lt"/>
              <a:buAutoNum type="arabicPeriod"/>
            </a:pPr>
            <a:r>
              <a:rPr lang="fr-CA" sz="2200" dirty="0">
                <a:effectLst/>
                <a:latin typeface="Calibri" panose="020F0502020204030204" pitchFamily="34" charset="0"/>
                <a:ea typeface="Times New Roman" panose="02020603050405020304" pitchFamily="18" charset="0"/>
                <a:cs typeface="Calibri" panose="020F0502020204030204" pitchFamily="34" charset="0"/>
              </a:rPr>
              <a:t>L'intention de discriminer est nécessaire pour prouver la discrimination. </a:t>
            </a:r>
            <a:r>
              <a:rPr lang="fr-CA" sz="2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FAUX</a:t>
            </a:r>
            <a:endParaRPr lang="en-CA" sz="2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0522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246165"/>
            <a:ext cx="7886700" cy="924605"/>
          </a:xfrm>
        </p:spPr>
        <p:txBody>
          <a:bodyPr>
            <a:normAutofit/>
          </a:bodyPr>
          <a:lstStyle/>
          <a:p>
            <a:r>
              <a:rPr lang="en-CA" sz="4800" b="1" dirty="0">
                <a:solidFill>
                  <a:schemeClr val="accent2">
                    <a:lumMod val="75000"/>
                  </a:schemeClr>
                </a:solidFill>
              </a:rPr>
              <a:t>Objectifs d’apprentissage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623887" y="2395729"/>
            <a:ext cx="8219861" cy="3767328"/>
          </a:xfrm>
        </p:spPr>
        <p:txBody>
          <a:bodyPr>
            <a:normAutofit fontScale="47500" lnSpcReduction="20000"/>
          </a:bodyPr>
          <a:lstStyle/>
          <a:p>
            <a:pPr marL="514350" indent="-514350">
              <a:buSzPct val="100000"/>
              <a:buFont typeface="+mj-lt"/>
              <a:buAutoNum type="arabicPeriod"/>
            </a:pPr>
            <a:r>
              <a:rPr lang="fr-FR" sz="5900" dirty="0">
                <a:solidFill>
                  <a:schemeClr val="tx1"/>
                </a:solidFill>
              </a:rPr>
              <a:t>S'informer sur les protections juridiques des droits de la personne en vertu de la loi ontarienne</a:t>
            </a:r>
          </a:p>
          <a:p>
            <a:pPr marL="514350" indent="-514350">
              <a:buSzPct val="100000"/>
              <a:buFont typeface="+mj-lt"/>
              <a:buAutoNum type="arabicPeriod"/>
            </a:pPr>
            <a:endParaRPr lang="fr-FR" sz="5900" dirty="0">
              <a:solidFill>
                <a:schemeClr val="tx1"/>
              </a:solidFill>
            </a:endParaRPr>
          </a:p>
          <a:p>
            <a:pPr marL="514350" indent="-514350">
              <a:buSzPct val="100000"/>
              <a:buFont typeface="+mj-lt"/>
              <a:buAutoNum type="arabicPeriod"/>
            </a:pPr>
            <a:r>
              <a:rPr lang="fr-FR" sz="5900" dirty="0">
                <a:solidFill>
                  <a:schemeClr val="tx1"/>
                </a:solidFill>
              </a:rPr>
              <a:t>Comprendre « l'équation de la discrimination ».</a:t>
            </a:r>
          </a:p>
          <a:p>
            <a:pPr marL="514350" indent="-514350">
              <a:buSzPct val="100000"/>
              <a:buFont typeface="+mj-lt"/>
              <a:buAutoNum type="arabicPeriod"/>
            </a:pPr>
            <a:endParaRPr lang="fr-FR" sz="5900" dirty="0">
              <a:solidFill>
                <a:schemeClr val="tx1"/>
              </a:solidFill>
            </a:endParaRPr>
          </a:p>
          <a:p>
            <a:pPr marL="514350" indent="-514350">
              <a:buSzPct val="100000"/>
              <a:buFont typeface="+mj-lt"/>
              <a:buAutoNum type="arabicPeriod"/>
            </a:pPr>
            <a:r>
              <a:rPr lang="fr-FR" sz="5900" dirty="0">
                <a:solidFill>
                  <a:schemeClr val="tx1"/>
                </a:solidFill>
              </a:rPr>
              <a:t>Apprendre à connaître l'information juridique, les ressources d'auto-assistance et les références pour les clients.</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12</a:t>
            </a:fld>
            <a:endParaRPr lang="en-US" sz="1600" dirty="0"/>
          </a:p>
        </p:txBody>
      </p:sp>
    </p:spTree>
    <p:extLst>
      <p:ext uri="{BB962C8B-B14F-4D97-AF65-F5344CB8AC3E}">
        <p14:creationId xmlns:p14="http://schemas.microsoft.com/office/powerpoint/2010/main" val="126041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841248" y="2033517"/>
            <a:ext cx="7918704" cy="1938992"/>
          </a:xfrm>
          <a:prstGeom prst="rect">
            <a:avLst/>
          </a:prstGeom>
          <a:noFill/>
        </p:spPr>
        <p:txBody>
          <a:bodyPr wrap="square">
            <a:spAutoFit/>
          </a:bodyPr>
          <a:lstStyle/>
          <a:p>
            <a:pPr>
              <a:buSzPct val="100000"/>
            </a:pPr>
            <a:r>
              <a:rPr lang="fr-FR" sz="4000" b="1" dirty="0">
                <a:solidFill>
                  <a:schemeClr val="accent2">
                    <a:lumMod val="75000"/>
                  </a:schemeClr>
                </a:solidFill>
              </a:rPr>
              <a:t>Droits de la personne, anti-discrimination et droit à l'égalité </a:t>
            </a:r>
          </a:p>
          <a:p>
            <a:pPr>
              <a:buSzPct val="100000"/>
            </a:pPr>
            <a:r>
              <a:rPr lang="fr-FR" sz="4000" b="1" dirty="0">
                <a:solidFill>
                  <a:schemeClr val="accent2">
                    <a:lumMod val="75000"/>
                  </a:schemeClr>
                </a:solidFill>
              </a:rPr>
              <a:t>au Canada et en Ontario </a:t>
            </a:r>
          </a:p>
        </p:txBody>
      </p:sp>
    </p:spTree>
    <p:extLst>
      <p:ext uri="{BB962C8B-B14F-4D97-AF65-F5344CB8AC3E}">
        <p14:creationId xmlns:p14="http://schemas.microsoft.com/office/powerpoint/2010/main" val="179425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830671"/>
            <a:ext cx="7886700" cy="1325563"/>
          </a:xfrm>
        </p:spPr>
        <p:txBody>
          <a:bodyPr>
            <a:normAutofit fontScale="90000"/>
          </a:bodyPr>
          <a:lstStyle/>
          <a:p>
            <a:r>
              <a:rPr lang="fr-FR" sz="4800" b="1" i="1" dirty="0">
                <a:solidFill>
                  <a:schemeClr val="accent2">
                    <a:lumMod val="75000"/>
                  </a:schemeClr>
                </a:solidFill>
              </a:rPr>
              <a:t>La Charte et les lois sur les droits de la personne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2276474"/>
            <a:ext cx="7886700" cy="4351338"/>
          </a:xfrm>
        </p:spPr>
        <p:txBody>
          <a:bodyPr>
            <a:normAutofit/>
          </a:bodyPr>
          <a:lstStyle/>
          <a:p>
            <a:r>
              <a:rPr lang="fr-FR" sz="3600" b="1" dirty="0">
                <a:solidFill>
                  <a:srgbClr val="FF0000"/>
                </a:solidFill>
              </a:rPr>
              <a:t>L'article 15 de la </a:t>
            </a:r>
            <a:r>
              <a:rPr lang="fr-FR" sz="3600" b="1" i="1" dirty="0">
                <a:solidFill>
                  <a:srgbClr val="FF0000"/>
                </a:solidFill>
              </a:rPr>
              <a:t>Charte canadienne des droits et libertés </a:t>
            </a:r>
            <a:r>
              <a:rPr lang="fr-FR" sz="3600" b="1" dirty="0">
                <a:solidFill>
                  <a:srgbClr val="FF0000"/>
                </a:solidFill>
              </a:rPr>
              <a:t>(la " </a:t>
            </a:r>
            <a:r>
              <a:rPr lang="fr-FR" sz="3600" b="1" i="1" dirty="0">
                <a:solidFill>
                  <a:srgbClr val="FF0000"/>
                </a:solidFill>
              </a:rPr>
              <a:t>Charte</a:t>
            </a:r>
            <a:r>
              <a:rPr lang="fr-FR" sz="3600" b="1" dirty="0">
                <a:solidFill>
                  <a:srgbClr val="FF0000"/>
                </a:solidFill>
              </a:rPr>
              <a:t> ") énonce les garanties d'égalité.</a:t>
            </a:r>
          </a:p>
          <a:p>
            <a:r>
              <a:rPr lang="fr-FR" sz="3600" b="1" dirty="0">
                <a:solidFill>
                  <a:srgbClr val="0070C0"/>
                </a:solidFill>
              </a:rPr>
              <a:t>Les lois provinciales, territoriales et fédérales sur les droits de la personne interdisent la discrimination.</a:t>
            </a:r>
            <a:endParaRPr lang="en-US" sz="3600" dirty="0">
              <a:solidFill>
                <a:schemeClr val="tx1"/>
              </a:solidFill>
            </a:endParaRP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14</a:t>
            </a:fld>
            <a:endParaRPr lang="en-US" sz="1600" dirty="0"/>
          </a:p>
        </p:txBody>
      </p:sp>
    </p:spTree>
    <p:extLst>
      <p:ext uri="{BB962C8B-B14F-4D97-AF65-F5344CB8AC3E}">
        <p14:creationId xmlns:p14="http://schemas.microsoft.com/office/powerpoint/2010/main" val="379273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fr-FR" sz="4800" b="1" dirty="0">
                <a:solidFill>
                  <a:schemeClr val="accent2">
                    <a:lumMod val="75000"/>
                  </a:schemeClr>
                </a:solidFill>
              </a:rPr>
              <a:t>Garantie d'égalité de la </a:t>
            </a:r>
            <a:r>
              <a:rPr lang="fr-FR" sz="4800" b="1" i="1" dirty="0">
                <a:solidFill>
                  <a:schemeClr val="accent2">
                    <a:lumMod val="75000"/>
                  </a:schemeClr>
                </a:solidFill>
              </a:rPr>
              <a:t>Charte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fontScale="92500" lnSpcReduction="10000"/>
          </a:bodyPr>
          <a:lstStyle/>
          <a:p>
            <a:pPr marL="0" indent="0">
              <a:buNone/>
            </a:pPr>
            <a:r>
              <a:rPr lang="en-CA" sz="3600" i="1" dirty="0"/>
              <a:t>Charte canadienne des droits et libertés</a:t>
            </a:r>
          </a:p>
          <a:p>
            <a:pPr lvl="1"/>
            <a:r>
              <a:rPr lang="fr-FR" sz="3600" dirty="0"/>
              <a:t>Une partie de la constitution du Canada</a:t>
            </a:r>
          </a:p>
          <a:p>
            <a:pPr lvl="1"/>
            <a:r>
              <a:rPr lang="fr-FR" sz="3600" dirty="0"/>
              <a:t>Article 15 de la </a:t>
            </a:r>
            <a:r>
              <a:rPr lang="fr-FR" sz="3600" i="1" dirty="0"/>
              <a:t>Charte</a:t>
            </a:r>
            <a:r>
              <a:rPr lang="fr-FR" sz="3600" dirty="0"/>
              <a:t> - droits à l'égalité</a:t>
            </a:r>
          </a:p>
          <a:p>
            <a:pPr lvl="1"/>
            <a:r>
              <a:rPr lang="fr-FR" sz="3600" dirty="0"/>
              <a:t>Loi fédérale, s'applique à tout le Canada</a:t>
            </a:r>
          </a:p>
          <a:p>
            <a:pPr lvl="1"/>
            <a:r>
              <a:rPr lang="fr-FR" sz="3600" dirty="0"/>
              <a:t>S'applique aux lois, aux gouvernements et aux </a:t>
            </a:r>
            <a:r>
              <a:rPr lang="en-CA" sz="3600" b="1" dirty="0">
                <a:solidFill>
                  <a:srgbClr val="FF0000"/>
                </a:solidFill>
              </a:rPr>
              <a:t>actions </a:t>
            </a:r>
            <a:r>
              <a:rPr lang="en-CA" sz="3600" dirty="0"/>
              <a:t>gouvernementales</a:t>
            </a:r>
          </a:p>
          <a:p>
            <a:pPr lvl="2"/>
            <a:r>
              <a:rPr lang="fr-FR" sz="3200" dirty="0"/>
              <a:t>Acteurs fédéraux, provinciaux, territoriaux, municipaux et autres "gouvernements".</a:t>
            </a:r>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15</a:t>
            </a:fld>
            <a:endParaRPr lang="en-US" sz="1600" dirty="0"/>
          </a:p>
        </p:txBody>
      </p:sp>
    </p:spTree>
    <p:extLst>
      <p:ext uri="{BB962C8B-B14F-4D97-AF65-F5344CB8AC3E}">
        <p14:creationId xmlns:p14="http://schemas.microsoft.com/office/powerpoint/2010/main" val="177237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1" y="817971"/>
            <a:ext cx="9144000" cy="1325563"/>
          </a:xfrm>
        </p:spPr>
        <p:txBody>
          <a:bodyPr>
            <a:normAutofit fontScale="90000"/>
          </a:bodyPr>
          <a:lstStyle/>
          <a:p>
            <a:r>
              <a:rPr lang="fr-FR" sz="4800" b="1" dirty="0">
                <a:solidFill>
                  <a:schemeClr val="accent2">
                    <a:lumMod val="75000"/>
                  </a:schemeClr>
                </a:solidFill>
              </a:rPr>
              <a:t>Lois sur les droits de la personne (anti-discrimination)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505606" y="1969949"/>
            <a:ext cx="8475260" cy="4751526"/>
          </a:xfrm>
        </p:spPr>
        <p:txBody>
          <a:bodyPr>
            <a:noAutofit/>
          </a:bodyPr>
          <a:lstStyle/>
          <a:p>
            <a:pPr marL="0" indent="0">
              <a:buNone/>
            </a:pPr>
            <a:r>
              <a:rPr lang="fr-FR" dirty="0"/>
              <a:t>Lois fédérales, provinciales et territoriales</a:t>
            </a:r>
            <a:endParaRPr lang="en-CA" dirty="0"/>
          </a:p>
          <a:p>
            <a:pPr marL="457200" lvl="1" indent="0">
              <a:buNone/>
            </a:pPr>
            <a:r>
              <a:rPr lang="en-CA" sz="2800" b="1" i="1" dirty="0"/>
              <a:t>Code des droits de la personne</a:t>
            </a:r>
            <a:r>
              <a:rPr lang="en-CA" sz="2800" b="1" dirty="0"/>
              <a:t> de l’Ontario</a:t>
            </a:r>
            <a:endParaRPr lang="en-CA" sz="2800" b="1" i="1" dirty="0"/>
          </a:p>
          <a:p>
            <a:pPr marL="457200" lvl="1" indent="0">
              <a:buNone/>
            </a:pPr>
            <a:r>
              <a:rPr lang="en-CA" sz="2800" i="1" dirty="0" err="1"/>
              <a:t>Loi</a:t>
            </a:r>
            <a:r>
              <a:rPr lang="en-CA" sz="2800" i="1" dirty="0"/>
              <a:t> Canadienne sur les droits de la personne</a:t>
            </a:r>
          </a:p>
          <a:p>
            <a:pPr lvl="2"/>
            <a:r>
              <a:rPr lang="fr-FR" sz="2800" dirty="0"/>
              <a:t>Ouvrages et entreprises sous réglementation fédérale, gouvernement fédéral et personnes visées par la </a:t>
            </a:r>
            <a:r>
              <a:rPr lang="fr-FR" sz="2800" i="1" dirty="0"/>
              <a:t>Loi sur les Indiens</a:t>
            </a:r>
          </a:p>
          <a:p>
            <a:pPr lvl="2"/>
            <a:r>
              <a:rPr lang="fr-FR" sz="2800" dirty="0"/>
              <a:t>Banques, compagnies aériennes, chemins de fer</a:t>
            </a:r>
            <a:endParaRPr lang="en-CA" sz="800" dirty="0"/>
          </a:p>
          <a:p>
            <a:pPr marL="0" indent="0">
              <a:buNone/>
            </a:pPr>
            <a:r>
              <a:rPr lang="fr-FR" dirty="0"/>
              <a:t>D'autres lois fédérales et provinciales prévoient des protections contre la discrimination.</a:t>
            </a:r>
            <a:endParaRPr lang="en-CA"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16</a:t>
            </a:fld>
            <a:endParaRPr lang="en-US" sz="1600" dirty="0"/>
          </a:p>
        </p:txBody>
      </p:sp>
    </p:spTree>
    <p:extLst>
      <p:ext uri="{BB962C8B-B14F-4D97-AF65-F5344CB8AC3E}">
        <p14:creationId xmlns:p14="http://schemas.microsoft.com/office/powerpoint/2010/main" val="360961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177421" y="817971"/>
            <a:ext cx="8966579" cy="1325563"/>
          </a:xfrm>
        </p:spPr>
        <p:txBody>
          <a:bodyPr>
            <a:normAutofit fontScale="90000"/>
          </a:bodyPr>
          <a:lstStyle/>
          <a:p>
            <a:r>
              <a:rPr lang="fr-FR" sz="4800" i="1" dirty="0">
                <a:solidFill>
                  <a:schemeClr val="accent2">
                    <a:lumMod val="75000"/>
                  </a:schemeClr>
                </a:solidFill>
              </a:rPr>
              <a:t>Code des droits de la personne </a:t>
            </a:r>
            <a:r>
              <a:rPr lang="fr-FR" sz="4800" dirty="0">
                <a:solidFill>
                  <a:schemeClr val="accent2">
                    <a:lumMod val="75000"/>
                  </a:schemeClr>
                </a:solidFill>
              </a:rPr>
              <a:t>de l’Ontario</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17</a:t>
            </a:fld>
            <a:endParaRPr lang="en-US" sz="1600" dirty="0"/>
          </a:p>
        </p:txBody>
      </p:sp>
      <p:pic>
        <p:nvPicPr>
          <p:cNvPr id="5" name="Picture 12" descr="PLEASE NOTE">
            <a:extLst>
              <a:ext uri="{FF2B5EF4-FFF2-40B4-BE49-F238E27FC236}">
                <a16:creationId xmlns:a16="http://schemas.microsoft.com/office/drawing/2014/main" id="{AD022A9E-FA64-48D2-8DE6-215042E3B3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3581" y="2150075"/>
            <a:ext cx="5113614" cy="12308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uman Rights Legal Support Centre - Home | Facebook">
            <a:extLst>
              <a:ext uri="{FF2B5EF4-FFF2-40B4-BE49-F238E27FC236}">
                <a16:creationId xmlns:a16="http://schemas.microsoft.com/office/drawing/2014/main" id="{53E17BA5-2DB8-4B13-B2BB-B4ED7DE01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168" y="4714467"/>
            <a:ext cx="5331618" cy="1943973"/>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TDPO | Guide du requérant">
            <a:extLst>
              <a:ext uri="{FF2B5EF4-FFF2-40B4-BE49-F238E27FC236}">
                <a16:creationId xmlns:a16="http://schemas.microsoft.com/office/drawing/2014/main" id="{F910F5E7-1EF0-645E-A2CA-56615EB33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168" y="3625007"/>
            <a:ext cx="5861992"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48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705970" y="2033517"/>
            <a:ext cx="6509982" cy="2554545"/>
          </a:xfrm>
          <a:prstGeom prst="rect">
            <a:avLst/>
          </a:prstGeom>
          <a:noFill/>
        </p:spPr>
        <p:txBody>
          <a:bodyPr wrap="square">
            <a:spAutoFit/>
          </a:bodyPr>
          <a:lstStyle/>
          <a:p>
            <a:pPr>
              <a:buSzPct val="100000"/>
            </a:pPr>
            <a:r>
              <a:rPr lang="fr-FR" sz="4000" b="1" dirty="0">
                <a:solidFill>
                  <a:schemeClr val="accent2">
                    <a:lumMod val="75000"/>
                  </a:schemeClr>
                </a:solidFill>
              </a:rPr>
              <a:t>Protection contre la discrimination en vertu du </a:t>
            </a:r>
            <a:r>
              <a:rPr lang="fr-FR" sz="4000" b="1" i="1" dirty="0">
                <a:solidFill>
                  <a:schemeClr val="accent2">
                    <a:lumMod val="75000"/>
                  </a:schemeClr>
                </a:solidFill>
              </a:rPr>
              <a:t>Code des droits de la personne </a:t>
            </a:r>
            <a:r>
              <a:rPr lang="fr-FR" sz="4000" b="1" dirty="0">
                <a:solidFill>
                  <a:schemeClr val="accent2">
                    <a:lumMod val="75000"/>
                  </a:schemeClr>
                </a:solidFill>
              </a:rPr>
              <a:t>de l'Ontario</a:t>
            </a:r>
          </a:p>
        </p:txBody>
      </p:sp>
    </p:spTree>
    <p:extLst>
      <p:ext uri="{BB962C8B-B14F-4D97-AF65-F5344CB8AC3E}">
        <p14:creationId xmlns:p14="http://schemas.microsoft.com/office/powerpoint/2010/main" val="17278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342229"/>
            <a:ext cx="7886700" cy="1325563"/>
          </a:xfrm>
        </p:spPr>
        <p:txBody>
          <a:bodyPr>
            <a:normAutofit fontScale="90000"/>
          </a:bodyPr>
          <a:lstStyle/>
          <a:p>
            <a:r>
              <a:rPr lang="en-US" sz="4800" b="1" dirty="0" err="1">
                <a:solidFill>
                  <a:schemeClr val="accent2">
                    <a:lumMod val="75000"/>
                  </a:schemeClr>
                </a:solidFill>
              </a:rPr>
              <a:t>Qu'est-ce</a:t>
            </a:r>
            <a:r>
              <a:rPr lang="en-US" sz="4800" b="1" dirty="0">
                <a:solidFill>
                  <a:schemeClr val="accent2">
                    <a:lumMod val="75000"/>
                  </a:schemeClr>
                </a:solidFill>
              </a:rPr>
              <a:t> que la discrimination ?</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pPr marL="0" indent="0">
              <a:buNone/>
            </a:pPr>
            <a:endParaRPr lang="fr-FR" sz="4000" dirty="0"/>
          </a:p>
          <a:p>
            <a:pPr marL="457200" indent="-457200">
              <a:buFont typeface="Arial" panose="020B0604020202020204" pitchFamily="34" charset="0"/>
              <a:buChar char="•"/>
            </a:pPr>
            <a:r>
              <a:rPr lang="fr-FR" sz="4000" dirty="0"/>
              <a:t>Sens commun du mot</a:t>
            </a:r>
          </a:p>
          <a:p>
            <a:pPr marL="457200" indent="-457200">
              <a:buFont typeface="Arial" panose="020B0604020202020204" pitchFamily="34" charset="0"/>
              <a:buChar char="•"/>
            </a:pPr>
            <a:r>
              <a:rPr lang="fr-FR" sz="4000" dirty="0"/>
              <a:t>Définition juridique</a:t>
            </a:r>
          </a:p>
          <a:p>
            <a:pPr marL="457200" indent="-457200">
              <a:buFont typeface="Arial" panose="020B0604020202020204" pitchFamily="34" charset="0"/>
              <a:buChar char="•"/>
            </a:pPr>
            <a:r>
              <a:rPr lang="fr-FR" sz="4000" dirty="0"/>
              <a:t>Y a-t-il une distinction ?</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19</a:t>
            </a:fld>
            <a:endParaRPr lang="en-US" sz="1600" dirty="0"/>
          </a:p>
        </p:txBody>
      </p:sp>
    </p:spTree>
    <p:extLst>
      <p:ext uri="{BB962C8B-B14F-4D97-AF65-F5344CB8AC3E}">
        <p14:creationId xmlns:p14="http://schemas.microsoft.com/office/powerpoint/2010/main" val="93566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8AFE-B633-0240-BC4C-C7201FF6A4A5}"/>
              </a:ext>
            </a:extLst>
          </p:cNvPr>
          <p:cNvSpPr>
            <a:spLocks noGrp="1"/>
          </p:cNvSpPr>
          <p:nvPr>
            <p:ph type="ctrTitle"/>
          </p:nvPr>
        </p:nvSpPr>
        <p:spPr>
          <a:xfrm>
            <a:off x="776642" y="1411315"/>
            <a:ext cx="8239341" cy="826180"/>
          </a:xfrm>
        </p:spPr>
        <p:txBody>
          <a:bodyPr>
            <a:normAutofit fontScale="90000"/>
          </a:bodyPr>
          <a:lstStyle/>
          <a:p>
            <a:pPr algn="l"/>
            <a:r>
              <a:rPr lang="fr-FR" sz="4800" b="1" dirty="0">
                <a:solidFill>
                  <a:schemeClr val="accent2">
                    <a:lumMod val="75000"/>
                  </a:schemeClr>
                </a:solidFill>
              </a:rPr>
              <a:t>Créer des environnements plus sûrs</a:t>
            </a:r>
            <a:endParaRPr lang="en-US" sz="4800" b="1" dirty="0"/>
          </a:p>
        </p:txBody>
      </p:sp>
      <p:grpSp>
        <p:nvGrpSpPr>
          <p:cNvPr id="45" name="Group 44">
            <a:extLst>
              <a:ext uri="{FF2B5EF4-FFF2-40B4-BE49-F238E27FC236}">
                <a16:creationId xmlns:a16="http://schemas.microsoft.com/office/drawing/2014/main" id="{B64A8F00-F1F9-3D43-8783-92E4F90B5D09}"/>
              </a:ext>
            </a:extLst>
          </p:cNvPr>
          <p:cNvGrpSpPr/>
          <p:nvPr/>
        </p:nvGrpSpPr>
        <p:grpSpPr>
          <a:xfrm>
            <a:off x="860167" y="2764187"/>
            <a:ext cx="7423666" cy="3086729"/>
            <a:chOff x="1081481" y="1851896"/>
            <a:chExt cx="8726339" cy="3585366"/>
          </a:xfrm>
        </p:grpSpPr>
        <p:sp>
          <p:nvSpPr>
            <p:cNvPr id="46" name="Oval 45">
              <a:extLst>
                <a:ext uri="{FF2B5EF4-FFF2-40B4-BE49-F238E27FC236}">
                  <a16:creationId xmlns:a16="http://schemas.microsoft.com/office/drawing/2014/main" id="{C3351666-7F5B-874C-B0F1-0946BA579092}"/>
                </a:ext>
              </a:extLst>
            </p:cNvPr>
            <p:cNvSpPr/>
            <p:nvPr/>
          </p:nvSpPr>
          <p:spPr>
            <a:xfrm>
              <a:off x="1081481" y="1906321"/>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CA"/>
            </a:p>
          </p:txBody>
        </p:sp>
        <p:sp>
          <p:nvSpPr>
            <p:cNvPr id="47" name="Rectangle 46" descr="Line Arrow: Straight">
              <a:extLst>
                <a:ext uri="{FF2B5EF4-FFF2-40B4-BE49-F238E27FC236}">
                  <a16:creationId xmlns:a16="http://schemas.microsoft.com/office/drawing/2014/main" id="{7729DD77-3D9C-694F-A7DD-E3CE560A1A35}"/>
                </a:ext>
              </a:extLst>
            </p:cNvPr>
            <p:cNvSpPr/>
            <p:nvPr/>
          </p:nvSpPr>
          <p:spPr>
            <a:xfrm>
              <a:off x="1233880" y="2058731"/>
              <a:ext cx="511121" cy="511121"/>
            </a:xfrm>
            <a:prstGeom prst="rect">
              <a:avLst/>
            </a:prstGeom>
            <a: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48" name="Freeform: Shape 7">
              <a:extLst>
                <a:ext uri="{FF2B5EF4-FFF2-40B4-BE49-F238E27FC236}">
                  <a16:creationId xmlns:a16="http://schemas.microsoft.com/office/drawing/2014/main" id="{B5F97D3F-CCEC-E14F-8403-3C6F848D7BE2}"/>
                </a:ext>
              </a:extLst>
            </p:cNvPr>
            <p:cNvSpPr/>
            <p:nvPr/>
          </p:nvSpPr>
          <p:spPr>
            <a:xfrm>
              <a:off x="2147788" y="1851896"/>
              <a:ext cx="2293584"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Droit de passage</a:t>
              </a:r>
              <a:endParaRPr lang="en-US" sz="3200" kern="1200" dirty="0"/>
            </a:p>
          </p:txBody>
        </p:sp>
        <p:sp>
          <p:nvSpPr>
            <p:cNvPr id="49" name="Oval 48">
              <a:extLst>
                <a:ext uri="{FF2B5EF4-FFF2-40B4-BE49-F238E27FC236}">
                  <a16:creationId xmlns:a16="http://schemas.microsoft.com/office/drawing/2014/main" id="{7388EAD7-6D11-104D-A45F-DBC4FDA95E4D}"/>
                </a:ext>
              </a:extLst>
            </p:cNvPr>
            <p:cNvSpPr/>
            <p:nvPr/>
          </p:nvSpPr>
          <p:spPr>
            <a:xfrm>
              <a:off x="6038516" y="1922421"/>
              <a:ext cx="881244" cy="88124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CA"/>
            </a:p>
          </p:txBody>
        </p:sp>
        <p:sp>
          <p:nvSpPr>
            <p:cNvPr id="50" name="Rectangle 49" descr="Question mark">
              <a:extLst>
                <a:ext uri="{FF2B5EF4-FFF2-40B4-BE49-F238E27FC236}">
                  <a16:creationId xmlns:a16="http://schemas.microsoft.com/office/drawing/2014/main" id="{898BF654-BA94-3B4F-A932-1C31BF603591}"/>
                </a:ext>
              </a:extLst>
            </p:cNvPr>
            <p:cNvSpPr/>
            <p:nvPr/>
          </p:nvSpPr>
          <p:spPr>
            <a:xfrm>
              <a:off x="6195892" y="2102391"/>
              <a:ext cx="511121" cy="511121"/>
            </a:xfrm>
            <a:prstGeom prst="rect">
              <a:avLst/>
            </a:prstGeom>
            <a: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51" name="Freeform: Shape 10">
              <a:extLst>
                <a:ext uri="{FF2B5EF4-FFF2-40B4-BE49-F238E27FC236}">
                  <a16:creationId xmlns:a16="http://schemas.microsoft.com/office/drawing/2014/main" id="{10D10010-8FF5-E947-93C3-DA694827AAB9}"/>
                </a:ext>
              </a:extLst>
            </p:cNvPr>
            <p:cNvSpPr/>
            <p:nvPr/>
          </p:nvSpPr>
          <p:spPr>
            <a:xfrm>
              <a:off x="7108598" y="1851896"/>
              <a:ext cx="2077217"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Q </a:t>
              </a:r>
              <a:r>
                <a:rPr lang="en-US" sz="2400" dirty="0"/>
                <a:t>et</a:t>
              </a:r>
              <a:r>
                <a:rPr lang="en-US" sz="2400" kern="1200" dirty="0"/>
                <a:t> </a:t>
              </a:r>
              <a:r>
                <a:rPr lang="en-US" sz="2400" dirty="0"/>
                <a:t>R</a:t>
              </a:r>
              <a:endParaRPr lang="en-US" sz="2400" kern="1200" dirty="0"/>
            </a:p>
          </p:txBody>
        </p:sp>
        <p:sp>
          <p:nvSpPr>
            <p:cNvPr id="52" name="Oval 51">
              <a:extLst>
                <a:ext uri="{FF2B5EF4-FFF2-40B4-BE49-F238E27FC236}">
                  <a16:creationId xmlns:a16="http://schemas.microsoft.com/office/drawing/2014/main" id="{2D0788AB-553E-7143-845E-08AD2929F640}"/>
                </a:ext>
              </a:extLst>
            </p:cNvPr>
            <p:cNvSpPr/>
            <p:nvPr/>
          </p:nvSpPr>
          <p:spPr>
            <a:xfrm>
              <a:off x="1097280" y="3051473"/>
              <a:ext cx="881244" cy="88124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CA"/>
            </a:p>
          </p:txBody>
        </p:sp>
        <p:sp>
          <p:nvSpPr>
            <p:cNvPr id="53" name="Rectangle 52" descr="Users">
              <a:extLst>
                <a:ext uri="{FF2B5EF4-FFF2-40B4-BE49-F238E27FC236}">
                  <a16:creationId xmlns:a16="http://schemas.microsoft.com/office/drawing/2014/main" id="{4D358451-F7B8-0C41-8A29-D2F31EF7D43C}"/>
                </a:ext>
              </a:extLst>
            </p:cNvPr>
            <p:cNvSpPr/>
            <p:nvPr/>
          </p:nvSpPr>
          <p:spPr>
            <a:xfrm>
              <a:off x="1282341" y="3236534"/>
              <a:ext cx="511121" cy="511121"/>
            </a:xfrm>
            <a:prstGeom prst="rect">
              <a:avLst/>
            </a:prstGeom>
            <a: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54" name="Freeform: Shape 13">
              <a:extLst>
                <a:ext uri="{FF2B5EF4-FFF2-40B4-BE49-F238E27FC236}">
                  <a16:creationId xmlns:a16="http://schemas.microsoft.com/office/drawing/2014/main" id="{37998846-DE5C-1641-B45F-278F44FD671F}"/>
                </a:ext>
              </a:extLst>
            </p:cNvPr>
            <p:cNvSpPr/>
            <p:nvPr/>
          </p:nvSpPr>
          <p:spPr>
            <a:xfrm>
              <a:off x="2144609" y="3024508"/>
              <a:ext cx="3245121"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Sondage et tableau blanc</a:t>
              </a:r>
            </a:p>
          </p:txBody>
        </p:sp>
        <p:sp>
          <p:nvSpPr>
            <p:cNvPr id="55" name="Oval 54">
              <a:extLst>
                <a:ext uri="{FF2B5EF4-FFF2-40B4-BE49-F238E27FC236}">
                  <a16:creationId xmlns:a16="http://schemas.microsoft.com/office/drawing/2014/main" id="{9B25EF7A-FBB5-BD43-AF9A-948E93F5C496}"/>
                </a:ext>
              </a:extLst>
            </p:cNvPr>
            <p:cNvSpPr/>
            <p:nvPr/>
          </p:nvSpPr>
          <p:spPr>
            <a:xfrm>
              <a:off x="6010831" y="3119568"/>
              <a:ext cx="881244" cy="881244"/>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CA"/>
            </a:p>
          </p:txBody>
        </p:sp>
        <p:sp>
          <p:nvSpPr>
            <p:cNvPr id="56" name="Rectangle 55" descr="Mute Speaker">
              <a:extLst>
                <a:ext uri="{FF2B5EF4-FFF2-40B4-BE49-F238E27FC236}">
                  <a16:creationId xmlns:a16="http://schemas.microsoft.com/office/drawing/2014/main" id="{DAC2BCD1-4406-F143-91F2-01D9549C8FEB}"/>
                </a:ext>
              </a:extLst>
            </p:cNvPr>
            <p:cNvSpPr/>
            <p:nvPr/>
          </p:nvSpPr>
          <p:spPr>
            <a:xfrm>
              <a:off x="6195892" y="3304629"/>
              <a:ext cx="511121" cy="511121"/>
            </a:xfrm>
            <a:prstGeom prst="rect">
              <a:avLst/>
            </a:prstGeom>
            <a: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57" name="Freeform: Shape 16">
              <a:extLst>
                <a:ext uri="{FF2B5EF4-FFF2-40B4-BE49-F238E27FC236}">
                  <a16:creationId xmlns:a16="http://schemas.microsoft.com/office/drawing/2014/main" id="{20F476B6-C810-814B-A74B-0E2A1BF9BC51}"/>
                </a:ext>
              </a:extLst>
            </p:cNvPr>
            <p:cNvSpPr/>
            <p:nvPr/>
          </p:nvSpPr>
          <p:spPr>
            <a:xfrm>
              <a:off x="7091567" y="3203957"/>
              <a:ext cx="2716252"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1422400">
                <a:spcBef>
                  <a:spcPct val="0"/>
                </a:spcBef>
                <a:spcAft>
                  <a:spcPct val="35000"/>
                </a:spcAft>
              </a:pPr>
              <a:r>
                <a:rPr lang="fr-FR" sz="2400" kern="1200" dirty="0"/>
                <a:t>Rappel - mettre le micro en sourdine quand vous ne partagez pas</a:t>
              </a:r>
            </a:p>
          </p:txBody>
        </p:sp>
        <p:sp>
          <p:nvSpPr>
            <p:cNvPr id="58" name="Oval 57">
              <a:extLst>
                <a:ext uri="{FF2B5EF4-FFF2-40B4-BE49-F238E27FC236}">
                  <a16:creationId xmlns:a16="http://schemas.microsoft.com/office/drawing/2014/main" id="{C9B0CC0E-BEDD-954F-96F7-B428D5DDA472}"/>
                </a:ext>
              </a:extLst>
            </p:cNvPr>
            <p:cNvSpPr/>
            <p:nvPr/>
          </p:nvSpPr>
          <p:spPr>
            <a:xfrm>
              <a:off x="1128741" y="4298247"/>
              <a:ext cx="881244" cy="881244"/>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CA"/>
            </a:p>
          </p:txBody>
        </p:sp>
        <p:sp>
          <p:nvSpPr>
            <p:cNvPr id="59" name="Rectangle 58" descr="Smart Phone">
              <a:extLst>
                <a:ext uri="{FF2B5EF4-FFF2-40B4-BE49-F238E27FC236}">
                  <a16:creationId xmlns:a16="http://schemas.microsoft.com/office/drawing/2014/main" id="{B6DEA2DD-CBBA-C94A-BEBA-F523A521AA8D}"/>
                </a:ext>
              </a:extLst>
            </p:cNvPr>
            <p:cNvSpPr/>
            <p:nvPr/>
          </p:nvSpPr>
          <p:spPr>
            <a:xfrm>
              <a:off x="1313802" y="4470989"/>
              <a:ext cx="511121" cy="511121"/>
            </a:xfrm>
            <a:prstGeom prst="rect">
              <a:avLst/>
            </a:prstGeom>
            <a: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60" name="Freeform: Shape 19">
              <a:extLst>
                <a:ext uri="{FF2B5EF4-FFF2-40B4-BE49-F238E27FC236}">
                  <a16:creationId xmlns:a16="http://schemas.microsoft.com/office/drawing/2014/main" id="{04FA092D-A8D9-864E-8F05-05A6B6B8D541}"/>
                </a:ext>
              </a:extLst>
            </p:cNvPr>
            <p:cNvSpPr/>
            <p:nvPr/>
          </p:nvSpPr>
          <p:spPr>
            <a:xfrm>
              <a:off x="2195046" y="4470989"/>
              <a:ext cx="2540240"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fr-FR" sz="2400" kern="1200" dirty="0"/>
                <a:t>Se souvenir des gens au téléphone </a:t>
              </a:r>
            </a:p>
          </p:txBody>
        </p:sp>
        <p:sp>
          <p:nvSpPr>
            <p:cNvPr id="61" name="Oval 60">
              <a:extLst>
                <a:ext uri="{FF2B5EF4-FFF2-40B4-BE49-F238E27FC236}">
                  <a16:creationId xmlns:a16="http://schemas.microsoft.com/office/drawing/2014/main" id="{F4827216-0EFB-464C-91C2-6363F349B81C}"/>
                </a:ext>
              </a:extLst>
            </p:cNvPr>
            <p:cNvSpPr/>
            <p:nvPr/>
          </p:nvSpPr>
          <p:spPr>
            <a:xfrm>
              <a:off x="6025262" y="4555970"/>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CA"/>
            </a:p>
          </p:txBody>
        </p:sp>
        <p:sp>
          <p:nvSpPr>
            <p:cNvPr id="62" name="Rectangle 61">
              <a:extLst>
                <a:ext uri="{FF2B5EF4-FFF2-40B4-BE49-F238E27FC236}">
                  <a16:creationId xmlns:a16="http://schemas.microsoft.com/office/drawing/2014/main" id="{A0892A36-A698-274C-903E-938ADB5F3CA2}"/>
                </a:ext>
              </a:extLst>
            </p:cNvPr>
            <p:cNvSpPr/>
            <p:nvPr/>
          </p:nvSpPr>
          <p:spPr>
            <a:xfrm>
              <a:off x="6210323" y="4741031"/>
              <a:ext cx="511121" cy="511121"/>
            </a:xfrm>
            <a:prstGeom prst="rect">
              <a:avLst/>
            </a:prstGeom>
            <a:blipFill rotWithShape="1">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63" name="Freeform: Shape 22">
              <a:extLst>
                <a:ext uri="{FF2B5EF4-FFF2-40B4-BE49-F238E27FC236}">
                  <a16:creationId xmlns:a16="http://schemas.microsoft.com/office/drawing/2014/main" id="{1854F159-843F-154D-8DAA-B1C5E62D4E3C}"/>
                </a:ext>
              </a:extLst>
            </p:cNvPr>
            <p:cNvSpPr/>
            <p:nvPr/>
          </p:nvSpPr>
          <p:spPr>
            <a:xfrm>
              <a:off x="7091567" y="4556018"/>
              <a:ext cx="2716253" cy="881244"/>
            </a:xfrm>
            <a:custGeom>
              <a:avLst/>
              <a:gdLst>
                <a:gd name="connsiteX0" fmla="*/ 0 w 2716253"/>
                <a:gd name="connsiteY0" fmla="*/ 0 h 881244"/>
                <a:gd name="connsiteX1" fmla="*/ 2716253 w 2716253"/>
                <a:gd name="connsiteY1" fmla="*/ 0 h 881244"/>
                <a:gd name="connsiteX2" fmla="*/ 2716253 w 2716253"/>
                <a:gd name="connsiteY2" fmla="*/ 881244 h 881244"/>
                <a:gd name="connsiteX3" fmla="*/ 0 w 2716253"/>
                <a:gd name="connsiteY3" fmla="*/ 881244 h 881244"/>
                <a:gd name="connsiteX4" fmla="*/ 0 w 2716253"/>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253" h="881244">
                  <a:moveTo>
                    <a:pt x="0" y="0"/>
                  </a:moveTo>
                  <a:lnTo>
                    <a:pt x="2716253" y="0"/>
                  </a:lnTo>
                  <a:lnTo>
                    <a:pt x="2716253"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fr-FR" sz="2400" kern="1200" dirty="0"/>
                <a:t>Fonctions de chat et de messages privés</a:t>
              </a:r>
            </a:p>
          </p:txBody>
        </p:sp>
      </p:grpSp>
    </p:spTree>
    <p:extLst>
      <p:ext uri="{BB962C8B-B14F-4D97-AF65-F5344CB8AC3E}">
        <p14:creationId xmlns:p14="http://schemas.microsoft.com/office/powerpoint/2010/main" val="276778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7FD2-F391-0B1A-B92A-75EAA6FA5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41BF6-8F73-31DF-E398-50541D8DA716}"/>
              </a:ext>
            </a:extLst>
          </p:cNvPr>
          <p:cNvSpPr>
            <a:spLocks noGrp="1"/>
          </p:cNvSpPr>
          <p:nvPr>
            <p:ph type="title"/>
          </p:nvPr>
        </p:nvSpPr>
        <p:spPr>
          <a:xfrm>
            <a:off x="628650" y="862011"/>
            <a:ext cx="7886700" cy="1325563"/>
          </a:xfrm>
        </p:spPr>
        <p:txBody>
          <a:bodyPr>
            <a:normAutofit/>
          </a:bodyPr>
          <a:lstStyle/>
          <a:p>
            <a:pPr algn="ctr"/>
            <a:r>
              <a:rPr lang="en-US" sz="4800" b="1" dirty="0">
                <a:solidFill>
                  <a:schemeClr val="accent2">
                    <a:lumMod val="75000"/>
                  </a:schemeClr>
                </a:solidFill>
              </a:rPr>
              <a:t>Situations – </a:t>
            </a:r>
            <a:r>
              <a:rPr lang="en-US" sz="4800" dirty="0"/>
              <a:t>Discrimination?</a:t>
            </a:r>
            <a:br>
              <a:rPr lang="en-US" sz="4800" dirty="0"/>
            </a:br>
            <a:r>
              <a:rPr lang="en-US" sz="2700" b="1" dirty="0">
                <a:solidFill>
                  <a:schemeClr val="accent2">
                    <a:lumMod val="75000"/>
                  </a:schemeClr>
                </a:solidFill>
              </a:rPr>
              <a:t>OUI-NON</a:t>
            </a:r>
            <a:endParaRPr lang="en-US" sz="2700" b="1" dirty="0"/>
          </a:p>
        </p:txBody>
      </p:sp>
      <p:sp>
        <p:nvSpPr>
          <p:cNvPr id="3" name="Text Placeholder 2">
            <a:extLst>
              <a:ext uri="{FF2B5EF4-FFF2-40B4-BE49-F238E27FC236}">
                <a16:creationId xmlns:a16="http://schemas.microsoft.com/office/drawing/2014/main" id="{51D31F32-6606-F244-FCED-BAF1FE521686}"/>
              </a:ext>
            </a:extLst>
          </p:cNvPr>
          <p:cNvSpPr>
            <a:spLocks noGrp="1"/>
          </p:cNvSpPr>
          <p:nvPr>
            <p:ph idx="1"/>
          </p:nvPr>
        </p:nvSpPr>
        <p:spPr/>
        <p:txBody>
          <a:bodyPr>
            <a:noAutofit/>
          </a:bodyPr>
          <a:lstStyle/>
          <a:p>
            <a:r>
              <a:rPr lang="fr-FR" sz="2400" dirty="0"/>
              <a:t>Un voisin installe une clôture pour ne pas voir un homme embrasser son mari. </a:t>
            </a:r>
          </a:p>
          <a:p>
            <a:r>
              <a:rPr lang="fr-CA" sz="2400" dirty="0">
                <a:effectLst/>
                <a:latin typeface="Calibri" panose="020F0502020204030204" pitchFamily="34" charset="0"/>
                <a:ea typeface="Times New Roman" panose="02020603050405020304" pitchFamily="18" charset="0"/>
                <a:cs typeface="Calibri" panose="020F0502020204030204" pitchFamily="34" charset="0"/>
              </a:rPr>
              <a:t>Un propriétaire loue des chambres à des étudiants, mais uniquement à des étudiants qui n'ont pas la citoyenneté canadienne. Tous les habitants de la maison partagent une cuisine et une salle à manger. </a:t>
            </a:r>
          </a:p>
          <a:p>
            <a:r>
              <a:rPr lang="fr-CA" sz="2400" dirty="0">
                <a:effectLst/>
                <a:latin typeface="Calibri" panose="020F0502020204030204" pitchFamily="34" charset="0"/>
                <a:ea typeface="Times New Roman" panose="02020603050405020304" pitchFamily="18" charset="0"/>
                <a:cs typeface="Calibri" panose="020F0502020204030204" pitchFamily="34" charset="0"/>
              </a:rPr>
              <a:t>Une compagnie d'assurance facture une prime d'assurance automobile plus élevée aux jeunes hommes qu'aux jeunes femmes</a:t>
            </a:r>
            <a:r>
              <a:rPr lang="fr-CA" sz="2400" dirty="0">
                <a:latin typeface="Calibri" panose="020F0502020204030204" pitchFamily="34" charset="0"/>
                <a:ea typeface="Times New Roman" panose="02020603050405020304" pitchFamily="18" charset="0"/>
                <a:cs typeface="Calibri" panose="020F0502020204030204" pitchFamily="34" charset="0"/>
              </a:rPr>
              <a:t>.</a:t>
            </a:r>
            <a:r>
              <a:rPr lang="fr-CA" sz="2400" dirty="0">
                <a:effectLst/>
                <a:latin typeface="Calibri" panose="020F0502020204030204" pitchFamily="34" charset="0"/>
                <a:ea typeface="Times New Roman" panose="02020603050405020304" pitchFamily="18" charset="0"/>
                <a:cs typeface="Calibri" panose="020F0502020204030204" pitchFamily="34" charset="0"/>
              </a:rPr>
              <a:t> </a:t>
            </a:r>
          </a:p>
          <a:p>
            <a:r>
              <a:rPr lang="fr-CA" sz="2400" dirty="0">
                <a:effectLst/>
                <a:latin typeface="Calibri" panose="020F0502020204030204" pitchFamily="34" charset="0"/>
                <a:ea typeface="Times New Roman" panose="02020603050405020304" pitchFamily="18" charset="0"/>
                <a:cs typeface="Calibri" panose="020F0502020204030204" pitchFamily="34" charset="0"/>
              </a:rPr>
              <a:t>Le service de messagerie de Purolator refuse de livrer un colis en raison des odeurs de cuisine "ethnique" dans l'immeuble.</a:t>
            </a:r>
            <a:endParaRPr lang="fr-FR" sz="2400" dirty="0"/>
          </a:p>
        </p:txBody>
      </p:sp>
      <p:sp>
        <p:nvSpPr>
          <p:cNvPr id="6" name="Slide Number Placeholder 5">
            <a:extLst>
              <a:ext uri="{FF2B5EF4-FFF2-40B4-BE49-F238E27FC236}">
                <a16:creationId xmlns:a16="http://schemas.microsoft.com/office/drawing/2014/main" id="{992EF7B0-A75F-4A74-6E04-10635BDC98A1}"/>
              </a:ext>
            </a:extLst>
          </p:cNvPr>
          <p:cNvSpPr>
            <a:spLocks noGrp="1"/>
          </p:cNvSpPr>
          <p:nvPr>
            <p:ph type="sldNum" sz="quarter" idx="12"/>
          </p:nvPr>
        </p:nvSpPr>
        <p:spPr/>
        <p:txBody>
          <a:bodyPr/>
          <a:lstStyle/>
          <a:p>
            <a:fld id="{352843D7-B4A2-6A42-B18D-F75DE8916FD0}" type="slidenum">
              <a:rPr lang="en-US" sz="1600" smtClean="0"/>
              <a:t>20</a:t>
            </a:fld>
            <a:endParaRPr lang="en-US" sz="1600" dirty="0"/>
          </a:p>
        </p:txBody>
      </p:sp>
    </p:spTree>
    <p:extLst>
      <p:ext uri="{BB962C8B-B14F-4D97-AF65-F5344CB8AC3E}">
        <p14:creationId xmlns:p14="http://schemas.microsoft.com/office/powerpoint/2010/main" val="233694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817971"/>
            <a:ext cx="8679942" cy="1325563"/>
          </a:xfrm>
        </p:spPr>
        <p:txBody>
          <a:bodyPr>
            <a:normAutofit fontScale="90000"/>
          </a:bodyPr>
          <a:lstStyle/>
          <a:p>
            <a:r>
              <a:rPr lang="fr-FR" sz="4800" b="1" i="1" dirty="0">
                <a:solidFill>
                  <a:schemeClr val="accent2">
                    <a:lumMod val="75000"/>
                  </a:schemeClr>
                </a:solidFill>
              </a:rPr>
              <a:t>Code des droits de la personne </a:t>
            </a:r>
            <a:r>
              <a:rPr lang="fr-FR" sz="4800" b="1" dirty="0">
                <a:solidFill>
                  <a:schemeClr val="accent2">
                    <a:lumMod val="75000"/>
                  </a:schemeClr>
                </a:solidFill>
              </a:rPr>
              <a:t>et la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1984374"/>
            <a:ext cx="8197850" cy="4351338"/>
          </a:xfrm>
        </p:spPr>
        <p:txBody>
          <a:bodyPr>
            <a:noAutofit/>
          </a:bodyPr>
          <a:lstStyle/>
          <a:p>
            <a:pPr marL="457200" indent="-457200">
              <a:buFont typeface="Arial" panose="020B0604020202020204" pitchFamily="34" charset="0"/>
              <a:buChar char="•"/>
            </a:pPr>
            <a:r>
              <a:rPr lang="fr-FR" sz="3200" dirty="0"/>
              <a:t>Établit des protections contre la discrimination dans certains domaines de la vie sociale, sur la base de motifs protégés </a:t>
            </a:r>
          </a:p>
          <a:p>
            <a:pPr marL="457200" indent="-457200">
              <a:buFont typeface="Arial" panose="020B0604020202020204" pitchFamily="34" charset="0"/>
              <a:buChar char="•"/>
            </a:pPr>
            <a:r>
              <a:rPr lang="fr-FR" sz="3200" dirty="0"/>
              <a:t>Autorise des programmes spéciaux pour faire progresser certains groupes</a:t>
            </a:r>
          </a:p>
          <a:p>
            <a:pPr marL="457200" indent="-457200">
              <a:buFont typeface="Arial" panose="020B0604020202020204" pitchFamily="34" charset="0"/>
              <a:buChar char="•"/>
            </a:pPr>
            <a:r>
              <a:rPr lang="fr-FR" sz="3200" dirty="0"/>
              <a:t>Établit des moyens de défense limités</a:t>
            </a:r>
          </a:p>
          <a:p>
            <a:pPr marL="457200" indent="-457200">
              <a:buFont typeface="Arial" panose="020B0604020202020204" pitchFamily="34" charset="0"/>
              <a:buChar char="•"/>
            </a:pPr>
            <a:r>
              <a:rPr lang="fr-FR" sz="3200" dirty="0"/>
              <a:t>Supprime le droit d'intenter une action en justice devant un tribunal civil pour une simple discrimination.</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21</a:t>
            </a:fld>
            <a:endParaRPr lang="en-US" sz="1600" dirty="0"/>
          </a:p>
        </p:txBody>
      </p:sp>
    </p:spTree>
    <p:extLst>
      <p:ext uri="{BB962C8B-B14F-4D97-AF65-F5344CB8AC3E}">
        <p14:creationId xmlns:p14="http://schemas.microsoft.com/office/powerpoint/2010/main" val="82116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fontScale="90000"/>
          </a:bodyPr>
          <a:lstStyle/>
          <a:p>
            <a:r>
              <a:rPr lang="fr-FR" sz="4800" b="1" dirty="0">
                <a:solidFill>
                  <a:schemeClr val="accent2">
                    <a:lumMod val="75000"/>
                  </a:schemeClr>
                </a:solidFill>
              </a:rPr>
              <a:t>“L'équation de la discrimination”</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1997074"/>
            <a:ext cx="7886700" cy="4351338"/>
          </a:xfrm>
        </p:spPr>
        <p:txBody>
          <a:bodyPr>
            <a:noAutofit/>
          </a:bodyPr>
          <a:lstStyle/>
          <a:p>
            <a:pPr marL="0" lvl="1" indent="0">
              <a:buNone/>
            </a:pPr>
            <a:r>
              <a:rPr lang="fr-FR" sz="4400" b="1" dirty="0"/>
              <a:t>Domaine social </a:t>
            </a:r>
            <a:r>
              <a:rPr lang="fr-FR" sz="4400" b="1" dirty="0">
                <a:solidFill>
                  <a:srgbClr val="FF0000"/>
                </a:solidFill>
              </a:rPr>
              <a:t>+</a:t>
            </a:r>
            <a:r>
              <a:rPr lang="fr-FR" sz="4400" b="1" dirty="0"/>
              <a:t> motif protégé par le Code </a:t>
            </a:r>
            <a:r>
              <a:rPr lang="fr-FR" sz="4400" b="1" dirty="0">
                <a:solidFill>
                  <a:srgbClr val="FF0000"/>
                </a:solidFill>
              </a:rPr>
              <a:t>+</a:t>
            </a:r>
            <a:r>
              <a:rPr lang="fr-FR" sz="4400" b="1" dirty="0"/>
              <a:t> résultat négatif </a:t>
            </a:r>
            <a:r>
              <a:rPr lang="fr-FR" sz="4400" b="1" dirty="0">
                <a:solidFill>
                  <a:srgbClr val="FF0000"/>
                </a:solidFill>
              </a:rPr>
              <a:t>-</a:t>
            </a:r>
            <a:r>
              <a:rPr lang="fr-FR" sz="4400" b="1" dirty="0"/>
              <a:t> défense </a:t>
            </a:r>
            <a:r>
              <a:rPr lang="fr-FR" sz="4400" b="1" dirty="0">
                <a:solidFill>
                  <a:srgbClr val="FF0000"/>
                </a:solidFill>
              </a:rPr>
              <a:t>=</a:t>
            </a:r>
            <a:r>
              <a:rPr lang="fr-FR" sz="4400" b="1" dirty="0"/>
              <a:t> discrimination illégale</a:t>
            </a:r>
            <a:endParaRPr lang="en-CA"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22</a:t>
            </a:fld>
            <a:endParaRPr lang="en-US" sz="1600" dirty="0"/>
          </a:p>
        </p:txBody>
      </p:sp>
    </p:spTree>
    <p:extLst>
      <p:ext uri="{BB962C8B-B14F-4D97-AF65-F5344CB8AC3E}">
        <p14:creationId xmlns:p14="http://schemas.microsoft.com/office/powerpoint/2010/main" val="236143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Domaine social</a:t>
            </a:r>
          </a:p>
        </p:txBody>
      </p:sp>
      <p:sp>
        <p:nvSpPr>
          <p:cNvPr id="3" name="Content Placeholder 2"/>
          <p:cNvSpPr>
            <a:spLocks noGrp="1"/>
          </p:cNvSpPr>
          <p:nvPr>
            <p:ph idx="1"/>
          </p:nvPr>
        </p:nvSpPr>
        <p:spPr/>
        <p:txBody>
          <a:bodyPr>
            <a:normAutofit lnSpcReduction="10000"/>
          </a:bodyPr>
          <a:lstStyle/>
          <a:p>
            <a:pPr lvl="1"/>
            <a:r>
              <a:rPr lang="fr-FR" sz="3000" dirty="0"/>
              <a:t>Services, biens, équipements</a:t>
            </a:r>
          </a:p>
          <a:p>
            <a:pPr lvl="1"/>
            <a:r>
              <a:rPr lang="fr-FR" sz="3000" dirty="0"/>
              <a:t>Hébergement (ex. : logement)</a:t>
            </a:r>
          </a:p>
          <a:p>
            <a:pPr lvl="1"/>
            <a:r>
              <a:rPr lang="fr-FR" sz="3000" dirty="0"/>
              <a:t>Contrats </a:t>
            </a:r>
          </a:p>
          <a:p>
            <a:pPr lvl="1"/>
            <a:r>
              <a:rPr lang="fr-FR" sz="3000" dirty="0"/>
              <a:t>Emploi</a:t>
            </a:r>
          </a:p>
          <a:p>
            <a:pPr lvl="1"/>
            <a:r>
              <a:rPr lang="fr-FR" sz="3000" dirty="0"/>
              <a:t>Associations professionnelles et syndicats</a:t>
            </a:r>
          </a:p>
          <a:p>
            <a:endParaRPr lang="en-CA" sz="800" dirty="0"/>
          </a:p>
          <a:p>
            <a:pPr marL="0" indent="0">
              <a:buNone/>
            </a:pPr>
            <a:r>
              <a:rPr lang="fr-FR" dirty="0"/>
              <a:t>Le </a:t>
            </a:r>
            <a:r>
              <a:rPr lang="fr-FR" i="1" dirty="0"/>
              <a:t>Code</a:t>
            </a:r>
            <a:r>
              <a:rPr lang="fr-FR" dirty="0"/>
              <a:t> s'applique au gouvernement de l'Ontario, au secteur public élargi et au secteur privé en Ontario. </a:t>
            </a:r>
          </a:p>
          <a:p>
            <a:pPr marL="0" indent="0">
              <a:buNone/>
            </a:pPr>
            <a:r>
              <a:rPr lang="fr-FR" dirty="0"/>
              <a:t>Le </a:t>
            </a:r>
            <a:r>
              <a:rPr lang="fr-FR" i="1" dirty="0"/>
              <a:t>Code</a:t>
            </a:r>
            <a:r>
              <a:rPr lang="fr-FR" dirty="0"/>
              <a:t> </a:t>
            </a:r>
            <a:r>
              <a:rPr lang="fr-FR" b="1" i="1" u="sng" dirty="0"/>
              <a:t>ne s'applique pas </a:t>
            </a:r>
            <a:r>
              <a:rPr lang="fr-FR" dirty="0"/>
              <a:t>aux relations interpersonnelles purement privées.</a:t>
            </a:r>
          </a:p>
          <a:p>
            <a:pPr marL="457200" lvl="1" indent="0">
              <a:buNone/>
            </a:pPr>
            <a:endParaRPr lang="en-CA" dirty="0"/>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23</a:t>
            </a:fld>
            <a:endParaRPr lang="en-CA" altLang="en-US"/>
          </a:p>
        </p:txBody>
      </p:sp>
    </p:spTree>
    <p:extLst>
      <p:ext uri="{BB962C8B-B14F-4D97-AF65-F5344CB8AC3E}">
        <p14:creationId xmlns:p14="http://schemas.microsoft.com/office/powerpoint/2010/main" val="342615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a:t>
            </a:r>
            <a:r>
              <a:rPr lang="en-CA" dirty="0"/>
              <a:t> motif protégé par le </a:t>
            </a:r>
            <a:r>
              <a:rPr lang="en-CA" i="1" dirty="0"/>
              <a:t>Code</a:t>
            </a:r>
            <a:endParaRPr lang="en-CA" dirty="0"/>
          </a:p>
        </p:txBody>
      </p:sp>
      <p:sp>
        <p:nvSpPr>
          <p:cNvPr id="3" name="Content Placeholder 2"/>
          <p:cNvSpPr>
            <a:spLocks noGrp="1"/>
          </p:cNvSpPr>
          <p:nvPr>
            <p:ph idx="1"/>
          </p:nvPr>
        </p:nvSpPr>
        <p:spPr>
          <a:xfrm>
            <a:off x="628650" y="2174874"/>
            <a:ext cx="7886700" cy="4351338"/>
          </a:xfrm>
        </p:spPr>
        <p:txBody>
          <a:bodyPr>
            <a:normAutofit fontScale="92500" lnSpcReduction="20000"/>
          </a:bodyPr>
          <a:lstStyle/>
          <a:p>
            <a:pPr marL="457200" lvl="1" indent="0">
              <a:buNone/>
            </a:pPr>
            <a:r>
              <a:rPr lang="en-CA" sz="3600" i="1" dirty="0"/>
              <a:t>Code</a:t>
            </a:r>
            <a:r>
              <a:rPr lang="en-CA" sz="3600" dirty="0"/>
              <a:t> </a:t>
            </a:r>
            <a:r>
              <a:rPr lang="fr-FR" sz="3600" dirty="0"/>
              <a:t>L'article 5 (emploi) comprend une protection contre la discrimination fondée sur les "motifs" protégés suivants :</a:t>
            </a:r>
            <a:endParaRPr lang="en-CA" sz="3600" dirty="0"/>
          </a:p>
          <a:p>
            <a:pPr marL="457200" lvl="1" indent="0">
              <a:buNone/>
            </a:pPr>
            <a:endParaRPr lang="en-CA" sz="3600" dirty="0"/>
          </a:p>
          <a:p>
            <a:pPr lvl="2"/>
            <a:r>
              <a:rPr lang="fr-FR" sz="3600" dirty="0"/>
              <a:t>la race, l'ascendance, le lieu d'origine, la couleur, l'origine ethnique, la citoyenneté, la croyance, l'orientation sexuelle, l'identité de genre, l'expression de genre, l'âge, le casier judiciaire, l'état civil, la situation familiale ou le handicap.</a:t>
            </a:r>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24</a:t>
            </a:fld>
            <a:endParaRPr lang="en-CA" altLang="en-US"/>
          </a:p>
        </p:txBody>
      </p:sp>
    </p:spTree>
    <p:extLst>
      <p:ext uri="{BB962C8B-B14F-4D97-AF65-F5344CB8AC3E}">
        <p14:creationId xmlns:p14="http://schemas.microsoft.com/office/powerpoint/2010/main" val="197008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73CAE-8BAB-4162-BB28-7504208752A5}"/>
              </a:ext>
            </a:extLst>
          </p:cNvPr>
          <p:cNvSpPr>
            <a:spLocks noGrp="1"/>
          </p:cNvSpPr>
          <p:nvPr>
            <p:ph type="sldNum" sz="quarter" idx="12"/>
          </p:nvPr>
        </p:nvSpPr>
        <p:spPr/>
        <p:txBody>
          <a:bodyPr/>
          <a:lstStyle/>
          <a:p>
            <a:pPr>
              <a:defRPr/>
            </a:pPr>
            <a:fld id="{8935D7E9-55E1-4859-8873-0080E8DC5475}" type="slidenum">
              <a:rPr lang="en-CA" altLang="en-US" smtClean="0"/>
              <a:pPr>
                <a:defRPr/>
              </a:pPr>
              <a:t>25</a:t>
            </a:fld>
            <a:endParaRPr lang="en-CA" altLang="en-US" dirty="0"/>
          </a:p>
        </p:txBody>
      </p:sp>
      <p:pic>
        <p:nvPicPr>
          <p:cNvPr id="1032" name="Picture 1" descr="social Logo | Free Logo Design Tool from Flaming Text">
            <a:extLst>
              <a:ext uri="{FF2B5EF4-FFF2-40B4-BE49-F238E27FC236}">
                <a16:creationId xmlns:a16="http://schemas.microsoft.com/office/drawing/2014/main" id="{4A6D795B-145A-40CE-979B-35F5C48C197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144" b="19128"/>
          <a:stretch/>
        </p:blipFill>
        <p:spPr bwMode="auto">
          <a:xfrm>
            <a:off x="251520" y="1793304"/>
            <a:ext cx="2515662" cy="12974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a:extLst>
              <a:ext uri="{FF2B5EF4-FFF2-40B4-BE49-F238E27FC236}">
                <a16:creationId xmlns:a16="http://schemas.microsoft.com/office/drawing/2014/main" id="{D798835B-EEF5-4948-8DAB-E4C8410C32C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V="1">
            <a:off x="2657759" y="2470750"/>
            <a:ext cx="361950" cy="292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D4FD7D9-7244-4A0B-8113-4802354B5B1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V="1">
            <a:off x="5314879" y="2374901"/>
            <a:ext cx="361950" cy="29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A72C238-4B90-4BF9-8850-B95462B4A62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7358" y="1987549"/>
            <a:ext cx="2058873" cy="1370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Red Minus Sign. Negative Symbol Isolated On A White Background. Stock  Vector - Illustration of abstract, cons: 170758416">
            <a:extLst>
              <a:ext uri="{FF2B5EF4-FFF2-40B4-BE49-F238E27FC236}">
                <a16:creationId xmlns:a16="http://schemas.microsoft.com/office/drawing/2014/main" id="{8AE9DBC7-A907-492F-AD13-6A4FF1C91AE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58024" y="382988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8" descr="The Strange History of the Student Borrower Defenses Provision">
            <a:extLst>
              <a:ext uri="{FF2B5EF4-FFF2-40B4-BE49-F238E27FC236}">
                <a16:creationId xmlns:a16="http://schemas.microsoft.com/office/drawing/2014/main" id="{AA21C12C-BEA2-45DD-B7F3-6B2C5071E431}"/>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25965" y="3367507"/>
            <a:ext cx="1365160" cy="1365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
            <a:extLst>
              <a:ext uri="{FF2B5EF4-FFF2-40B4-BE49-F238E27FC236}">
                <a16:creationId xmlns:a16="http://schemas.microsoft.com/office/drawing/2014/main" id="{555CA81C-F032-4588-A132-52186A3344AC}"/>
              </a:ext>
            </a:extLst>
          </p:cNvPr>
          <p:cNvSpPr>
            <a:spLocks noChangeArrowheads="1"/>
          </p:cNvSpPr>
          <p:nvPr/>
        </p:nvSpPr>
        <p:spPr bwMode="auto">
          <a:xfrm>
            <a:off x="251520" y="1056646"/>
            <a:ext cx="3225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lang="en-CA" altLang="en-US" sz="2400" b="1" dirty="0">
                <a:latin typeface="Calibri" panose="020F0502020204030204" pitchFamily="34" charset="0"/>
                <a:ea typeface="Calibri" panose="020F0502020204030204" pitchFamily="34" charset="0"/>
                <a:cs typeface="Times New Roman" panose="02020603050405020304" pitchFamily="18" charset="0"/>
              </a:rPr>
              <a:t>  </a:t>
            </a:r>
            <a:endParaRPr lang="en-CA" altLang="en-US" sz="2400" dirty="0"/>
          </a:p>
        </p:txBody>
      </p:sp>
      <p:sp>
        <p:nvSpPr>
          <p:cNvPr id="5" name="Rectangle 11">
            <a:extLst>
              <a:ext uri="{FF2B5EF4-FFF2-40B4-BE49-F238E27FC236}">
                <a16:creationId xmlns:a16="http://schemas.microsoft.com/office/drawing/2014/main" id="{7C307E67-1EEC-434A-92B1-701F2CD6E646}"/>
              </a:ext>
            </a:extLst>
          </p:cNvPr>
          <p:cNvSpPr>
            <a:spLocks noChangeArrowheads="1"/>
          </p:cNvSpPr>
          <p:nvPr/>
        </p:nvSpPr>
        <p:spPr bwMode="auto">
          <a:xfrm>
            <a:off x="1773936" y="1071041"/>
            <a:ext cx="69369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3600" dirty="0">
                <a:solidFill>
                  <a:schemeClr val="accent2">
                    <a:lumMod val="75000"/>
                  </a:schemeClr>
                </a:solidFill>
              </a:rPr>
              <a:t>“L'équation de la discrimination”</a:t>
            </a:r>
            <a:endParaRPr lang="en-CA" sz="3600" dirty="0">
              <a:solidFill>
                <a:schemeClr val="accent2">
                  <a:lumMod val="75000"/>
                </a:schemeClr>
              </a:solidFill>
            </a:endParaRPr>
          </a:p>
        </p:txBody>
      </p:sp>
      <p:sp>
        <p:nvSpPr>
          <p:cNvPr id="6" name="Rectangle 12">
            <a:extLst>
              <a:ext uri="{FF2B5EF4-FFF2-40B4-BE49-F238E27FC236}">
                <a16:creationId xmlns:a16="http://schemas.microsoft.com/office/drawing/2014/main" id="{8D8B8EEA-4367-4538-8C2A-125BB0672C3F}"/>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3">
            <a:extLst>
              <a:ext uri="{FF2B5EF4-FFF2-40B4-BE49-F238E27FC236}">
                <a16:creationId xmlns:a16="http://schemas.microsoft.com/office/drawing/2014/main" id="{607A1500-DC73-49CB-9C31-D7D86FF2EE4F}"/>
              </a:ext>
            </a:extLst>
          </p:cNvPr>
          <p:cNvSpPr>
            <a:spLocks noChangeArrowheads="1"/>
          </p:cNvSpPr>
          <p:nvPr/>
        </p:nvSpPr>
        <p:spPr bwMode="auto">
          <a:xfrm>
            <a:off x="0" y="292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4">
            <a:extLst>
              <a:ext uri="{FF2B5EF4-FFF2-40B4-BE49-F238E27FC236}">
                <a16:creationId xmlns:a16="http://schemas.microsoft.com/office/drawing/2014/main" id="{A9E174FC-97CD-45D8-AD4C-5719A822E595}"/>
              </a:ext>
            </a:extLst>
          </p:cNvPr>
          <p:cNvSpPr>
            <a:spLocks noChangeArrowheads="1"/>
          </p:cNvSpPr>
          <p:nvPr/>
        </p:nvSpPr>
        <p:spPr bwMode="auto">
          <a:xfrm>
            <a:off x="0" y="4057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9" name="Rectangle 15">
            <a:extLst>
              <a:ext uri="{FF2B5EF4-FFF2-40B4-BE49-F238E27FC236}">
                <a16:creationId xmlns:a16="http://schemas.microsoft.com/office/drawing/2014/main" id="{0BDC0506-ECB4-43FA-905D-D1A232A12171}"/>
              </a:ext>
            </a:extLst>
          </p:cNvPr>
          <p:cNvSpPr>
            <a:spLocks noChangeArrowheads="1"/>
          </p:cNvSpPr>
          <p:nvPr/>
        </p:nvSpPr>
        <p:spPr bwMode="auto">
          <a:xfrm>
            <a:off x="251520" y="4589796"/>
            <a:ext cx="764664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______________________________________________________</a:t>
            </a:r>
            <a:endParaRPr kumimoji="0" lang="en-US" altLang="en-US" sz="11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6">
            <a:extLst>
              <a:ext uri="{FF2B5EF4-FFF2-40B4-BE49-F238E27FC236}">
                <a16:creationId xmlns:a16="http://schemas.microsoft.com/office/drawing/2014/main" id="{B4BFF241-0845-4CCA-927B-21F7F60679AE}"/>
              </a:ext>
            </a:extLst>
          </p:cNvPr>
          <p:cNvSpPr>
            <a:spLocks noChangeArrowheads="1"/>
          </p:cNvSpPr>
          <p:nvPr/>
        </p:nvSpPr>
        <p:spPr bwMode="auto">
          <a:xfrm>
            <a:off x="0" y="763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CA" altLang="en-US" sz="600" b="0" i="0" u="none" strike="noStrike" cap="none" normalizeH="0" baseline="0">
                <a:ln>
                  <a:noFill/>
                </a:ln>
                <a:solidFill>
                  <a:schemeClr val="tx1"/>
                </a:solidFill>
                <a:effectLst/>
                <a:latin typeface="Arial" panose="020B0604020202020204" pitchFamily="34" charset="0"/>
              </a:rPr>
              <a:t> </a:t>
            </a: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D8794E98-54B3-4985-BD9D-5F3AA7373207}"/>
              </a:ext>
            </a:extLst>
          </p:cNvPr>
          <p:cNvSpPr txBox="1"/>
          <p:nvPr/>
        </p:nvSpPr>
        <p:spPr>
          <a:xfrm>
            <a:off x="2376431" y="5402350"/>
            <a:ext cx="529415" cy="769441"/>
          </a:xfrm>
          <a:prstGeom prst="rect">
            <a:avLst/>
          </a:prstGeom>
          <a:noFill/>
        </p:spPr>
        <p:txBody>
          <a:bodyPr wrap="square">
            <a:sp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CA" sz="4400" dirty="0"/>
          </a:p>
        </p:txBody>
      </p:sp>
      <p:pic>
        <p:nvPicPr>
          <p:cNvPr id="11" name="Image 3">
            <a:extLst>
              <a:ext uri="{FF2B5EF4-FFF2-40B4-BE49-F238E27FC236}">
                <a16:creationId xmlns:a16="http://schemas.microsoft.com/office/drawing/2014/main" id="{ABB2BCFA-11A9-C007-7264-4A9F4EA51899}"/>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l="44094" t="41266" r="43915" b="41065"/>
          <a:stretch/>
        </p:blipFill>
        <p:spPr bwMode="auto">
          <a:xfrm>
            <a:off x="3368595" y="2035752"/>
            <a:ext cx="1568926" cy="109728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5FD47BA7-1843-1C00-EBC2-374BEB45F4B6}"/>
              </a:ext>
            </a:extLst>
          </p:cNvPr>
          <p:cNvPicPr>
            <a:picLocks noChangeAspect="1"/>
          </p:cNvPicPr>
          <p:nvPr/>
        </p:nvPicPr>
        <p:blipFill>
          <a:blip r:embed="rId9"/>
          <a:stretch>
            <a:fillRect/>
          </a:stretch>
        </p:blipFill>
        <p:spPr>
          <a:xfrm>
            <a:off x="2905846" y="4868087"/>
            <a:ext cx="3974720" cy="1645920"/>
          </a:xfrm>
          <a:prstGeom prst="rect">
            <a:avLst/>
          </a:prstGeom>
        </p:spPr>
      </p:pic>
    </p:spTree>
    <p:extLst>
      <p:ext uri="{BB962C8B-B14F-4D97-AF65-F5344CB8AC3E}">
        <p14:creationId xmlns:p14="http://schemas.microsoft.com/office/powerpoint/2010/main" val="2130205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 </a:t>
            </a:r>
            <a:r>
              <a:rPr lang="en-CA" dirty="0"/>
              <a:t>résultat négatif</a:t>
            </a:r>
          </a:p>
        </p:txBody>
      </p:sp>
      <p:sp>
        <p:nvSpPr>
          <p:cNvPr id="3" name="Content Placeholder 2"/>
          <p:cNvSpPr>
            <a:spLocks noGrp="1"/>
          </p:cNvSpPr>
          <p:nvPr>
            <p:ph idx="1"/>
          </p:nvPr>
        </p:nvSpPr>
        <p:spPr>
          <a:xfrm>
            <a:off x="628649" y="2143534"/>
            <a:ext cx="8119565" cy="4395378"/>
          </a:xfrm>
        </p:spPr>
        <p:txBody>
          <a:bodyPr>
            <a:normAutofit lnSpcReduction="10000"/>
          </a:bodyPr>
          <a:lstStyle/>
          <a:p>
            <a:pPr marL="0" indent="0">
              <a:buNone/>
            </a:pPr>
            <a:r>
              <a:rPr lang="en-CA" dirty="0"/>
              <a:t>Pertes non économiques</a:t>
            </a:r>
          </a:p>
          <a:p>
            <a:pPr lvl="1"/>
            <a:r>
              <a:rPr lang="fr-FR" sz="2800" dirty="0"/>
              <a:t>Perte du droit d'être libre de toute discrimination </a:t>
            </a:r>
          </a:p>
          <a:p>
            <a:pPr lvl="1"/>
            <a:r>
              <a:rPr lang="fr-FR" sz="2800" dirty="0"/>
              <a:t>Atteinte à la "dignité, aux sentiments et au respect de soi".</a:t>
            </a:r>
            <a:endParaRPr lang="en-CA" sz="2800" dirty="0"/>
          </a:p>
          <a:p>
            <a:pPr marL="0" indent="0">
              <a:buNone/>
            </a:pPr>
            <a:r>
              <a:rPr lang="en-CA" dirty="0"/>
              <a:t>Pertes économiques</a:t>
            </a:r>
          </a:p>
          <a:p>
            <a:pPr lvl="1"/>
            <a:r>
              <a:rPr lang="fr-FR" sz="2800" dirty="0"/>
              <a:t>Perte d'emploi, de salaire ou de promotion </a:t>
            </a:r>
          </a:p>
          <a:p>
            <a:pPr lvl="1"/>
            <a:r>
              <a:rPr lang="fr-FR" sz="2800" dirty="0"/>
              <a:t>Impossibilité de poursuivre le programme scolaire, perte des frais de scolarité</a:t>
            </a:r>
          </a:p>
          <a:p>
            <a:pPr lvl="1"/>
            <a:r>
              <a:rPr lang="fr-FR" sz="2800" dirty="0"/>
              <a:t>Coût de l'installation d'une rampe d'accès</a:t>
            </a:r>
          </a:p>
          <a:p>
            <a:pPr lvl="1"/>
            <a:r>
              <a:rPr lang="fr-FR" sz="2800" dirty="0"/>
              <a:t>Autres dépenses personnelles</a:t>
            </a:r>
            <a:endParaRPr lang="en-CA" dirty="0"/>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26</a:t>
            </a:fld>
            <a:endParaRPr lang="en-CA" altLang="en-US" dirty="0"/>
          </a:p>
        </p:txBody>
      </p:sp>
    </p:spTree>
    <p:extLst>
      <p:ext uri="{BB962C8B-B14F-4D97-AF65-F5344CB8AC3E}">
        <p14:creationId xmlns:p14="http://schemas.microsoft.com/office/powerpoint/2010/main" val="961568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037427"/>
            <a:ext cx="7886700" cy="1150147"/>
          </a:xfrm>
        </p:spPr>
        <p:txBody>
          <a:bodyPr/>
          <a:lstStyle/>
          <a:p>
            <a:r>
              <a:rPr lang="en-US" dirty="0"/>
              <a:t>Plusieurs formes de discrimination </a:t>
            </a:r>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a:bodyPr>
          <a:lstStyle/>
          <a:p>
            <a:r>
              <a:rPr lang="fr-FR" dirty="0"/>
              <a:t>Directe (y compris le harcèlement, le harcèlement sexuel, la sollicitation sexuelle)</a:t>
            </a:r>
          </a:p>
          <a:p>
            <a:r>
              <a:rPr lang="fr-FR" dirty="0"/>
              <a:t>Constructif (également appelé "effet négatif")</a:t>
            </a:r>
          </a:p>
          <a:p>
            <a:r>
              <a:rPr lang="fr-FR" dirty="0"/>
              <a:t>Par association, ou perçue</a:t>
            </a:r>
          </a:p>
          <a:p>
            <a:r>
              <a:rPr lang="fr-FR" dirty="0"/>
              <a:t>Environnement toxique </a:t>
            </a:r>
          </a:p>
          <a:p>
            <a:r>
              <a:rPr lang="fr-FR" dirty="0"/>
              <a:t>Systémique, institutionnel</a:t>
            </a:r>
          </a:p>
          <a:p>
            <a:r>
              <a:rPr lang="fr-FR" dirty="0"/>
              <a:t>Représailles pour avoir revendiqué des droits en vertu du Code </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27</a:t>
            </a:fld>
            <a:endParaRPr lang="en-US" dirty="0"/>
          </a:p>
        </p:txBody>
      </p:sp>
    </p:spTree>
    <p:extLst>
      <p:ext uri="{BB962C8B-B14F-4D97-AF65-F5344CB8AC3E}">
        <p14:creationId xmlns:p14="http://schemas.microsoft.com/office/powerpoint/2010/main" val="2903957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3887" y="1074870"/>
            <a:ext cx="8097031" cy="924605"/>
          </a:xfrm>
        </p:spPr>
        <p:txBody>
          <a:bodyPr>
            <a:normAutofit/>
          </a:bodyPr>
          <a:lstStyle/>
          <a:p>
            <a:r>
              <a:rPr lang="en-US" sz="4800" b="1" dirty="0">
                <a:solidFill>
                  <a:schemeClr val="accent2">
                    <a:lumMod val="75000"/>
                  </a:schemeClr>
                </a:solidFill>
              </a:rPr>
              <a:t>Intersectionnalité</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504967" y="2224586"/>
            <a:ext cx="8215952" cy="4258102"/>
          </a:xfrm>
        </p:spPr>
        <p:txBody>
          <a:bodyPr>
            <a:noAutofit/>
          </a:bodyPr>
          <a:lstStyle/>
          <a:p>
            <a:pPr lvl="1"/>
            <a:endParaRPr lang="en-CA"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28</a:t>
            </a:fld>
            <a:endParaRPr lang="en-US" sz="1600" dirty="0"/>
          </a:p>
        </p:txBody>
      </p:sp>
      <p:pic>
        <p:nvPicPr>
          <p:cNvPr id="5" name="Picture 4">
            <a:extLst>
              <a:ext uri="{FF2B5EF4-FFF2-40B4-BE49-F238E27FC236}">
                <a16:creationId xmlns:a16="http://schemas.microsoft.com/office/drawing/2014/main" id="{49479514-D1EE-4328-BA14-35CE5206B864}"/>
              </a:ext>
            </a:extLst>
          </p:cNvPr>
          <p:cNvPicPr>
            <a:picLocks noChangeAspect="1"/>
          </p:cNvPicPr>
          <p:nvPr/>
        </p:nvPicPr>
        <p:blipFill rotWithShape="1">
          <a:blip r:embed="rId3"/>
          <a:srcRect l="3702" t="2953" r="1448" b="14906"/>
          <a:stretch/>
        </p:blipFill>
        <p:spPr>
          <a:xfrm>
            <a:off x="423081" y="2044607"/>
            <a:ext cx="8215952" cy="4356080"/>
          </a:xfrm>
          <a:prstGeom prst="rect">
            <a:avLst/>
          </a:prstGeom>
          <a:ln w="25400">
            <a:solidFill>
              <a:schemeClr val="accent1"/>
            </a:solidFill>
          </a:ln>
        </p:spPr>
      </p:pic>
    </p:spTree>
    <p:extLst>
      <p:ext uri="{BB962C8B-B14F-4D97-AF65-F5344CB8AC3E}">
        <p14:creationId xmlns:p14="http://schemas.microsoft.com/office/powerpoint/2010/main" val="1553371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 </a:t>
            </a:r>
            <a:r>
              <a:rPr lang="en-CA" dirty="0"/>
              <a:t>défense</a:t>
            </a:r>
          </a:p>
        </p:txBody>
      </p:sp>
      <p:sp>
        <p:nvSpPr>
          <p:cNvPr id="3" name="Content Placeholder 2"/>
          <p:cNvSpPr>
            <a:spLocks noGrp="1"/>
          </p:cNvSpPr>
          <p:nvPr>
            <p:ph idx="1"/>
          </p:nvPr>
        </p:nvSpPr>
        <p:spPr/>
        <p:txBody>
          <a:bodyPr>
            <a:normAutofit/>
          </a:bodyPr>
          <a:lstStyle/>
          <a:p>
            <a:pPr marL="0" indent="0">
              <a:buNone/>
            </a:pPr>
            <a:r>
              <a:rPr lang="fr-FR" dirty="0"/>
              <a:t>Le </a:t>
            </a:r>
            <a:r>
              <a:rPr lang="fr-FR" i="1" dirty="0"/>
              <a:t>Code</a:t>
            </a:r>
            <a:r>
              <a:rPr lang="fr-FR" dirty="0"/>
              <a:t> permet de </a:t>
            </a:r>
            <a:r>
              <a:rPr lang="fr-FR" b="1" i="1" u="sng" dirty="0"/>
              <a:t>se défendre </a:t>
            </a:r>
            <a:r>
              <a:rPr lang="fr-FR" dirty="0"/>
              <a:t>contre une plainte pour discrimination</a:t>
            </a:r>
            <a:endParaRPr lang="en-CA" dirty="0"/>
          </a:p>
          <a:p>
            <a:pPr marL="0" indent="0">
              <a:buNone/>
            </a:pPr>
            <a:r>
              <a:rPr lang="en-CA" dirty="0"/>
              <a:t>Deux types de défenses :</a:t>
            </a:r>
          </a:p>
          <a:p>
            <a:pPr marL="971550" lvl="1" indent="-514350">
              <a:buFont typeface="+mj-lt"/>
              <a:buAutoNum type="arabicPeriod"/>
            </a:pPr>
            <a:r>
              <a:rPr lang="en-CA" dirty="0"/>
              <a:t>Défenses spécifiques </a:t>
            </a:r>
          </a:p>
          <a:p>
            <a:pPr marL="971550" lvl="1" indent="-514350">
              <a:buFont typeface="+mj-lt"/>
              <a:buAutoNum type="arabicPeriod"/>
            </a:pPr>
            <a:r>
              <a:rPr lang="fr-FR" dirty="0"/>
              <a:t>Défenses de bonne foi et de difficultés excessives ( général)</a:t>
            </a:r>
          </a:p>
          <a:p>
            <a:pPr lvl="2"/>
            <a:r>
              <a:rPr lang="fr-FR" sz="2400" dirty="0"/>
              <a:t>une exigence, une qualification ou un facteur est raisonnable et fait de bonne foi </a:t>
            </a:r>
            <a:r>
              <a:rPr lang="fr-FR" sz="2400" b="1" i="1" u="sng" dirty="0"/>
              <a:t>et</a:t>
            </a:r>
          </a:p>
          <a:p>
            <a:pPr lvl="2"/>
            <a:r>
              <a:rPr lang="fr-FR" sz="2400" dirty="0"/>
              <a:t>les besoins de la personne ne peuvent être satisfaits sans contrainte excessive.</a:t>
            </a:r>
            <a:endParaRPr lang="en-CA" dirty="0"/>
          </a:p>
          <a:p>
            <a:pPr marL="971550" lvl="1" indent="-514350">
              <a:buFont typeface="+mj-lt"/>
              <a:buAutoNum type="arabicPeriod"/>
            </a:pPr>
            <a:endParaRPr lang="en-CA" dirty="0"/>
          </a:p>
          <a:p>
            <a:pPr marL="971550" lvl="1" indent="-514350">
              <a:buFont typeface="+mj-lt"/>
              <a:buAutoNum type="arabicPeriod"/>
            </a:pPr>
            <a:endParaRPr lang="en-CA" dirty="0"/>
          </a:p>
          <a:p>
            <a:pPr marL="471487" lvl="1" indent="0">
              <a:buNone/>
            </a:pPr>
            <a:endParaRPr lang="en-CA" dirty="0"/>
          </a:p>
        </p:txBody>
      </p:sp>
      <p:sp>
        <p:nvSpPr>
          <p:cNvPr id="4" name="Slide Number Placeholder 3"/>
          <p:cNvSpPr>
            <a:spLocks noGrp="1"/>
          </p:cNvSpPr>
          <p:nvPr>
            <p:ph type="sldNum" sz="quarter" idx="12"/>
          </p:nvPr>
        </p:nvSpPr>
        <p:spPr/>
        <p:txBody>
          <a:bodyPr/>
          <a:lstStyle/>
          <a:p>
            <a:pPr>
              <a:defRPr/>
            </a:pPr>
            <a:fld id="{76FA16E4-6B3F-43DE-85F4-90601D2C1B08}" type="slidenum">
              <a:rPr lang="en-CA" altLang="en-US" smtClean="0"/>
              <a:pPr>
                <a:defRPr/>
              </a:pPr>
              <a:t>29</a:t>
            </a:fld>
            <a:endParaRPr lang="en-CA" altLang="en-US"/>
          </a:p>
        </p:txBody>
      </p:sp>
    </p:spTree>
    <p:extLst>
      <p:ext uri="{BB962C8B-B14F-4D97-AF65-F5344CB8AC3E}">
        <p14:creationId xmlns:p14="http://schemas.microsoft.com/office/powerpoint/2010/main" val="417175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3888" y="1343932"/>
            <a:ext cx="7886700" cy="924605"/>
          </a:xfrm>
        </p:spPr>
        <p:txBody>
          <a:bodyPr>
            <a:normAutofit/>
          </a:bodyPr>
          <a:lstStyle/>
          <a:p>
            <a:r>
              <a:rPr lang="en-CA" sz="4800" b="1" dirty="0">
                <a:solidFill>
                  <a:schemeClr val="accent2">
                    <a:lumMod val="75000"/>
                  </a:schemeClr>
                </a:solidFill>
              </a:rPr>
              <a:t>Reconnaissance des terres</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623888" y="2423206"/>
            <a:ext cx="7886700" cy="1500187"/>
          </a:xfrm>
        </p:spPr>
        <p:txBody>
          <a:bodyPr/>
          <a:lstStyle/>
          <a:p>
            <a:r>
              <a:rPr lang="fr-FR" dirty="0">
                <a:solidFill>
                  <a:schemeClr val="tx1"/>
                </a:solidFill>
              </a:rPr>
              <a:t>[Ajoutez une reconnaissance des terres autochtones significative liée à l'endroit où vous présentez l'atelier].</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a:t>
            </a:fld>
            <a:endParaRPr lang="en-US" sz="1600" dirty="0"/>
          </a:p>
        </p:txBody>
      </p:sp>
    </p:spTree>
    <p:extLst>
      <p:ext uri="{BB962C8B-B14F-4D97-AF65-F5344CB8AC3E}">
        <p14:creationId xmlns:p14="http://schemas.microsoft.com/office/powerpoint/2010/main" val="420222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705970" y="2033517"/>
            <a:ext cx="6509982" cy="1938992"/>
          </a:xfrm>
          <a:prstGeom prst="rect">
            <a:avLst/>
          </a:prstGeom>
          <a:noFill/>
        </p:spPr>
        <p:txBody>
          <a:bodyPr wrap="square">
            <a:spAutoFit/>
          </a:bodyPr>
          <a:lstStyle/>
          <a:p>
            <a:pPr>
              <a:buSzPct val="100000"/>
            </a:pPr>
            <a:r>
              <a:rPr lang="fr-FR" sz="4000" b="1" dirty="0">
                <a:solidFill>
                  <a:schemeClr val="accent2">
                    <a:lumMod val="75000"/>
                  </a:schemeClr>
                </a:solidFill>
              </a:rPr>
              <a:t>Devoir d'accommodement ... jusqu'au point de contrainte excessive</a:t>
            </a:r>
          </a:p>
        </p:txBody>
      </p:sp>
    </p:spTree>
    <p:extLst>
      <p:ext uri="{BB962C8B-B14F-4D97-AF65-F5344CB8AC3E}">
        <p14:creationId xmlns:p14="http://schemas.microsoft.com/office/powerpoint/2010/main" val="196513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49" y="291090"/>
            <a:ext cx="7886699" cy="932688"/>
          </a:xfrm>
        </p:spPr>
        <p:txBody>
          <a:bodyPr vert="horz" lIns="91440" tIns="45720" rIns="91440" bIns="45720" rtlCol="0" anchor="b">
            <a:normAutofit/>
          </a:bodyPr>
          <a:lstStyle/>
          <a:p>
            <a:r>
              <a:rPr lang="en-US" sz="4700" b="1" kern="1200" dirty="0">
                <a:solidFill>
                  <a:schemeClr val="tx1"/>
                </a:solidFill>
                <a:latin typeface="+mj-lt"/>
                <a:ea typeface="+mj-ea"/>
                <a:cs typeface="+mj-cs"/>
              </a:rPr>
              <a:t> </a:t>
            </a:r>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628651" y="941550"/>
            <a:ext cx="7886699" cy="668885"/>
          </a:xfrm>
        </p:spPr>
        <p:txBody>
          <a:bodyPr vert="horz" lIns="91440" tIns="45720" rIns="91440" bIns="45720" rtlCol="0">
            <a:noAutofit/>
          </a:bodyPr>
          <a:lstStyle/>
          <a:p>
            <a:r>
              <a:rPr lang="en-US" sz="4000" b="1" dirty="0">
                <a:solidFill>
                  <a:schemeClr val="accent2">
                    <a:lumMod val="75000"/>
                  </a:schemeClr>
                </a:solidFill>
                <a:latin typeface="+mj-lt"/>
                <a:ea typeface="+mj-ea"/>
                <a:cs typeface="+mj-cs"/>
              </a:rPr>
              <a:t>Le devoir d'accommodement </a:t>
            </a:r>
            <a:endParaRPr lang="en-US" sz="4000" kern="1200" dirty="0">
              <a:solidFill>
                <a:schemeClr val="accent2">
                  <a:lumMod val="75000"/>
                </a:schemeClr>
              </a:solidFill>
              <a:latin typeface="+mn-lt"/>
              <a:ea typeface="+mn-ea"/>
              <a:cs typeface="+mn-cs"/>
            </a:endParaRP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2843D7-B4A2-6A42-B18D-F75DE8916FD0}" type="slidenum">
              <a:rPr lang="en-US" smtClean="0"/>
              <a:pPr>
                <a:spcAft>
                  <a:spcPts val="600"/>
                </a:spcAft>
              </a:pPr>
              <a:t>31</a:t>
            </a:fld>
            <a:endParaRPr lang="en-US"/>
          </a:p>
        </p:txBody>
      </p:sp>
      <p:pic>
        <p:nvPicPr>
          <p:cNvPr id="7" name="Picture 6">
            <a:extLst>
              <a:ext uri="{FF2B5EF4-FFF2-40B4-BE49-F238E27FC236}">
                <a16:creationId xmlns:a16="http://schemas.microsoft.com/office/drawing/2014/main" id="{A0B2280D-1F44-4D50-0927-B1913C47FEE3}"/>
              </a:ext>
            </a:extLst>
          </p:cNvPr>
          <p:cNvPicPr>
            <a:picLocks noChangeAspect="1"/>
          </p:cNvPicPr>
          <p:nvPr/>
        </p:nvPicPr>
        <p:blipFill>
          <a:blip r:embed="rId3"/>
          <a:stretch>
            <a:fillRect/>
          </a:stretch>
        </p:blipFill>
        <p:spPr>
          <a:xfrm>
            <a:off x="628649" y="1603375"/>
            <a:ext cx="6810375" cy="4752975"/>
          </a:xfrm>
          <a:prstGeom prst="rect">
            <a:avLst/>
          </a:prstGeom>
        </p:spPr>
      </p:pic>
    </p:spTree>
    <p:extLst>
      <p:ext uri="{BB962C8B-B14F-4D97-AF65-F5344CB8AC3E}">
        <p14:creationId xmlns:p14="http://schemas.microsoft.com/office/powerpoint/2010/main" val="4164841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046571"/>
            <a:ext cx="7886700" cy="1325563"/>
          </a:xfrm>
        </p:spPr>
        <p:txBody>
          <a:bodyPr>
            <a:normAutofit fontScale="90000"/>
          </a:bodyPr>
          <a:lstStyle/>
          <a:p>
            <a:r>
              <a:rPr lang="fr-FR" sz="4800" b="1" dirty="0">
                <a:solidFill>
                  <a:schemeClr val="accent2">
                    <a:lumMod val="75000"/>
                  </a:schemeClr>
                </a:solidFill>
              </a:rPr>
              <a:t>L'accommodement : Un devoir et une défense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2293936"/>
            <a:ext cx="8058150" cy="3846514"/>
          </a:xfrm>
        </p:spPr>
        <p:txBody>
          <a:bodyPr>
            <a:noAutofit/>
          </a:bodyPr>
          <a:lstStyle/>
          <a:p>
            <a:r>
              <a:rPr lang="fr-FR" sz="3600" dirty="0"/>
              <a:t>Défense contre une plainte pour discrimination lorsque les besoins d'une personne handicapée ne peuvent être satisfaits sans contrainte excessive.</a:t>
            </a:r>
          </a:p>
          <a:p>
            <a:pPr lvl="1"/>
            <a:r>
              <a:rPr lang="en-US" sz="3200" u="sng" dirty="0"/>
              <a:t>Devoir d’accommodement</a:t>
            </a:r>
          </a:p>
          <a:p>
            <a:pPr lvl="1"/>
            <a:r>
              <a:rPr lang="fr-FR" sz="3200" dirty="0"/>
              <a:t>Si la personne ne peut toujours pas satisfaire aux exigences essentielles après un aménagement approprié, la défense de </a:t>
            </a:r>
            <a:r>
              <a:rPr lang="fr-FR" sz="3200" b="1" i="1" u="sng" dirty="0"/>
              <a:t>contrainte excessive </a:t>
            </a:r>
            <a:r>
              <a:rPr lang="fr-FR" sz="3200" dirty="0"/>
              <a:t>est établie. </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32</a:t>
            </a:fld>
            <a:endParaRPr lang="en-US" sz="1600" dirty="0"/>
          </a:p>
        </p:txBody>
      </p:sp>
    </p:spTree>
    <p:extLst>
      <p:ext uri="{BB962C8B-B14F-4D97-AF65-F5344CB8AC3E}">
        <p14:creationId xmlns:p14="http://schemas.microsoft.com/office/powerpoint/2010/main" val="3067241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5B5-3D65-4474-B1FD-1C38BD762874}"/>
              </a:ext>
            </a:extLst>
          </p:cNvPr>
          <p:cNvSpPr>
            <a:spLocks noGrp="1"/>
          </p:cNvSpPr>
          <p:nvPr>
            <p:ph type="title"/>
          </p:nvPr>
        </p:nvSpPr>
        <p:spPr/>
        <p:txBody>
          <a:bodyPr/>
          <a:lstStyle/>
          <a:p>
            <a:r>
              <a:rPr lang="en-US" dirty="0"/>
              <a:t>Facteurs de contraintes excessives</a:t>
            </a:r>
            <a:endParaRPr lang="en-CA" dirty="0"/>
          </a:p>
        </p:txBody>
      </p:sp>
      <p:sp>
        <p:nvSpPr>
          <p:cNvPr id="3" name="Content Placeholder 2">
            <a:extLst>
              <a:ext uri="{FF2B5EF4-FFF2-40B4-BE49-F238E27FC236}">
                <a16:creationId xmlns:a16="http://schemas.microsoft.com/office/drawing/2014/main" id="{48FD775D-EFF8-43F9-B98A-1DD008F8B17F}"/>
              </a:ext>
            </a:extLst>
          </p:cNvPr>
          <p:cNvSpPr>
            <a:spLocks noGrp="1"/>
          </p:cNvSpPr>
          <p:nvPr>
            <p:ph idx="1"/>
          </p:nvPr>
        </p:nvSpPr>
        <p:spPr/>
        <p:txBody>
          <a:bodyPr/>
          <a:lstStyle/>
          <a:p>
            <a:endParaRPr lang="en-US" dirty="0"/>
          </a:p>
          <a:p>
            <a:endParaRPr lang="en-US" dirty="0"/>
          </a:p>
        </p:txBody>
      </p:sp>
      <p:pic>
        <p:nvPicPr>
          <p:cNvPr id="2054" name="Picture 6" descr="Cost of Goods for WooCommerce - WPFactory">
            <a:extLst>
              <a:ext uri="{FF2B5EF4-FFF2-40B4-BE49-F238E27FC236}">
                <a16:creationId xmlns:a16="http://schemas.microsoft.com/office/drawing/2014/main" id="{1ABA3F9C-E861-4B34-912C-19CAA5107E9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40990" y="1916657"/>
            <a:ext cx="3024685" cy="3024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66EB6C3-81E8-787E-3A20-23830AA7337E}"/>
              </a:ext>
            </a:extLst>
          </p:cNvPr>
          <p:cNvPicPr>
            <a:picLocks noChangeAspect="1"/>
          </p:cNvPicPr>
          <p:nvPr/>
        </p:nvPicPr>
        <p:blipFill rotWithShape="1">
          <a:blip r:embed="rId4"/>
          <a:srcRect l="10326" t="8996" r="9471" b="10014"/>
          <a:stretch/>
        </p:blipFill>
        <p:spPr>
          <a:xfrm>
            <a:off x="5579372" y="4277411"/>
            <a:ext cx="2171202" cy="2286000"/>
          </a:xfrm>
          <a:prstGeom prst="rect">
            <a:avLst/>
          </a:prstGeom>
        </p:spPr>
      </p:pic>
      <p:pic>
        <p:nvPicPr>
          <p:cNvPr id="7" name="Picture 6">
            <a:extLst>
              <a:ext uri="{FF2B5EF4-FFF2-40B4-BE49-F238E27FC236}">
                <a16:creationId xmlns:a16="http://schemas.microsoft.com/office/drawing/2014/main" id="{27AB48E8-08A1-1FEA-A736-615BE90B25E6}"/>
              </a:ext>
            </a:extLst>
          </p:cNvPr>
          <p:cNvPicPr>
            <a:picLocks noChangeAspect="1"/>
          </p:cNvPicPr>
          <p:nvPr/>
        </p:nvPicPr>
        <p:blipFill>
          <a:blip r:embed="rId5"/>
          <a:stretch>
            <a:fillRect/>
          </a:stretch>
        </p:blipFill>
        <p:spPr>
          <a:xfrm>
            <a:off x="628650" y="4701902"/>
            <a:ext cx="3357139" cy="2076450"/>
          </a:xfrm>
          <a:prstGeom prst="rect">
            <a:avLst/>
          </a:prstGeom>
        </p:spPr>
      </p:pic>
    </p:spTree>
    <p:extLst>
      <p:ext uri="{BB962C8B-B14F-4D97-AF65-F5344CB8AC3E}">
        <p14:creationId xmlns:p14="http://schemas.microsoft.com/office/powerpoint/2010/main" val="3667911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817971"/>
            <a:ext cx="8277606" cy="1325563"/>
          </a:xfrm>
        </p:spPr>
        <p:txBody>
          <a:bodyPr>
            <a:normAutofit fontScale="90000"/>
          </a:bodyPr>
          <a:lstStyle/>
          <a:p>
            <a:r>
              <a:rPr lang="en-US" sz="4800" b="1" dirty="0">
                <a:solidFill>
                  <a:schemeClr val="accent2">
                    <a:lumMod val="75000"/>
                  </a:schemeClr>
                </a:solidFill>
              </a:rPr>
              <a:t>Accommodement : Exemples de logements</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2098674"/>
            <a:ext cx="7886700" cy="4351338"/>
          </a:xfrm>
        </p:spPr>
        <p:txBody>
          <a:bodyPr>
            <a:noAutofit/>
          </a:bodyPr>
          <a:lstStyle/>
          <a:p>
            <a:pPr lvl="1"/>
            <a:r>
              <a:rPr lang="fr-FR" sz="2800" dirty="0"/>
              <a:t>Aider quelqu'un à remplir une demande écrite ou en ligne pour une coopérative</a:t>
            </a:r>
          </a:p>
          <a:p>
            <a:pPr lvl="1"/>
            <a:r>
              <a:rPr lang="fr-FR" sz="2800" dirty="0"/>
              <a:t>Apporter des modifications structurelles à un logement ou à un bâtiment pour le rendre accessible</a:t>
            </a:r>
          </a:p>
          <a:p>
            <a:pPr lvl="1"/>
            <a:r>
              <a:rPr lang="fr-FR" sz="2800" dirty="0"/>
              <a:t>Prolonger la date limite à laquelle le locataire doit soumettre les documents pour la révision annuelle de son loyer.</a:t>
            </a:r>
          </a:p>
          <a:p>
            <a:pPr lvl="1"/>
            <a:r>
              <a:rPr lang="fr-FR" sz="2800" dirty="0"/>
              <a:t>Permettre le transfert dans un nouveau logement lorsque les "règles" ne le permettent pas.</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34</a:t>
            </a:fld>
            <a:endParaRPr lang="en-US" sz="1600" dirty="0"/>
          </a:p>
        </p:txBody>
      </p:sp>
    </p:spTree>
    <p:extLst>
      <p:ext uri="{BB962C8B-B14F-4D97-AF65-F5344CB8AC3E}">
        <p14:creationId xmlns:p14="http://schemas.microsoft.com/office/powerpoint/2010/main" val="2893074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640080" y="2033517"/>
            <a:ext cx="8284464" cy="1323439"/>
          </a:xfrm>
          <a:prstGeom prst="rect">
            <a:avLst/>
          </a:prstGeom>
          <a:noFill/>
        </p:spPr>
        <p:txBody>
          <a:bodyPr wrap="square">
            <a:spAutoFit/>
          </a:bodyPr>
          <a:lstStyle/>
          <a:p>
            <a:pPr>
              <a:buSzPct val="100000"/>
            </a:pPr>
            <a:r>
              <a:rPr lang="fr-FR" sz="4000" b="1" dirty="0">
                <a:solidFill>
                  <a:schemeClr val="accent2">
                    <a:lumMod val="75000"/>
                  </a:schemeClr>
                </a:solidFill>
              </a:rPr>
              <a:t>Démontrer "l'équation de la discrimination "</a:t>
            </a:r>
            <a:endParaRPr lang="en-CA" sz="4000" b="1" i="1" dirty="0">
              <a:solidFill>
                <a:schemeClr val="accent2">
                  <a:lumMod val="75000"/>
                </a:schemeClr>
              </a:solidFill>
            </a:endParaRPr>
          </a:p>
        </p:txBody>
      </p:sp>
    </p:spTree>
    <p:extLst>
      <p:ext uri="{BB962C8B-B14F-4D97-AF65-F5344CB8AC3E}">
        <p14:creationId xmlns:p14="http://schemas.microsoft.com/office/powerpoint/2010/main" val="2789808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US" sz="4800" b="1" dirty="0">
                <a:solidFill>
                  <a:schemeClr val="accent2">
                    <a:lumMod val="75000"/>
                  </a:schemeClr>
                </a:solidFill>
              </a:rPr>
              <a:t> = discrimination </a:t>
            </a:r>
            <a:r>
              <a:rPr lang="en-US" sz="4800" b="1" dirty="0" err="1">
                <a:solidFill>
                  <a:schemeClr val="accent2">
                    <a:lumMod val="75000"/>
                  </a:schemeClr>
                </a:solidFill>
              </a:rPr>
              <a:t>illégale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pPr marL="0" indent="0">
              <a:buNone/>
            </a:pPr>
            <a:r>
              <a:rPr lang="fr-FR" dirty="0"/>
              <a:t>La personne qui allègue une discrimination doit démontrer ...</a:t>
            </a:r>
            <a:endParaRPr lang="en-CA" sz="2800" b="1" dirty="0"/>
          </a:p>
          <a:p>
            <a:pPr marL="457200" lvl="1" indent="0">
              <a:buNone/>
            </a:pPr>
            <a:r>
              <a:rPr lang="fr-FR" sz="2800" b="1" dirty="0"/>
              <a:t>Domaine social </a:t>
            </a:r>
            <a:r>
              <a:rPr lang="fr-FR" sz="2800" b="1" dirty="0">
                <a:solidFill>
                  <a:srgbClr val="FF0000"/>
                </a:solidFill>
              </a:rPr>
              <a:t>+</a:t>
            </a:r>
            <a:r>
              <a:rPr lang="fr-FR" sz="2800" b="1" dirty="0"/>
              <a:t> motif protégé par le Code </a:t>
            </a:r>
            <a:r>
              <a:rPr lang="fr-FR" sz="2800" b="1" dirty="0">
                <a:solidFill>
                  <a:srgbClr val="FF0000"/>
                </a:solidFill>
              </a:rPr>
              <a:t>+</a:t>
            </a:r>
            <a:r>
              <a:rPr lang="fr-FR" sz="2800" b="1" dirty="0"/>
              <a:t> résultat négatif</a:t>
            </a:r>
            <a:endParaRPr lang="en-CA" sz="900" dirty="0"/>
          </a:p>
          <a:p>
            <a:pPr lvl="1"/>
            <a:r>
              <a:rPr lang="fr-FR" sz="2800" dirty="0"/>
              <a:t>Doit démontrer selon la prépondérance des probabilités (50%+1 ; plus probable que non)</a:t>
            </a:r>
          </a:p>
          <a:p>
            <a:pPr lvl="1"/>
            <a:r>
              <a:rPr lang="fr-FR" sz="2800" dirty="0"/>
              <a:t>En utilisant des éléments de preuve</a:t>
            </a:r>
          </a:p>
          <a:p>
            <a:pPr lvl="2"/>
            <a:r>
              <a:rPr lang="fr-FR" sz="2400" dirty="0"/>
              <a:t>Documents, courriels, témoignages, témoins, rapports d'experts.</a:t>
            </a:r>
            <a:endParaRPr lang="en-CA" sz="36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36</a:t>
            </a:fld>
            <a:endParaRPr lang="en-US" sz="1600" dirty="0"/>
          </a:p>
        </p:txBody>
      </p:sp>
    </p:spTree>
    <p:extLst>
      <p:ext uri="{BB962C8B-B14F-4D97-AF65-F5344CB8AC3E}">
        <p14:creationId xmlns:p14="http://schemas.microsoft.com/office/powerpoint/2010/main" val="3606281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US" sz="4800" b="1" dirty="0">
                <a:solidFill>
                  <a:schemeClr val="accent2">
                    <a:lumMod val="75000"/>
                  </a:schemeClr>
                </a:solidFill>
              </a:rPr>
              <a:t> = discrimination illégale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r>
              <a:rPr lang="fr-FR" dirty="0"/>
              <a:t>La personne ou l'organisation accusée de discrimination a la possibilité d'établir un ...</a:t>
            </a:r>
            <a:r>
              <a:rPr lang="en-CA" dirty="0"/>
              <a:t>  </a:t>
            </a:r>
            <a:endParaRPr lang="en-CA" b="1" dirty="0"/>
          </a:p>
          <a:p>
            <a:pPr marL="457200" lvl="1" indent="0">
              <a:buNone/>
            </a:pPr>
            <a:r>
              <a:rPr lang="en-CA" sz="2800" dirty="0">
                <a:solidFill>
                  <a:srgbClr val="FF0000"/>
                </a:solidFill>
              </a:rPr>
              <a:t>–</a:t>
            </a:r>
            <a:r>
              <a:rPr lang="en-CA" sz="2800" b="1" dirty="0">
                <a:solidFill>
                  <a:srgbClr val="FF0000"/>
                </a:solidFill>
              </a:rPr>
              <a:t> </a:t>
            </a:r>
            <a:r>
              <a:rPr lang="en-CA" sz="2800" b="1" dirty="0"/>
              <a:t>défense</a:t>
            </a:r>
          </a:p>
          <a:p>
            <a:pPr lvl="1"/>
            <a:endParaRPr lang="en-CA" sz="900" dirty="0"/>
          </a:p>
          <a:p>
            <a:pPr lvl="1"/>
            <a:r>
              <a:rPr lang="fr-FR" dirty="0"/>
              <a:t>Selon la prépondérance des probabilités, appuyées par la preuve</a:t>
            </a:r>
            <a:endParaRPr lang="en-CA" dirty="0"/>
          </a:p>
          <a:p>
            <a:r>
              <a:rPr lang="fr-FR" dirty="0"/>
              <a:t>Si l'on ne peut pas établir une défense, alors </a:t>
            </a:r>
          </a:p>
          <a:p>
            <a:pPr marL="457200" lvl="1" indent="0">
              <a:buNone/>
            </a:pPr>
            <a:r>
              <a:rPr lang="en-CA" sz="2800" b="1" dirty="0">
                <a:solidFill>
                  <a:srgbClr val="FF0000"/>
                </a:solidFill>
              </a:rPr>
              <a:t>=</a:t>
            </a:r>
            <a:r>
              <a:rPr lang="en-CA" sz="2800" b="1" dirty="0"/>
              <a:t> discrimination illégale</a:t>
            </a:r>
          </a:p>
          <a:p>
            <a:pPr marL="0" indent="0">
              <a:buNone/>
            </a:pPr>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37</a:t>
            </a:fld>
            <a:endParaRPr lang="en-US" sz="1600" dirty="0"/>
          </a:p>
        </p:txBody>
      </p:sp>
    </p:spTree>
    <p:extLst>
      <p:ext uri="{BB962C8B-B14F-4D97-AF65-F5344CB8AC3E}">
        <p14:creationId xmlns:p14="http://schemas.microsoft.com/office/powerpoint/2010/main" val="2817078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ffee break">
            <a:extLst>
              <a:ext uri="{FF2B5EF4-FFF2-40B4-BE49-F238E27FC236}">
                <a16:creationId xmlns:a16="http://schemas.microsoft.com/office/drawing/2014/main" id="{5D2A9168-1C61-8A41-88BC-ADB145248CA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6696" t="6195" r="16776" b="-1"/>
          <a:stretch/>
        </p:blipFill>
        <p:spPr bwMode="auto">
          <a:xfrm>
            <a:off x="3992298" y="1600200"/>
            <a:ext cx="4124971" cy="4761176"/>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4F54FC-10BD-A844-91F6-4A02A43A970F}"/>
              </a:ext>
            </a:extLst>
          </p:cNvPr>
          <p:cNvSpPr/>
          <p:nvPr/>
        </p:nvSpPr>
        <p:spPr>
          <a:xfrm>
            <a:off x="1026731" y="4117185"/>
            <a:ext cx="3559925" cy="8925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3600" b="1" spc="-38" dirty="0">
                <a:solidFill>
                  <a:schemeClr val="accent2">
                    <a:lumMod val="75000"/>
                  </a:schemeClr>
                </a:solidFill>
                <a:latin typeface="+mj-lt"/>
                <a:ea typeface="+mj-ea"/>
                <a:cs typeface="+mj-cs"/>
              </a:rPr>
              <a:t>Pause</a:t>
            </a:r>
          </a:p>
        </p:txBody>
      </p:sp>
    </p:spTree>
    <p:extLst>
      <p:ext uri="{BB962C8B-B14F-4D97-AF65-F5344CB8AC3E}">
        <p14:creationId xmlns:p14="http://schemas.microsoft.com/office/powerpoint/2010/main" val="3100455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292608" y="2033517"/>
            <a:ext cx="8705088" cy="1938992"/>
          </a:xfrm>
          <a:prstGeom prst="rect">
            <a:avLst/>
          </a:prstGeom>
          <a:noFill/>
        </p:spPr>
        <p:txBody>
          <a:bodyPr wrap="square">
            <a:spAutoFit/>
          </a:bodyPr>
          <a:lstStyle/>
          <a:p>
            <a:pPr algn="ctr">
              <a:buSzPct val="100000"/>
            </a:pPr>
            <a:r>
              <a:rPr lang="fr-FR" sz="4000" b="1" dirty="0">
                <a:solidFill>
                  <a:schemeClr val="accent2">
                    <a:lumMod val="75000"/>
                  </a:schemeClr>
                </a:solidFill>
              </a:rPr>
              <a:t>Activité 2 </a:t>
            </a:r>
          </a:p>
          <a:p>
            <a:pPr algn="ctr">
              <a:buSzPct val="100000"/>
            </a:pPr>
            <a:r>
              <a:rPr lang="fr-FR" sz="4000" b="1" dirty="0">
                <a:solidFill>
                  <a:schemeClr val="accent2">
                    <a:lumMod val="75000"/>
                  </a:schemeClr>
                </a:solidFill>
              </a:rPr>
              <a:t>Application de "l'équation de la discrimination" : deux scénarios </a:t>
            </a:r>
          </a:p>
        </p:txBody>
      </p:sp>
    </p:spTree>
    <p:extLst>
      <p:ext uri="{BB962C8B-B14F-4D97-AF65-F5344CB8AC3E}">
        <p14:creationId xmlns:p14="http://schemas.microsoft.com/office/powerpoint/2010/main" val="260183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2C40-638B-B84A-8F1E-8AE2F69A83B3}"/>
              </a:ext>
            </a:extLst>
          </p:cNvPr>
          <p:cNvSpPr>
            <a:spLocks noGrp="1"/>
          </p:cNvSpPr>
          <p:nvPr>
            <p:ph type="title"/>
          </p:nvPr>
        </p:nvSpPr>
        <p:spPr>
          <a:xfrm>
            <a:off x="628650" y="736186"/>
            <a:ext cx="7886700" cy="1325563"/>
          </a:xfrm>
        </p:spPr>
        <p:txBody>
          <a:bodyPr>
            <a:normAutofit/>
          </a:bodyPr>
          <a:lstStyle/>
          <a:p>
            <a:r>
              <a:rPr lang="en-CA" sz="4800" b="1" dirty="0">
                <a:solidFill>
                  <a:schemeClr val="accent2">
                    <a:lumMod val="75000"/>
                  </a:schemeClr>
                </a:solidFill>
              </a:rPr>
              <a:t>Agenda</a:t>
            </a:r>
            <a:endParaRPr lang="en-US" sz="4800" b="1" dirty="0"/>
          </a:p>
        </p:txBody>
      </p:sp>
      <p:sp>
        <p:nvSpPr>
          <p:cNvPr id="3" name="Text Placeholder 2">
            <a:extLst>
              <a:ext uri="{FF2B5EF4-FFF2-40B4-BE49-F238E27FC236}">
                <a16:creationId xmlns:a16="http://schemas.microsoft.com/office/drawing/2014/main" id="{6B260D6B-5C47-824F-B36B-820E3E9F2BFD}"/>
              </a:ext>
            </a:extLst>
          </p:cNvPr>
          <p:cNvSpPr>
            <a:spLocks noGrp="1"/>
          </p:cNvSpPr>
          <p:nvPr>
            <p:ph idx="1"/>
          </p:nvPr>
        </p:nvSpPr>
        <p:spPr>
          <a:xfrm>
            <a:off x="628650" y="1895474"/>
            <a:ext cx="7886700" cy="4351338"/>
          </a:xfrm>
        </p:spPr>
        <p:txBody>
          <a:bodyPr>
            <a:normAutofit fontScale="85000" lnSpcReduction="20000"/>
          </a:bodyPr>
          <a:lstStyle/>
          <a:p>
            <a:pPr marL="514350" indent="-514350">
              <a:buFont typeface="+mj-lt"/>
              <a:buAutoNum type="arabicPeriod"/>
            </a:pPr>
            <a:r>
              <a:rPr lang="en-CA" sz="2800" dirty="0">
                <a:solidFill>
                  <a:schemeClr val="tx1"/>
                </a:solidFill>
              </a:rPr>
              <a:t>Accueil, activité d'introduction </a:t>
            </a:r>
          </a:p>
          <a:p>
            <a:pPr marL="514350" indent="-514350">
              <a:buFont typeface="+mj-lt"/>
              <a:buAutoNum type="arabicPeriod"/>
            </a:pPr>
            <a:r>
              <a:rPr lang="fr-CA" sz="2800" dirty="0">
                <a:effectLst/>
                <a:latin typeface="Calibri" panose="020F0502020204030204" pitchFamily="34" charset="0"/>
                <a:ea typeface="Times New Roman" panose="02020603050405020304" pitchFamily="18" charset="0"/>
              </a:rPr>
              <a:t>Lois sur les droits de la personne au Canada et en Ontario</a:t>
            </a:r>
            <a:endParaRPr lang="en-CA" sz="2800" dirty="0">
              <a:solidFill>
                <a:schemeClr val="tx1"/>
              </a:solidFill>
            </a:endParaRPr>
          </a:p>
          <a:p>
            <a:pPr marL="514350" indent="-514350">
              <a:buFont typeface="+mj-lt"/>
              <a:buAutoNum type="arabicPeriod"/>
            </a:pPr>
            <a:r>
              <a:rPr lang="fr-CA" sz="2800" i="1" dirty="0">
                <a:effectLst/>
                <a:latin typeface="Calibri" panose="020F0502020204030204" pitchFamily="34" charset="0"/>
                <a:ea typeface="Times New Roman" panose="02020603050405020304" pitchFamily="18" charset="0"/>
              </a:rPr>
              <a:t>Code des droits de la personne</a:t>
            </a:r>
            <a:r>
              <a:rPr lang="fr-CA" sz="2800" dirty="0">
                <a:effectLst/>
                <a:latin typeface="Calibri" panose="020F0502020204030204" pitchFamily="34" charset="0"/>
                <a:ea typeface="Times New Roman" panose="02020603050405020304" pitchFamily="18" charset="0"/>
              </a:rPr>
              <a:t> de l'Ontario</a:t>
            </a:r>
          </a:p>
          <a:p>
            <a:pPr marL="514350" indent="-514350">
              <a:buFont typeface="+mj-lt"/>
              <a:buAutoNum type="arabicPeriod"/>
            </a:pPr>
            <a:r>
              <a:rPr lang="en-CA" dirty="0"/>
              <a:t>Le devoir d’accommodement</a:t>
            </a:r>
            <a:endParaRPr lang="en-CA" sz="2800" dirty="0">
              <a:solidFill>
                <a:schemeClr val="tx1"/>
              </a:solidFill>
            </a:endParaRPr>
          </a:p>
          <a:p>
            <a:pPr marL="514350" indent="-514350">
              <a:buFont typeface="+mj-lt"/>
              <a:buAutoNum type="arabicPeriod"/>
            </a:pPr>
            <a:r>
              <a:rPr lang="en-CA" dirty="0">
                <a:effectLst/>
                <a:latin typeface="Calibri" panose="020F0502020204030204" pitchFamily="34" charset="0"/>
                <a:ea typeface="Times New Roman" panose="02020603050405020304" pitchFamily="18" charset="0"/>
              </a:rPr>
              <a:t>“</a:t>
            </a:r>
            <a:r>
              <a:rPr lang="en-CA" sz="2800" dirty="0">
                <a:effectLst/>
                <a:latin typeface="Calibri" panose="020F0502020204030204" pitchFamily="34" charset="0"/>
                <a:ea typeface="Times New Roman" panose="02020603050405020304" pitchFamily="18" charset="0"/>
              </a:rPr>
              <a:t>L’équation de la discrimination”</a:t>
            </a:r>
          </a:p>
          <a:p>
            <a:pPr marL="0" indent="0">
              <a:buNone/>
            </a:pPr>
            <a:r>
              <a:rPr lang="en-CA" b="1" i="1" dirty="0"/>
              <a:t>PAUSE</a:t>
            </a:r>
            <a:r>
              <a:rPr lang="en-CA" sz="2800" b="1" i="1" dirty="0">
                <a:solidFill>
                  <a:schemeClr val="tx1"/>
                </a:solidFill>
              </a:rPr>
              <a:t>	</a:t>
            </a:r>
          </a:p>
          <a:p>
            <a:pPr marL="0" indent="0">
              <a:buNone/>
            </a:pPr>
            <a:r>
              <a:rPr lang="en-CA" sz="2800" dirty="0">
                <a:solidFill>
                  <a:schemeClr val="tx1"/>
                </a:solidFill>
              </a:rPr>
              <a:t>6.     </a:t>
            </a:r>
            <a:r>
              <a:rPr lang="fr-CA" dirty="0">
                <a:solidFill>
                  <a:schemeClr val="tx1"/>
                </a:solidFill>
                <a:latin typeface="Calibri" panose="020F0502020204030204" pitchFamily="34" charset="0"/>
              </a:rPr>
              <a:t>A</a:t>
            </a:r>
            <a:r>
              <a:rPr lang="fr-CA" sz="2800" dirty="0">
                <a:effectLst/>
                <a:latin typeface="Calibri" panose="020F0502020204030204" pitchFamily="34" charset="0"/>
                <a:ea typeface="Times New Roman" panose="02020603050405020304" pitchFamily="18" charset="0"/>
              </a:rPr>
              <a:t>pplication de « l'équation de la discrimination » </a:t>
            </a:r>
            <a:r>
              <a:rPr lang="en-CA" sz="2800" dirty="0">
                <a:solidFill>
                  <a:schemeClr val="tx1"/>
                </a:solidFill>
              </a:rPr>
              <a:t>: deux scénarios</a:t>
            </a:r>
          </a:p>
          <a:p>
            <a:pPr marL="514350" indent="-514350">
              <a:buFont typeface="+mj-lt"/>
              <a:buAutoNum type="arabicPeriod" startAt="7"/>
            </a:pPr>
            <a:r>
              <a:rPr lang="fr-CA" sz="2800" dirty="0">
                <a:effectLst/>
                <a:latin typeface="Calibri" panose="020F0502020204030204" pitchFamily="34" charset="0"/>
                <a:ea typeface="Times New Roman" panose="02020603050405020304" pitchFamily="18" charset="0"/>
              </a:rPr>
              <a:t>Tribunal des droits de la personne de l'Ontario </a:t>
            </a:r>
          </a:p>
          <a:p>
            <a:pPr marL="514350" indent="-514350">
              <a:buFont typeface="+mj-lt"/>
              <a:buAutoNum type="arabicPeriod" startAt="7"/>
            </a:pPr>
            <a:r>
              <a:rPr lang="fr-CA" sz="2800" dirty="0">
                <a:effectLst/>
                <a:latin typeface="Calibri" panose="020F0502020204030204" pitchFamily="34" charset="0"/>
                <a:ea typeface="Times New Roman" panose="02020603050405020304" pitchFamily="18" charset="0"/>
              </a:rPr>
              <a:t>Que peuvent faire les travailleurs communautaires ? </a:t>
            </a:r>
            <a:r>
              <a:rPr lang="en-CA" sz="2800" dirty="0">
                <a:solidFill>
                  <a:schemeClr val="tx1"/>
                </a:solidFill>
              </a:rPr>
              <a:t>| Ressources</a:t>
            </a:r>
          </a:p>
          <a:p>
            <a:pPr marL="514350" indent="-514350">
              <a:buFont typeface="+mj-lt"/>
              <a:buAutoNum type="arabicPeriod" startAt="7"/>
            </a:pPr>
            <a:r>
              <a:rPr lang="en-CA" sz="2800" dirty="0">
                <a:solidFill>
                  <a:schemeClr val="tx1"/>
                </a:solidFill>
              </a:rPr>
              <a:t>Évaluation et récapitulation</a:t>
            </a:r>
          </a:p>
          <a:p>
            <a:endParaRPr lang="en-US" dirty="0"/>
          </a:p>
        </p:txBody>
      </p:sp>
      <p:sp>
        <p:nvSpPr>
          <p:cNvPr id="6" name="Slide Number Placeholder 5">
            <a:extLst>
              <a:ext uri="{FF2B5EF4-FFF2-40B4-BE49-F238E27FC236}">
                <a16:creationId xmlns:a16="http://schemas.microsoft.com/office/drawing/2014/main" id="{8FC78E0D-1828-9146-850A-0F75C7D48E09}"/>
              </a:ext>
            </a:extLst>
          </p:cNvPr>
          <p:cNvSpPr>
            <a:spLocks noGrp="1"/>
          </p:cNvSpPr>
          <p:nvPr>
            <p:ph type="sldNum" sz="quarter" idx="12"/>
          </p:nvPr>
        </p:nvSpPr>
        <p:spPr/>
        <p:txBody>
          <a:bodyPr/>
          <a:lstStyle/>
          <a:p>
            <a:fld id="{352843D7-B4A2-6A42-B18D-F75DE8916FD0}" type="slidenum">
              <a:rPr lang="en-US" sz="1600" smtClean="0"/>
              <a:t>4</a:t>
            </a:fld>
            <a:endParaRPr lang="en-US" sz="1600" dirty="0"/>
          </a:p>
        </p:txBody>
      </p:sp>
    </p:spTree>
    <p:extLst>
      <p:ext uri="{BB962C8B-B14F-4D97-AF65-F5344CB8AC3E}">
        <p14:creationId xmlns:p14="http://schemas.microsoft.com/office/powerpoint/2010/main" val="165985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33710" y="862011"/>
            <a:ext cx="9076580" cy="1325563"/>
          </a:xfrm>
        </p:spPr>
        <p:txBody>
          <a:bodyPr>
            <a:normAutofit fontScale="90000"/>
          </a:bodyPr>
          <a:lstStyle/>
          <a:p>
            <a:r>
              <a:rPr lang="en-US" sz="4800" b="1" dirty="0">
                <a:solidFill>
                  <a:schemeClr val="accent2">
                    <a:lumMod val="75000"/>
                  </a:schemeClr>
                </a:solidFill>
              </a:rPr>
              <a:t> </a:t>
            </a:r>
            <a:r>
              <a:rPr lang="en-US" sz="4800" b="1" dirty="0" err="1">
                <a:solidFill>
                  <a:schemeClr val="accent2">
                    <a:lumMod val="75000"/>
                  </a:schemeClr>
                </a:solidFill>
              </a:rPr>
              <a:t>S'agit</a:t>
            </a:r>
            <a:r>
              <a:rPr lang="en-US" sz="4800" b="1" dirty="0">
                <a:solidFill>
                  <a:schemeClr val="accent2">
                    <a:lumMod val="75000"/>
                  </a:schemeClr>
                </a:solidFill>
              </a:rPr>
              <a:t>-il </a:t>
            </a:r>
            <a:r>
              <a:rPr lang="en-US" sz="4800" b="1" dirty="0" err="1">
                <a:solidFill>
                  <a:schemeClr val="accent2">
                    <a:lumMod val="75000"/>
                  </a:schemeClr>
                </a:solidFill>
              </a:rPr>
              <a:t>d'une</a:t>
            </a:r>
            <a:r>
              <a:rPr lang="en-US" sz="4800" b="1" dirty="0">
                <a:solidFill>
                  <a:schemeClr val="accent2">
                    <a:lumMod val="75000"/>
                  </a:schemeClr>
                </a:solidFill>
              </a:rPr>
              <a:t> discrimination </a:t>
            </a:r>
            <a:r>
              <a:rPr lang="en-US" sz="4800" b="1" dirty="0" err="1">
                <a:solidFill>
                  <a:schemeClr val="accent2">
                    <a:lumMod val="75000"/>
                  </a:schemeClr>
                </a:solidFill>
              </a:rPr>
              <a:t>illégale</a:t>
            </a:r>
            <a:r>
              <a:rPr lang="en-US" sz="4800" b="1" dirty="0">
                <a:solidFill>
                  <a:schemeClr val="accent2">
                    <a:lumMod val="75000"/>
                  </a:schemeClr>
                </a:solidFill>
              </a:rPr>
              <a:t> ?</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Autofit/>
          </a:bodyPr>
          <a:lstStyle/>
          <a:p>
            <a:pPr marL="0" indent="0">
              <a:lnSpc>
                <a:spcPct val="150000"/>
              </a:lnSpc>
              <a:buNone/>
            </a:pPr>
            <a:r>
              <a:rPr lang="en-CA" b="1" dirty="0"/>
              <a:t>Domaine social </a:t>
            </a:r>
            <a:r>
              <a:rPr lang="en-CA" sz="2800" b="1" dirty="0"/>
              <a:t>: __________________</a:t>
            </a:r>
          </a:p>
          <a:p>
            <a:pPr marL="0" indent="0">
              <a:lnSpc>
                <a:spcPct val="150000"/>
              </a:lnSpc>
              <a:buNone/>
            </a:pPr>
            <a:r>
              <a:rPr lang="en-CA" sz="2800" b="1" dirty="0">
                <a:solidFill>
                  <a:srgbClr val="FF0000"/>
                </a:solidFill>
              </a:rPr>
              <a:t>+</a:t>
            </a:r>
            <a:r>
              <a:rPr lang="en-CA" sz="2800" b="1" dirty="0"/>
              <a:t> </a:t>
            </a:r>
            <a:r>
              <a:rPr lang="en-CA" b="1" dirty="0"/>
              <a:t>motif protégé par le </a:t>
            </a:r>
            <a:r>
              <a:rPr lang="en-CA" b="1" i="1" dirty="0"/>
              <a:t>Code </a:t>
            </a:r>
            <a:r>
              <a:rPr lang="en-CA" sz="2800" b="1" dirty="0"/>
              <a:t>: ________________</a:t>
            </a:r>
          </a:p>
          <a:p>
            <a:pPr marL="0" indent="0">
              <a:lnSpc>
                <a:spcPct val="150000"/>
              </a:lnSpc>
              <a:buNone/>
            </a:pPr>
            <a:r>
              <a:rPr lang="en-CA" sz="2800" b="1" dirty="0">
                <a:solidFill>
                  <a:srgbClr val="FF0000"/>
                </a:solidFill>
              </a:rPr>
              <a:t>+</a:t>
            </a:r>
            <a:r>
              <a:rPr lang="en-CA" sz="2800" b="1" dirty="0"/>
              <a:t> </a:t>
            </a:r>
            <a:r>
              <a:rPr lang="en-CA" b="1" dirty="0"/>
              <a:t>résultat négatif </a:t>
            </a:r>
            <a:r>
              <a:rPr lang="en-CA" sz="2800" b="1" dirty="0"/>
              <a:t>: __________________</a:t>
            </a:r>
          </a:p>
          <a:p>
            <a:pPr marL="0" indent="0">
              <a:lnSpc>
                <a:spcPct val="150000"/>
              </a:lnSpc>
              <a:buNone/>
            </a:pPr>
            <a:r>
              <a:rPr lang="en-CA" sz="2800" b="1" dirty="0">
                <a:solidFill>
                  <a:srgbClr val="FF0000"/>
                </a:solidFill>
              </a:rPr>
              <a:t>–</a:t>
            </a:r>
            <a:r>
              <a:rPr lang="en-CA" sz="2800" b="1" dirty="0"/>
              <a:t> défense : _________________</a:t>
            </a:r>
          </a:p>
          <a:p>
            <a:pPr marL="0" indent="0">
              <a:lnSpc>
                <a:spcPct val="150000"/>
              </a:lnSpc>
              <a:buNone/>
            </a:pPr>
            <a:r>
              <a:rPr lang="en-CA" sz="2800" b="1" dirty="0">
                <a:solidFill>
                  <a:srgbClr val="FF0000"/>
                </a:solidFill>
              </a:rPr>
              <a:t>=</a:t>
            </a:r>
            <a:r>
              <a:rPr lang="en-CA" sz="2800" b="1" dirty="0"/>
              <a:t> discrimination illégale?</a:t>
            </a:r>
          </a:p>
          <a:p>
            <a:endParaRPr lang="en-CA" sz="40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40</a:t>
            </a:fld>
            <a:endParaRPr lang="en-US" sz="1600" dirty="0"/>
          </a:p>
        </p:txBody>
      </p:sp>
    </p:spTree>
    <p:extLst>
      <p:ext uri="{BB962C8B-B14F-4D97-AF65-F5344CB8AC3E}">
        <p14:creationId xmlns:p14="http://schemas.microsoft.com/office/powerpoint/2010/main" val="625173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49" y="667845"/>
            <a:ext cx="7886700" cy="1325563"/>
          </a:xfrm>
        </p:spPr>
        <p:txBody>
          <a:bodyPr>
            <a:normAutofit fontScale="90000"/>
          </a:bodyPr>
          <a:lstStyle/>
          <a:p>
            <a:r>
              <a:rPr lang="en-US" sz="4800" b="1" dirty="0">
                <a:solidFill>
                  <a:schemeClr val="accent2">
                    <a:lumMod val="75000"/>
                  </a:schemeClr>
                </a:solidFill>
              </a:rPr>
              <a:t>Scénario 1 : discrimination dentaire </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49" y="1672744"/>
            <a:ext cx="8351578" cy="4549776"/>
          </a:xfrm>
        </p:spPr>
        <p:txBody>
          <a:bodyPr>
            <a:noAutofit/>
          </a:bodyPr>
          <a:lstStyle/>
          <a:p>
            <a:pPr marL="342900" lvl="0" indent="-342900">
              <a:lnSpc>
                <a:spcPct val="115000"/>
              </a:lnSpc>
              <a:spcBef>
                <a:spcPts val="600"/>
              </a:spcBef>
              <a:spcAft>
                <a:spcPts val="600"/>
              </a:spcAft>
              <a:buFont typeface="Symbol" panose="05050102010706020507" pitchFamily="18" charset="2"/>
              <a:buChar char=""/>
            </a:pPr>
            <a:r>
              <a:rPr lang="fr-CA" sz="2000" dirty="0">
                <a:effectLst/>
                <a:latin typeface="Calibri" panose="020F0502020204030204" pitchFamily="34" charset="0"/>
                <a:ea typeface="Times New Roman" panose="02020603050405020304" pitchFamily="18" charset="0"/>
                <a:cs typeface="Calibri" panose="020F0502020204030204" pitchFamily="34" charset="0"/>
              </a:rPr>
              <a:t>AB vit avec le VIH, est en excellente santé, prend des médicaments et le VIH est à un "niveau indétectable". AB prend rendez-vous pour un examen dentaire chez un nouveau dentiste ; il n'a aucun problème dentaire.</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fr-CA" sz="2000" dirty="0">
                <a:effectLst/>
                <a:latin typeface="Calibri" panose="020F0502020204030204" pitchFamily="34" charset="0"/>
                <a:ea typeface="Times New Roman" panose="02020603050405020304" pitchFamily="18" charset="0"/>
                <a:cs typeface="Calibri" panose="020F0502020204030204" pitchFamily="34" charset="0"/>
              </a:rPr>
              <a:t>AB remplit le formulaire "Informations pour les nouveaux patients", mais n'y divulgue pas son statut VIH.</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fr-CA" sz="2000" dirty="0">
                <a:effectLst/>
                <a:latin typeface="Calibri" panose="020F0502020204030204" pitchFamily="34" charset="0"/>
                <a:ea typeface="Times New Roman" panose="02020603050405020304" pitchFamily="18" charset="0"/>
                <a:cs typeface="Calibri" panose="020F0502020204030204" pitchFamily="34" charset="0"/>
              </a:rPr>
              <a:t>Dans le fauteuil du dentiste, AB lui parle du VIH, des médicaments et des "taux indétectables".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fr-CA" sz="2000" dirty="0">
                <a:effectLst/>
                <a:latin typeface="Calibri" panose="020F0502020204030204" pitchFamily="34" charset="0"/>
                <a:ea typeface="Times New Roman" panose="02020603050405020304" pitchFamily="18" charset="0"/>
                <a:cs typeface="Calibri" panose="020F0502020204030204" pitchFamily="34" charset="0"/>
              </a:rPr>
              <a:t>Le dentiste dit qu'il ne peut pas faire de contrôle ou de nettoyage à ce moment-là et que AB doit prendre un rendez-vous spécial d'une heure.</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fr-CA" sz="2000" dirty="0">
                <a:effectLst/>
                <a:latin typeface="Calibri" panose="020F0502020204030204" pitchFamily="34" charset="0"/>
                <a:ea typeface="Times New Roman" panose="02020603050405020304" pitchFamily="18" charset="0"/>
                <a:cs typeface="Calibri" panose="020F0502020204030204" pitchFamily="34" charset="0"/>
              </a:rPr>
              <a:t>Le dentiste explique qu'il doit prendre des précautions particulières en raison du risque pour le personnel et les autres patients.</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41</a:t>
            </a:fld>
            <a:endParaRPr lang="en-US" sz="1600" dirty="0"/>
          </a:p>
        </p:txBody>
      </p:sp>
    </p:spTree>
    <p:extLst>
      <p:ext uri="{BB962C8B-B14F-4D97-AF65-F5344CB8AC3E}">
        <p14:creationId xmlns:p14="http://schemas.microsoft.com/office/powerpoint/2010/main" val="1310360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163773" y="626978"/>
            <a:ext cx="7886700" cy="1325563"/>
          </a:xfrm>
        </p:spPr>
        <p:txBody>
          <a:bodyPr>
            <a:normAutofit/>
          </a:bodyPr>
          <a:lstStyle/>
          <a:p>
            <a:r>
              <a:rPr lang="en-US" sz="4800" b="1" dirty="0">
                <a:solidFill>
                  <a:schemeClr val="accent2">
                    <a:lumMod val="75000"/>
                  </a:schemeClr>
                </a:solidFill>
              </a:rPr>
              <a:t> Scénario 1: </a:t>
            </a:r>
            <a:r>
              <a:rPr lang="en-US" sz="4800" dirty="0"/>
              <a:t>Réponse</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136478" y="1555845"/>
            <a:ext cx="8843749" cy="5302155"/>
          </a:xfrm>
        </p:spPr>
        <p:txBody>
          <a:bodyPr>
            <a:noAutofit/>
          </a:bodyPr>
          <a:lstStyle/>
          <a:p>
            <a:pPr marL="342900" lvl="0" indent="-342900">
              <a:spcBef>
                <a:spcPts val="600"/>
              </a:spcBef>
              <a:spcAft>
                <a:spcPts val="600"/>
              </a:spcAft>
              <a:buFont typeface="Arial" panose="020B0604020202020204" pitchFamily="34" charset="0"/>
              <a:buChar char="•"/>
              <a:tabLst>
                <a:tab pos="457200" algn="l"/>
              </a:tabLst>
            </a:pPr>
            <a:r>
              <a:rPr lang="en-CA" sz="2400" b="1" dirty="0">
                <a:effectLst/>
                <a:latin typeface="Calibri" panose="020F0502020204030204" pitchFamily="34" charset="0"/>
                <a:ea typeface="Times New Roman" panose="02020603050405020304" pitchFamily="18" charset="0"/>
                <a:cs typeface="Times New Roman" panose="02020603050405020304" pitchFamily="18" charset="0"/>
              </a:rPr>
              <a:t>Domaine social : </a:t>
            </a:r>
            <a:r>
              <a:rPr lang="en-CA" sz="2400" dirty="0">
                <a:effectLst/>
                <a:latin typeface="Calibri" panose="020F0502020204030204" pitchFamily="34" charset="0"/>
                <a:ea typeface="Times New Roman" panose="02020603050405020304" pitchFamily="18" charset="0"/>
                <a:cs typeface="Times New Roman" panose="02020603050405020304" pitchFamily="18" charset="0"/>
              </a:rPr>
              <a:t>services ou contrat</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Motif énuméré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handicap (la séropositivité est reconnue comme un handicap par le </a:t>
            </a:r>
            <a:r>
              <a:rPr lang="fr-CA" sz="2400" i="1" dirty="0">
                <a:effectLst/>
                <a:latin typeface="Calibri" panose="020F0502020204030204" pitchFamily="34" charset="0"/>
                <a:ea typeface="Times New Roman" panose="02020603050405020304" pitchFamily="18" charset="0"/>
                <a:cs typeface="Times New Roman" panose="02020603050405020304" pitchFamily="18" charset="0"/>
              </a:rPr>
              <a:t>Code</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Résultat négatif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Atteinte à la dignité, aux sentiments et au respect de soi ; perte du droit d'être libre de toute discrimination dans l'accès aux services dentaires ; refus/retard.</a:t>
            </a: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Défense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Aucune. Aucun risque pour la santé et la sécurité de l'AB ou du personnel dentaire n'est associé aux examens et nettoyages dentaires de routine. Le personnel dentaire devrait être formé et les cabinets dentaires devraient avoir l'équipement nécessaire pour appliquer les précautions universelles pour le contrôle des infections et la prévention des pathogènes transmissibles par le sang.</a:t>
            </a: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Discrimination illégale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Oui</a:t>
            </a:r>
            <a:endParaRPr lang="en-CA"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42</a:t>
            </a:fld>
            <a:endParaRPr lang="en-US" sz="1600" dirty="0"/>
          </a:p>
        </p:txBody>
      </p:sp>
    </p:spTree>
    <p:extLst>
      <p:ext uri="{BB962C8B-B14F-4D97-AF65-F5344CB8AC3E}">
        <p14:creationId xmlns:p14="http://schemas.microsoft.com/office/powerpoint/2010/main" val="3534739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232012" y="711183"/>
            <a:ext cx="8679975" cy="1325563"/>
          </a:xfrm>
        </p:spPr>
        <p:txBody>
          <a:bodyPr>
            <a:normAutofit fontScale="90000"/>
          </a:bodyPr>
          <a:lstStyle/>
          <a:p>
            <a:r>
              <a:rPr lang="fr-FR" sz="4800" b="1" dirty="0">
                <a:solidFill>
                  <a:schemeClr val="accent2">
                    <a:lumMod val="75000"/>
                  </a:schemeClr>
                </a:solidFill>
              </a:rPr>
              <a:t>Scénario 2 : discrimination au travail </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232012" y="1716873"/>
            <a:ext cx="8679975" cy="4959351"/>
          </a:xfrm>
        </p:spPr>
        <p:txBody>
          <a:bodyPr>
            <a:noAutofit/>
          </a:bodyPr>
          <a:lstStyle/>
          <a:p>
            <a:pPr marL="342900" lvl="0" indent="-342900">
              <a:lnSpc>
                <a:spcPct val="115000"/>
              </a:lnSpc>
              <a:spcBef>
                <a:spcPts val="600"/>
              </a:spcBef>
              <a:spcAft>
                <a:spcPts val="600"/>
              </a:spcAft>
              <a:buFont typeface="Arial" panose="020B0604020202020204" pitchFamily="34" charset="0"/>
              <a:buChar char="•"/>
            </a:pPr>
            <a:r>
              <a:rPr lang="fr-CA" sz="2000" dirty="0">
                <a:effectLst/>
                <a:latin typeface="Calibri" panose="020F0502020204030204" pitchFamily="34" charset="0"/>
                <a:ea typeface="Calibri" panose="020F0502020204030204" pitchFamily="34" charset="0"/>
                <a:cs typeface="Calibri" panose="020F0502020204030204" pitchFamily="34" charset="0"/>
              </a:rPr>
              <a:t>ZZ travaille à la chaîne dans une usine. Les horaires sont basés sur l'ancienneté syndicale. ZZ travaille de minuit à 8 heures du matin depuis un an.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pPr>
            <a:r>
              <a:rPr lang="fr-CA" sz="2000" dirty="0">
                <a:effectLst/>
                <a:latin typeface="Calibri" panose="020F0502020204030204" pitchFamily="34" charset="0"/>
                <a:ea typeface="Calibri" panose="020F0502020204030204" pitchFamily="34" charset="0"/>
                <a:cs typeface="Calibri" panose="020F0502020204030204" pitchFamily="34" charset="0"/>
              </a:rPr>
              <a:t>ZZ est atteint d'une maladie oculaire dégénérative qui pourrait éventuellement entraîner la cécité. ZZ peut s'inscrire à un essai clinique de médicaments, mais il doit se rendre à une clinique à 6 heures du matin, 3 fois par semaine, pendant 2 mois.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pPr>
            <a:r>
              <a:rPr lang="fr-CA" sz="2000" dirty="0">
                <a:effectLst/>
                <a:latin typeface="Calibri" panose="020F0502020204030204" pitchFamily="34" charset="0"/>
                <a:ea typeface="Calibri" panose="020F0502020204030204" pitchFamily="34" charset="0"/>
                <a:cs typeface="Calibri" panose="020F0502020204030204" pitchFamily="34" charset="0"/>
              </a:rPr>
              <a:t>L'employeur refuse de permettre à ZZ de changer de quart de travail. ZZ participe à l'essai de médicaments en utilisant des jours de congé de maladie, mais finit par épuiser ses jours de congé de maladie et est licencié pour avoir manqué le travail.</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pPr>
            <a:r>
              <a:rPr lang="fr-CA" sz="2000" dirty="0">
                <a:effectLst/>
                <a:latin typeface="Calibri" panose="020F0502020204030204" pitchFamily="34" charset="0"/>
                <a:ea typeface="Calibri" panose="020F0502020204030204" pitchFamily="34" charset="0"/>
                <a:cs typeface="Calibri" panose="020F0502020204030204" pitchFamily="34" charset="0"/>
              </a:rPr>
              <a:t>Le syndicat refuse de déposer un grief contre le licenciement car "l'ancienneté est un droit fondamental pour nos membres".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43</a:t>
            </a:fld>
            <a:endParaRPr lang="en-US" sz="1600" dirty="0"/>
          </a:p>
        </p:txBody>
      </p:sp>
    </p:spTree>
    <p:extLst>
      <p:ext uri="{BB962C8B-B14F-4D97-AF65-F5344CB8AC3E}">
        <p14:creationId xmlns:p14="http://schemas.microsoft.com/office/powerpoint/2010/main" val="734364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232012" y="832181"/>
            <a:ext cx="5234940" cy="1106267"/>
          </a:xfrm>
        </p:spPr>
        <p:txBody>
          <a:bodyPr>
            <a:normAutofit/>
          </a:bodyPr>
          <a:lstStyle/>
          <a:p>
            <a:r>
              <a:rPr lang="en-US" sz="4800" b="1" dirty="0">
                <a:solidFill>
                  <a:schemeClr val="accent2">
                    <a:lumMod val="75000"/>
                  </a:schemeClr>
                </a:solidFill>
              </a:rPr>
              <a:t>Scénario 2: </a:t>
            </a:r>
            <a:r>
              <a:rPr lang="en-US" sz="4800" dirty="0"/>
              <a:t>Réponse</a:t>
            </a:r>
            <a:r>
              <a:rPr lang="en-US" sz="4800" b="1" dirty="0">
                <a:solidFill>
                  <a:schemeClr val="accent2">
                    <a:lumMod val="75000"/>
                  </a:schemeClr>
                </a:solidFill>
              </a:rPr>
              <a:t> </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232012" y="1622424"/>
            <a:ext cx="8679975" cy="4733926"/>
          </a:xfrm>
        </p:spPr>
        <p:txBody>
          <a:bodyPr>
            <a:noAutofit/>
          </a:bodyPr>
          <a:lstStyle/>
          <a:p>
            <a:pPr marL="342900" lvl="0" indent="-342900">
              <a:lnSpc>
                <a:spcPct val="115000"/>
              </a:lnSpc>
              <a:spcBef>
                <a:spcPts val="1200"/>
              </a:spcBef>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Domaine social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Emploi et association professionnelle</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Motif énuméré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handicap (maladie oculaire dégénérative)</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Résultat négatif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Perte d'emploi ; atteinte à la dignité, aux sentiments et au respect de soi ; perte du droit à ne pas être discriminé dans l'emploi.</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fr-CA" sz="2400" b="1" dirty="0">
                <a:effectLst/>
                <a:latin typeface="Calibri" panose="020F0502020204030204" pitchFamily="34" charset="0"/>
                <a:ea typeface="Times New Roman" panose="02020603050405020304" pitchFamily="18" charset="0"/>
                <a:cs typeface="Times New Roman" panose="02020603050405020304" pitchFamily="18" charset="0"/>
              </a:rPr>
              <a:t>Défense : </a:t>
            </a:r>
            <a:r>
              <a:rPr lang="fr-CA" sz="2400" dirty="0">
                <a:effectLst/>
                <a:latin typeface="Calibri" panose="020F0502020204030204" pitchFamily="34" charset="0"/>
                <a:ea typeface="Times New Roman" panose="02020603050405020304" pitchFamily="18" charset="0"/>
                <a:cs typeface="Times New Roman" panose="02020603050405020304" pitchFamily="18" charset="0"/>
              </a:rPr>
              <a:t>Aucun. L'employeur et le syndicat ont l'obligation d'accommoder le handicap, ce qui aurait pu être fait en permettant à ZZ de changer de quart de travail pendant deux mois, ou en permettant à ZZ de dépasser le nombre maximum de jours de maladie permis.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Arial" panose="020B0604020202020204" pitchFamily="34" charset="0"/>
              <a:buChar char="•"/>
              <a:tabLst>
                <a:tab pos="457200" algn="l"/>
              </a:tabLst>
            </a:pPr>
            <a:r>
              <a:rPr lang="en-CA" sz="2400" b="1" dirty="0">
                <a:effectLst/>
                <a:latin typeface="Calibri" panose="020F0502020204030204" pitchFamily="34" charset="0"/>
                <a:ea typeface="Times New Roman" panose="02020603050405020304" pitchFamily="18" charset="0"/>
                <a:cs typeface="Times New Roman" panose="02020603050405020304" pitchFamily="18" charset="0"/>
              </a:rPr>
              <a:t>Discrimination illégale : </a:t>
            </a:r>
            <a:r>
              <a:rPr lang="en-CA" sz="2400" dirty="0">
                <a:effectLst/>
                <a:latin typeface="Calibri" panose="020F0502020204030204" pitchFamily="34" charset="0"/>
                <a:ea typeface="Times New Roman" panose="02020603050405020304" pitchFamily="18" charset="0"/>
                <a:cs typeface="Times New Roman" panose="02020603050405020304" pitchFamily="18" charset="0"/>
              </a:rPr>
              <a:t>Oui</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44</a:t>
            </a:fld>
            <a:endParaRPr lang="en-US" sz="1600" dirty="0"/>
          </a:p>
        </p:txBody>
      </p:sp>
    </p:spTree>
    <p:extLst>
      <p:ext uri="{BB962C8B-B14F-4D97-AF65-F5344CB8AC3E}">
        <p14:creationId xmlns:p14="http://schemas.microsoft.com/office/powerpoint/2010/main" val="280352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28016" y="2507897"/>
            <a:ext cx="9015984" cy="1323439"/>
          </a:xfrm>
          <a:prstGeom prst="rect">
            <a:avLst/>
          </a:prstGeom>
          <a:noFill/>
        </p:spPr>
        <p:txBody>
          <a:bodyPr wrap="square">
            <a:spAutoFit/>
          </a:bodyPr>
          <a:lstStyle/>
          <a:p>
            <a:pPr algn="ctr">
              <a:buSzPct val="100000"/>
            </a:pPr>
            <a:r>
              <a:rPr lang="fr-FR" sz="4000" b="1" dirty="0">
                <a:solidFill>
                  <a:schemeClr val="accent2">
                    <a:lumMod val="75000"/>
                  </a:schemeClr>
                </a:solidFill>
              </a:rPr>
              <a:t>Tribunal des droits de la personne de l'Ontario (TDPO)</a:t>
            </a:r>
            <a:endParaRPr lang="en-CA" sz="4000" b="1" i="1" dirty="0">
              <a:solidFill>
                <a:schemeClr val="accent2">
                  <a:lumMod val="75000"/>
                </a:schemeClr>
              </a:solidFill>
            </a:endParaRPr>
          </a:p>
        </p:txBody>
      </p:sp>
    </p:spTree>
    <p:extLst>
      <p:ext uri="{BB962C8B-B14F-4D97-AF65-F5344CB8AC3E}">
        <p14:creationId xmlns:p14="http://schemas.microsoft.com/office/powerpoint/2010/main" val="992414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8650" y="1044574"/>
            <a:ext cx="7886700" cy="1325563"/>
          </a:xfrm>
        </p:spPr>
        <p:txBody>
          <a:bodyPr>
            <a:normAutofit fontScale="90000"/>
          </a:bodyPr>
          <a:lstStyle/>
          <a:p>
            <a:r>
              <a:rPr lang="fr-FR" sz="4800" b="1" dirty="0">
                <a:solidFill>
                  <a:schemeClr val="accent2">
                    <a:lumMod val="75000"/>
                  </a:schemeClr>
                </a:solidFill>
              </a:rPr>
              <a:t>Tribunal des droits de la personne de l'Ontario</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2652524"/>
            <a:ext cx="7886700" cy="4351338"/>
          </a:xfrm>
        </p:spPr>
        <p:txBody>
          <a:bodyPr/>
          <a:lstStyle/>
          <a:p>
            <a:pPr marL="450850" indent="-436563">
              <a:spcBef>
                <a:spcPct val="20000"/>
              </a:spcBef>
              <a:buClr>
                <a:schemeClr val="accent2"/>
              </a:buClr>
              <a:buSzPct val="50000"/>
              <a:buFont typeface="Wingdings" panose="05000000000000000000" pitchFamily="2" charset="2"/>
              <a:buChar char="q"/>
            </a:pPr>
            <a:r>
              <a:rPr lang="fr-FR" sz="3600" dirty="0">
                <a:latin typeface="+mn-lt"/>
                <a:ea typeface="+mn-ea"/>
                <a:cs typeface="+mn-cs"/>
              </a:rPr>
              <a:t>Processus </a:t>
            </a:r>
            <a:r>
              <a:rPr lang="fr-FR" sz="3600" b="1" i="1" u="sng" dirty="0">
                <a:latin typeface="+mn-lt"/>
                <a:ea typeface="+mn-ea"/>
                <a:cs typeface="+mn-cs"/>
              </a:rPr>
              <a:t>gratuit et sans frais</a:t>
            </a:r>
          </a:p>
          <a:p>
            <a:pPr marL="450850" indent="-436563">
              <a:spcBef>
                <a:spcPct val="20000"/>
              </a:spcBef>
              <a:buClr>
                <a:schemeClr val="accent2"/>
              </a:buClr>
              <a:buSzPct val="50000"/>
              <a:buFont typeface="Wingdings" panose="05000000000000000000" pitchFamily="2" charset="2"/>
              <a:buChar char="q"/>
            </a:pPr>
            <a:r>
              <a:rPr lang="fr-FR" sz="3600" dirty="0">
                <a:latin typeface="+mn-lt"/>
                <a:ea typeface="+mn-ea"/>
                <a:cs typeface="+mn-cs"/>
              </a:rPr>
              <a:t>Vous pouvez vous représenter vous-même, ou être représenté par un avocat, un parajuriste ou une "personne exemptée".</a:t>
            </a:r>
          </a:p>
          <a:p>
            <a:pPr marL="450850" indent="-436563">
              <a:spcBef>
                <a:spcPct val="20000"/>
              </a:spcBef>
              <a:buClr>
                <a:schemeClr val="accent2"/>
              </a:buClr>
              <a:buSzPct val="50000"/>
              <a:buFont typeface="Wingdings" panose="05000000000000000000" pitchFamily="2" charset="2"/>
              <a:buChar char="q"/>
            </a:pPr>
            <a:r>
              <a:rPr lang="fr-FR" sz="3600" dirty="0">
                <a:latin typeface="+mn-lt"/>
                <a:ea typeface="+mn-ea"/>
                <a:cs typeface="+mn-cs"/>
              </a:rPr>
              <a:t>Vous pouvez avoir une personne de soutien</a:t>
            </a:r>
          </a:p>
          <a:p>
            <a:pPr marL="450850" indent="-436563">
              <a:spcBef>
                <a:spcPct val="20000"/>
              </a:spcBef>
              <a:buClr>
                <a:schemeClr val="accent2"/>
              </a:buClr>
              <a:buSzPct val="50000"/>
              <a:buFont typeface="Wingdings" panose="05000000000000000000" pitchFamily="2" charset="2"/>
              <a:buChar char="q"/>
            </a:pPr>
            <a:endParaRPr lang="fr-FR" sz="3600" dirty="0">
              <a:latin typeface="+mn-lt"/>
              <a:ea typeface="+mn-ea"/>
              <a:cs typeface="+mn-cs"/>
            </a:endParaRP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46</a:t>
            </a:fld>
            <a:endParaRPr lang="en-US" sz="1600" dirty="0"/>
          </a:p>
        </p:txBody>
      </p:sp>
    </p:spTree>
    <p:extLst>
      <p:ext uri="{BB962C8B-B14F-4D97-AF65-F5344CB8AC3E}">
        <p14:creationId xmlns:p14="http://schemas.microsoft.com/office/powerpoint/2010/main" val="4238854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a:bodyPr>
          <a:lstStyle/>
          <a:p>
            <a:r>
              <a:rPr lang="en-CA" sz="4800" b="1" dirty="0">
                <a:solidFill>
                  <a:schemeClr val="accent2">
                    <a:lumMod val="75000"/>
                  </a:schemeClr>
                </a:solidFill>
              </a:rPr>
              <a:t>Accès direct au TDPO</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a:bodyPr>
          <a:lstStyle/>
          <a:p>
            <a:pPr marL="0" indent="0">
              <a:buNone/>
            </a:pPr>
            <a:r>
              <a:rPr lang="fr-FR" sz="3200" dirty="0"/>
              <a:t>Toute personne peut déposer une plainte auprès du Tribunal des droits de la personne de l'Ontario (TDPO)</a:t>
            </a:r>
          </a:p>
          <a:p>
            <a:pPr marL="0" indent="0">
              <a:buNone/>
            </a:pPr>
            <a:endParaRPr lang="en-CA" sz="3200" dirty="0"/>
          </a:p>
          <a:p>
            <a:pPr lvl="1"/>
            <a:r>
              <a:rPr lang="fr-FR" sz="3200" b="1" i="1" u="sng" dirty="0"/>
              <a:t>dans un délai d'un an après l'incident </a:t>
            </a:r>
            <a:r>
              <a:rPr lang="fr-FR" sz="3200" dirty="0"/>
              <a:t>(ou le dernier d'une série d'incidents) </a:t>
            </a:r>
          </a:p>
          <a:p>
            <a:pPr lvl="1"/>
            <a:endParaRPr lang="en-CA" sz="3200" dirty="0"/>
          </a:p>
          <a:p>
            <a:pPr marL="457200" lvl="1" indent="0">
              <a:buNone/>
            </a:pPr>
            <a:endParaRPr lang="en-CA" sz="3200" dirty="0"/>
          </a:p>
          <a:p>
            <a:pPr marL="14287">
              <a:spcBef>
                <a:spcPct val="20000"/>
              </a:spcBef>
              <a:buClr>
                <a:schemeClr val="accent2"/>
              </a:buClr>
              <a:buSzPct val="50000"/>
            </a:pPr>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47</a:t>
            </a:fld>
            <a:endParaRPr lang="en-US" sz="1600" dirty="0"/>
          </a:p>
        </p:txBody>
      </p:sp>
    </p:spTree>
    <p:extLst>
      <p:ext uri="{BB962C8B-B14F-4D97-AF65-F5344CB8AC3E}">
        <p14:creationId xmlns:p14="http://schemas.microsoft.com/office/powerpoint/2010/main" val="2069214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994410" y="862011"/>
            <a:ext cx="4951476" cy="1325563"/>
          </a:xfrm>
        </p:spPr>
        <p:txBody>
          <a:bodyPr>
            <a:normAutofit/>
          </a:bodyPr>
          <a:lstStyle/>
          <a:p>
            <a:r>
              <a:rPr lang="en-CA" sz="4800" b="1" dirty="0">
                <a:solidFill>
                  <a:schemeClr val="accent2">
                    <a:lumMod val="75000"/>
                  </a:schemeClr>
                </a:solidFill>
              </a:rPr>
              <a:t>Les </a:t>
            </a:r>
            <a:r>
              <a:rPr lang="en-CA" sz="4800" b="1" dirty="0" err="1">
                <a:solidFill>
                  <a:schemeClr val="accent2">
                    <a:lumMod val="75000"/>
                  </a:schemeClr>
                </a:solidFill>
              </a:rPr>
              <a:t>délais</a:t>
            </a:r>
            <a:r>
              <a:rPr lang="en-CA" sz="4800" b="1" dirty="0">
                <a:solidFill>
                  <a:schemeClr val="accent2">
                    <a:lumMod val="75000"/>
                  </a:schemeClr>
                </a:solidFill>
              </a:rPr>
              <a:t> au TDPO</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lnSpcReduction="10000"/>
          </a:bodyPr>
          <a:lstStyle/>
          <a:p>
            <a:pPr marL="457200" lvl="1" indent="0">
              <a:buNone/>
            </a:pPr>
            <a:r>
              <a:rPr lang="fr-FR" sz="3600" dirty="0"/>
              <a:t>Dépôt de la requête à médiation</a:t>
            </a:r>
          </a:p>
          <a:p>
            <a:pPr lvl="2"/>
            <a:r>
              <a:rPr lang="en-CA" sz="3600" dirty="0"/>
              <a:t>1 an à 18 mois </a:t>
            </a:r>
          </a:p>
          <a:p>
            <a:pPr marL="457200" lvl="1" indent="0">
              <a:buNone/>
            </a:pPr>
            <a:r>
              <a:rPr lang="en-CA" sz="3600" dirty="0"/>
              <a:t>Médiation à l’audience </a:t>
            </a:r>
          </a:p>
          <a:p>
            <a:pPr lvl="2"/>
            <a:r>
              <a:rPr lang="en-CA" sz="3600" dirty="0"/>
              <a:t>Encore 9 mois à 1 an</a:t>
            </a:r>
          </a:p>
          <a:p>
            <a:pPr marL="457200" lvl="1" indent="0">
              <a:buNone/>
            </a:pPr>
            <a:r>
              <a:rPr lang="en-CA" sz="3600" dirty="0"/>
              <a:t>Audience à decision écrite</a:t>
            </a:r>
          </a:p>
          <a:p>
            <a:pPr lvl="2"/>
            <a:r>
              <a:rPr lang="en-CA" sz="3600" dirty="0"/>
              <a:t>???</a:t>
            </a:r>
          </a:p>
          <a:p>
            <a:pPr marL="457200" lvl="1" indent="0">
              <a:buNone/>
            </a:pPr>
            <a:r>
              <a:rPr lang="fr-FR" sz="3600" dirty="0"/>
              <a:t>Les motions interlocutoires peuvent ralentir le processus</a:t>
            </a:r>
          </a:p>
          <a:p>
            <a:pPr marL="457200" lvl="1" indent="0">
              <a:buNone/>
            </a:pPr>
            <a:endParaRPr lang="en-CA" sz="3200" dirty="0"/>
          </a:p>
          <a:p>
            <a:pPr marL="14287">
              <a:spcBef>
                <a:spcPct val="20000"/>
              </a:spcBef>
              <a:buClr>
                <a:schemeClr val="accent2"/>
              </a:buClr>
              <a:buSzPct val="50000"/>
            </a:pPr>
            <a:endParaRPr lang="en-US"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48</a:t>
            </a:fld>
            <a:endParaRPr lang="en-US" sz="1600" dirty="0"/>
          </a:p>
        </p:txBody>
      </p:sp>
    </p:spTree>
    <p:extLst>
      <p:ext uri="{BB962C8B-B14F-4D97-AF65-F5344CB8AC3E}">
        <p14:creationId xmlns:p14="http://schemas.microsoft.com/office/powerpoint/2010/main" val="2786091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fontScale="90000"/>
          </a:bodyPr>
          <a:lstStyle/>
          <a:p>
            <a:r>
              <a:rPr lang="fr-FR" sz="4800" b="1" dirty="0"/>
              <a:t>Soutenir la divulgation d'un client</a:t>
            </a:r>
            <a:endParaRPr lang="en-US" sz="4800" b="1"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49</a:t>
            </a:fld>
            <a:endParaRPr lang="en-US" sz="1600" dirty="0"/>
          </a:p>
        </p:txBody>
      </p:sp>
      <p:sp>
        <p:nvSpPr>
          <p:cNvPr id="4" name="Content Placeholder 3">
            <a:extLst>
              <a:ext uri="{FF2B5EF4-FFF2-40B4-BE49-F238E27FC236}">
                <a16:creationId xmlns:a16="http://schemas.microsoft.com/office/drawing/2014/main" id="{5EDCF3AC-3A21-1672-9351-EAAF9D3EE106}"/>
              </a:ext>
            </a:extLst>
          </p:cNvPr>
          <p:cNvSpPr>
            <a:spLocks noGrp="1"/>
          </p:cNvSpPr>
          <p:nvPr>
            <p:ph idx="1"/>
          </p:nvPr>
        </p:nvSpPr>
        <p:spPr/>
        <p:txBody>
          <a:bodyPr/>
          <a:lstStyle/>
          <a:p>
            <a:endParaRPr lang="en-CA"/>
          </a:p>
        </p:txBody>
      </p:sp>
      <p:pic>
        <p:nvPicPr>
          <p:cNvPr id="7" name="Picture 6" descr="A blue background with white text and birds&#10;&#10;Description automatically generated">
            <a:extLst>
              <a:ext uri="{FF2B5EF4-FFF2-40B4-BE49-F238E27FC236}">
                <a16:creationId xmlns:a16="http://schemas.microsoft.com/office/drawing/2014/main" id="{C4BBA931-6E54-98C1-8869-D4A94AC085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296" y="1692275"/>
            <a:ext cx="8214504" cy="5029200"/>
          </a:xfrm>
          <a:prstGeom prst="rect">
            <a:avLst/>
          </a:prstGeom>
        </p:spPr>
      </p:pic>
    </p:spTree>
    <p:extLst>
      <p:ext uri="{BB962C8B-B14F-4D97-AF65-F5344CB8AC3E}">
        <p14:creationId xmlns:p14="http://schemas.microsoft.com/office/powerpoint/2010/main" val="408981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4810A-3F77-4DDF-9B51-4C7579F9BA93}"/>
              </a:ext>
            </a:extLst>
          </p:cNvPr>
          <p:cNvSpPr txBox="1"/>
          <p:nvPr/>
        </p:nvSpPr>
        <p:spPr>
          <a:xfrm>
            <a:off x="1076672" y="2179821"/>
            <a:ext cx="6990656" cy="2554545"/>
          </a:xfrm>
          <a:prstGeom prst="rect">
            <a:avLst/>
          </a:prstGeom>
          <a:noFill/>
        </p:spPr>
        <p:txBody>
          <a:bodyPr wrap="square">
            <a:spAutoFit/>
          </a:bodyPr>
          <a:lstStyle/>
          <a:p>
            <a:pPr algn="ctr">
              <a:buSzPct val="100000"/>
            </a:pPr>
            <a:r>
              <a:rPr lang="en-CA" sz="4000" b="1" dirty="0" err="1">
                <a:solidFill>
                  <a:schemeClr val="accent2">
                    <a:lumMod val="75000"/>
                  </a:schemeClr>
                </a:solidFill>
              </a:rPr>
              <a:t>Activité</a:t>
            </a:r>
            <a:r>
              <a:rPr lang="en-CA" sz="4000" b="1" dirty="0">
                <a:solidFill>
                  <a:schemeClr val="accent2">
                    <a:lumMod val="75000"/>
                  </a:schemeClr>
                </a:solidFill>
              </a:rPr>
              <a:t> 1 </a:t>
            </a:r>
          </a:p>
          <a:p>
            <a:pPr algn="ctr">
              <a:buSzPct val="100000"/>
            </a:pPr>
            <a:r>
              <a:rPr lang="en-CA" sz="4000" b="1" dirty="0">
                <a:solidFill>
                  <a:schemeClr val="accent2">
                    <a:lumMod val="75000"/>
                  </a:schemeClr>
                </a:solidFill>
              </a:rPr>
              <a:t>Introduction aux droits de la </a:t>
            </a:r>
            <a:r>
              <a:rPr lang="en-CA" sz="4000" b="1" dirty="0" err="1">
                <a:solidFill>
                  <a:schemeClr val="accent2">
                    <a:lumMod val="75000"/>
                  </a:schemeClr>
                </a:solidFill>
              </a:rPr>
              <a:t>personne</a:t>
            </a:r>
            <a:r>
              <a:rPr lang="en-CA" sz="4000" b="1" dirty="0">
                <a:solidFill>
                  <a:schemeClr val="accent2">
                    <a:lumMod val="75000"/>
                  </a:schemeClr>
                </a:solidFill>
              </a:rPr>
              <a:t>:</a:t>
            </a:r>
          </a:p>
          <a:p>
            <a:pPr algn="ctr">
              <a:buSzPct val="100000"/>
            </a:pPr>
            <a:r>
              <a:rPr lang="en-CA" sz="4000" b="1" dirty="0">
                <a:solidFill>
                  <a:schemeClr val="accent2">
                    <a:lumMod val="75000"/>
                  </a:schemeClr>
                </a:solidFill>
              </a:rPr>
              <a:t>Déboulonner les mythes</a:t>
            </a:r>
          </a:p>
        </p:txBody>
      </p:sp>
    </p:spTree>
    <p:extLst>
      <p:ext uri="{BB962C8B-B14F-4D97-AF65-F5344CB8AC3E}">
        <p14:creationId xmlns:p14="http://schemas.microsoft.com/office/powerpoint/2010/main" val="2430137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p:txBody>
          <a:bodyPr>
            <a:normAutofit fontScale="90000"/>
          </a:bodyPr>
          <a:lstStyle/>
          <a:p>
            <a:r>
              <a:rPr lang="fr-FR" sz="4800" b="1" dirty="0">
                <a:solidFill>
                  <a:schemeClr val="accent2">
                    <a:lumMod val="75000"/>
                  </a:schemeClr>
                </a:solidFill>
              </a:rPr>
              <a:t>Que peuvent faire les travailleurs communautaires ?</a:t>
            </a:r>
            <a:endParaRPr lang="en-US" sz="4800" b="1"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fontScale="85000" lnSpcReduction="20000"/>
          </a:bodyPr>
          <a:lstStyle/>
          <a:p>
            <a:pPr marL="342900" lvl="0" indent="-342900">
              <a:lnSpc>
                <a:spcPct val="115000"/>
              </a:lnSpc>
              <a:buFont typeface="Symbol" panose="05050102010706020507" pitchFamily="18" charset="2"/>
              <a:buChar char=""/>
            </a:pPr>
            <a:r>
              <a:rPr lang="en-US" sz="3200" kern="1200" dirty="0">
                <a:effectLst/>
                <a:latin typeface="Calibri" panose="020F0502020204030204" pitchFamily="34" charset="0"/>
                <a:ea typeface="Times New Roman" panose="02020603050405020304" pitchFamily="18" charset="0"/>
                <a:cs typeface="Calibri" panose="020F0502020204030204" pitchFamily="34" charset="0"/>
              </a:rPr>
              <a:t>Pratiquer l'écoute active </a:t>
            </a:r>
            <a:endParaRPr lang="en-CA"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fr-CA" sz="3200" kern="1200" dirty="0">
                <a:effectLst/>
                <a:latin typeface="Calibri" panose="020F0502020204030204" pitchFamily="34" charset="0"/>
                <a:ea typeface="Times New Roman" panose="02020603050405020304" pitchFamily="18" charset="0"/>
                <a:cs typeface="Calibri" panose="020F0502020204030204" pitchFamily="34" charset="0"/>
              </a:rPr>
              <a:t>Insistez sur l'importance de documenter toutes les interactions et de tenir des registres.</a:t>
            </a:r>
            <a:endParaRPr lang="en-CA"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CA" sz="3200" kern="1200" dirty="0">
                <a:effectLst/>
                <a:latin typeface="Calibri" panose="020F0502020204030204" pitchFamily="34" charset="0"/>
                <a:ea typeface="Times New Roman" panose="02020603050405020304" pitchFamily="18" charset="0"/>
                <a:cs typeface="Calibri" panose="020F0502020204030204" pitchFamily="34" charset="0"/>
              </a:rPr>
              <a:t>Garder à l'esprit "l'équation de la discrimination".</a:t>
            </a:r>
          </a:p>
          <a:p>
            <a:pPr marL="342900" lvl="0" indent="-342900">
              <a:lnSpc>
                <a:spcPct val="115000"/>
              </a:lnSpc>
              <a:spcAft>
                <a:spcPts val="1000"/>
              </a:spcAft>
              <a:buFont typeface="Symbol" panose="05050102010706020507" pitchFamily="18" charset="2"/>
              <a:buChar char=""/>
            </a:pPr>
            <a:r>
              <a:rPr lang="fr-FR" sz="3200" dirty="0"/>
              <a:t>Orientation vers des aides psychosociales </a:t>
            </a:r>
          </a:p>
          <a:p>
            <a:pPr marL="342900" lvl="0" indent="-342900">
              <a:lnSpc>
                <a:spcPct val="115000"/>
              </a:lnSpc>
              <a:spcAft>
                <a:spcPts val="1000"/>
              </a:spcAft>
              <a:buFont typeface="Symbol" panose="05050102010706020507" pitchFamily="18" charset="2"/>
              <a:buChar char=""/>
            </a:pPr>
            <a:r>
              <a:rPr lang="fr-FR" sz="3200" dirty="0"/>
              <a:t>Informations et orientations juridiques fournies à un stade précoce, sans attendre les résultats négatifs. </a:t>
            </a:r>
          </a:p>
          <a:p>
            <a:pPr marL="342900" lvl="0" indent="-342900">
              <a:lnSpc>
                <a:spcPct val="115000"/>
              </a:lnSpc>
              <a:spcAft>
                <a:spcPts val="1000"/>
              </a:spcAft>
              <a:buFont typeface="Symbol" panose="05050102010706020507" pitchFamily="18" charset="2"/>
              <a:buChar char=""/>
            </a:pPr>
            <a:r>
              <a:rPr lang="fr-FR" sz="3200" dirty="0"/>
              <a:t>Aider le client à obtenir des conseils juridiques</a:t>
            </a:r>
            <a:endParaRPr lang="en-US"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600" smtClean="0"/>
              <a:t>50</a:t>
            </a:fld>
            <a:endParaRPr lang="en-US" sz="1600" dirty="0"/>
          </a:p>
        </p:txBody>
      </p:sp>
    </p:spTree>
    <p:extLst>
      <p:ext uri="{BB962C8B-B14F-4D97-AF65-F5344CB8AC3E}">
        <p14:creationId xmlns:p14="http://schemas.microsoft.com/office/powerpoint/2010/main" val="161486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6EE-5E8B-4518-B9B6-7C071065BC15}"/>
              </a:ext>
            </a:extLst>
          </p:cNvPr>
          <p:cNvSpPr>
            <a:spLocks noGrp="1"/>
          </p:cNvSpPr>
          <p:nvPr>
            <p:ph type="title"/>
          </p:nvPr>
        </p:nvSpPr>
        <p:spPr/>
        <p:txBody>
          <a:bodyPr/>
          <a:lstStyle/>
          <a:p>
            <a:r>
              <a:rPr lang="en-US" dirty="0"/>
              <a:t>Questions?</a:t>
            </a:r>
            <a:endParaRPr lang="en-CA" dirty="0"/>
          </a:p>
        </p:txBody>
      </p:sp>
      <p:pic>
        <p:nvPicPr>
          <p:cNvPr id="4" name="Content Placeholder 5">
            <a:extLst>
              <a:ext uri="{FF2B5EF4-FFF2-40B4-BE49-F238E27FC236}">
                <a16:creationId xmlns:a16="http://schemas.microsoft.com/office/drawing/2014/main" id="{EBF346CB-6013-4178-962E-350DEA24709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278380" y="2872772"/>
            <a:ext cx="3901440" cy="2599944"/>
          </a:xfrm>
          <a:prstGeom prst="rect">
            <a:avLst/>
          </a:prstGeom>
          <a:noFill/>
        </p:spPr>
      </p:pic>
    </p:spTree>
    <p:extLst>
      <p:ext uri="{BB962C8B-B14F-4D97-AF65-F5344CB8AC3E}">
        <p14:creationId xmlns:p14="http://schemas.microsoft.com/office/powerpoint/2010/main" val="451077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294467" y="866779"/>
            <a:ext cx="9020014" cy="1325563"/>
          </a:xfrm>
        </p:spPr>
        <p:txBody>
          <a:bodyPr/>
          <a:lstStyle/>
          <a:p>
            <a:r>
              <a:rPr lang="en-CA" dirty="0"/>
              <a:t>Ressources de CLEO – Justice pas-à-pas</a:t>
            </a:r>
            <a:endParaRPr lang="en-US"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p:txBody>
          <a:bodyPr>
            <a:normAutofit lnSpcReduction="10000"/>
          </a:bodyPr>
          <a:lstStyle/>
          <a:p>
            <a:pPr lvl="1"/>
            <a:r>
              <a:rPr lang="fr-FR" sz="3200" dirty="0">
                <a:hlinkClick r:id="rId3"/>
              </a:rPr>
              <a:t>Plaintes relatives aux droits de la personne</a:t>
            </a:r>
            <a:endParaRPr lang="fr-FR" sz="3200" dirty="0"/>
          </a:p>
          <a:p>
            <a:pPr lvl="1"/>
            <a:r>
              <a:rPr lang="fr-FR" sz="3200" dirty="0">
                <a:hlinkClick r:id="rId4"/>
              </a:rPr>
              <a:t>Que puis-je faire si je suis victime de harcèlement au travail?</a:t>
            </a:r>
            <a:endParaRPr lang="fr-FR" sz="3200" dirty="0"/>
          </a:p>
          <a:p>
            <a:pPr lvl="1"/>
            <a:r>
              <a:rPr lang="fr-FR" sz="3200" dirty="0">
                <a:hlinkClick r:id="rId5"/>
              </a:rPr>
              <a:t>Je m’identifie comme une personne transgenre ou non binaire. Quels sont mes droits au travail?</a:t>
            </a:r>
            <a:endParaRPr lang="fr-FR" sz="3200" dirty="0"/>
          </a:p>
          <a:p>
            <a:pPr lvl="1"/>
            <a:r>
              <a:rPr lang="fr-FR" sz="3200" dirty="0">
                <a:hlinkClick r:id="rId6"/>
              </a:rPr>
              <a:t>Comment puis-je déposer une plainte auprès du Tribunal des droits de la personne de l’Ontario?</a:t>
            </a:r>
            <a:endParaRPr lang="en-US"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52</a:t>
            </a:fld>
            <a:endParaRPr lang="en-US" dirty="0"/>
          </a:p>
        </p:txBody>
      </p:sp>
    </p:spTree>
    <p:extLst>
      <p:ext uri="{BB962C8B-B14F-4D97-AF65-F5344CB8AC3E}">
        <p14:creationId xmlns:p14="http://schemas.microsoft.com/office/powerpoint/2010/main" val="1142922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7971"/>
            <a:ext cx="8220882" cy="1325563"/>
          </a:xfrm>
        </p:spPr>
        <p:txBody>
          <a:bodyPr/>
          <a:lstStyle/>
          <a:p>
            <a:r>
              <a:rPr lang="fr-FR" dirty="0"/>
              <a:t>Où obtenir une assistance juridique </a:t>
            </a:r>
            <a:r>
              <a:rPr lang="en-US" dirty="0"/>
              <a:t>?</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US" sz="2800" dirty="0">
                <a:solidFill>
                  <a:schemeClr val="tx1"/>
                </a:solidFill>
                <a:cs typeface="Arial" panose="020B0604020202020204" pitchFamily="34" charset="0"/>
                <a:hlinkClick r:id="rId3"/>
              </a:rPr>
              <a:t>Clinique juridique communautaire locale </a:t>
            </a:r>
            <a:endParaRPr lang="en-US" sz="2800" dirty="0">
              <a:solidFill>
                <a:schemeClr val="tx1"/>
              </a:solidFill>
              <a:cs typeface="Arial" panose="020B0604020202020204" pitchFamily="34" charset="0"/>
            </a:endParaRPr>
          </a:p>
          <a:p>
            <a:pPr marL="0" indent="0">
              <a:buNone/>
            </a:pPr>
            <a:endParaRPr lang="en-US" dirty="0">
              <a:cs typeface="Arial" panose="020B0604020202020204" pitchFamily="34" charset="0"/>
            </a:endParaRPr>
          </a:p>
          <a:p>
            <a:pPr marL="0" indent="0">
              <a:buNone/>
            </a:pPr>
            <a:r>
              <a:rPr lang="en-CA" sz="2800" u="sng" dirty="0">
                <a:solidFill>
                  <a:srgbClr val="0070C0"/>
                </a:solidFill>
                <a:sym typeface="Calibri"/>
                <a:hlinkClick r:id="rId4"/>
              </a:rPr>
              <a:t>Cliniques juridiques spécialisées </a:t>
            </a:r>
            <a:r>
              <a:rPr lang="en-CA" sz="2800" u="sng" dirty="0">
                <a:solidFill>
                  <a:srgbClr val="0070C0"/>
                </a:solidFill>
                <a:sym typeface="Calibri"/>
              </a:rPr>
              <a:t> </a:t>
            </a:r>
          </a:p>
          <a:p>
            <a:pPr marL="0" indent="0">
              <a:buNone/>
            </a:pPr>
            <a:endParaRPr lang="en-US" sz="2800" dirty="0">
              <a:solidFill>
                <a:schemeClr val="tx1"/>
              </a:solidFill>
              <a:cs typeface="Arial" panose="020B0604020202020204" pitchFamily="34" charset="0"/>
            </a:endParaRPr>
          </a:p>
          <a:p>
            <a:pPr marL="0" indent="0">
              <a:buNone/>
            </a:pPr>
            <a:r>
              <a:rPr lang="fr-FR" dirty="0">
                <a:hlinkClick r:id="rId5"/>
              </a:rPr>
              <a:t>Centre d'assistance juridique en matière de droits de la personne </a:t>
            </a:r>
            <a:r>
              <a:rPr lang="fr-FR" dirty="0"/>
              <a:t>– Information, conseils et représentation gratuits</a:t>
            </a:r>
          </a:p>
          <a:p>
            <a:pPr lvl="1"/>
            <a:r>
              <a:rPr lang="fr-FR" dirty="0"/>
              <a:t>Tél : (416) 597-4900 / Sans frais : 1-866-625-5179</a:t>
            </a:r>
          </a:p>
          <a:p>
            <a:pPr lvl="1"/>
            <a:r>
              <a:rPr lang="fr-FR" dirty="0">
                <a:hlinkClick r:id="rId6"/>
              </a:rPr>
              <a:t>Foire aux questions</a:t>
            </a:r>
            <a:endParaRPr lang="fr-FR" dirty="0"/>
          </a:p>
          <a:p>
            <a:pPr lvl="1"/>
            <a:r>
              <a:rPr lang="fr-FR" dirty="0">
                <a:hlinkClick r:id="rId7"/>
              </a:rPr>
              <a:t>Guides pratiques</a:t>
            </a:r>
            <a:endParaRPr lang="fr-FR" dirty="0"/>
          </a:p>
          <a:p>
            <a:endParaRPr lang="en-US" sz="2800" dirty="0">
              <a:solidFill>
                <a:schemeClr val="tx1"/>
              </a:solidFill>
              <a:cs typeface="Arial" panose="020B0604020202020204" pitchFamily="34" charset="0"/>
            </a:endParaRPr>
          </a:p>
          <a:p>
            <a:endParaRPr lang="en-CA" dirty="0"/>
          </a:p>
        </p:txBody>
      </p:sp>
    </p:spTree>
    <p:extLst>
      <p:ext uri="{BB962C8B-B14F-4D97-AF65-F5344CB8AC3E}">
        <p14:creationId xmlns:p14="http://schemas.microsoft.com/office/powerpoint/2010/main" val="1424358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838846" y="1670146"/>
            <a:ext cx="7886700" cy="1325563"/>
          </a:xfrm>
        </p:spPr>
        <p:txBody>
          <a:bodyPr>
            <a:normAutofit/>
          </a:bodyPr>
          <a:lstStyle/>
          <a:p>
            <a:r>
              <a:rPr lang="fr-FR" dirty="0"/>
              <a:t>Tribunal des droits de la personne de l'Ontario </a:t>
            </a:r>
            <a:endParaRPr lang="en-US"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50" y="3429000"/>
            <a:ext cx="8096896" cy="3109911"/>
          </a:xfrm>
        </p:spPr>
        <p:txBody>
          <a:bodyPr>
            <a:normAutofit/>
          </a:bodyPr>
          <a:lstStyle/>
          <a:p>
            <a:pPr lvl="1"/>
            <a:r>
              <a:rPr lang="fr-FR" sz="3200" dirty="0">
                <a:hlinkClick r:id="rId3"/>
              </a:rPr>
              <a:t>Processus de requête et d'audience</a:t>
            </a:r>
            <a:endParaRPr lang="fr-FR" sz="3200" dirty="0"/>
          </a:p>
          <a:p>
            <a:pPr lvl="1"/>
            <a:r>
              <a:rPr lang="fr-FR" sz="3200" dirty="0">
                <a:hlinkClick r:id="rId4"/>
              </a:rPr>
              <a:t>FAQ, Vidéos, Guides</a:t>
            </a:r>
            <a:endParaRPr lang="fr-FR" sz="3200" dirty="0"/>
          </a:p>
          <a:p>
            <a:pPr lvl="1"/>
            <a:r>
              <a:rPr lang="fr-FR" sz="3200" dirty="0">
                <a:hlinkClick r:id="rId5"/>
              </a:rPr>
              <a:t>Formulaires et dépôt</a:t>
            </a:r>
            <a:endParaRPr lang="fr-FR" sz="3200" dirty="0"/>
          </a:p>
          <a:p>
            <a:pPr lvl="1"/>
            <a:r>
              <a:rPr lang="fr-FR" sz="3200" dirty="0">
                <a:hlinkClick r:id="rId6"/>
              </a:rPr>
              <a:t>Règles et directives de pratique</a:t>
            </a:r>
            <a:endParaRPr lang="en-US" sz="32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54</a:t>
            </a:fld>
            <a:endParaRPr lang="en-US" dirty="0"/>
          </a:p>
        </p:txBody>
      </p:sp>
    </p:spTree>
    <p:extLst>
      <p:ext uri="{BB962C8B-B14F-4D97-AF65-F5344CB8AC3E}">
        <p14:creationId xmlns:p14="http://schemas.microsoft.com/office/powerpoint/2010/main" val="3486385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382138" y="1034948"/>
            <a:ext cx="9197275" cy="1325563"/>
          </a:xfrm>
        </p:spPr>
        <p:txBody>
          <a:bodyPr>
            <a:normAutofit/>
          </a:bodyPr>
          <a:lstStyle/>
          <a:p>
            <a:r>
              <a:rPr lang="fr-FR" dirty="0"/>
              <a:t>Commissions des droits de la personne</a:t>
            </a:r>
            <a:endParaRPr lang="en-US"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idx="1"/>
          </p:nvPr>
        </p:nvSpPr>
        <p:spPr>
          <a:xfrm>
            <a:off x="628649" y="2143534"/>
            <a:ext cx="8133213" cy="4395378"/>
          </a:xfrm>
        </p:spPr>
        <p:txBody>
          <a:bodyPr>
            <a:normAutofit fontScale="92500" lnSpcReduction="10000"/>
          </a:bodyPr>
          <a:lstStyle/>
          <a:p>
            <a:pPr marL="0" indent="0">
              <a:buNone/>
            </a:pPr>
            <a:endParaRPr lang="fr-FR" dirty="0">
              <a:hlinkClick r:id="rId3"/>
            </a:endParaRPr>
          </a:p>
          <a:p>
            <a:pPr marL="0" indent="0">
              <a:buNone/>
            </a:pPr>
            <a:r>
              <a:rPr lang="fr-FR" dirty="0">
                <a:hlinkClick r:id="rId3"/>
              </a:rPr>
              <a:t>Commission ontarienne des droits de la personne</a:t>
            </a:r>
          </a:p>
          <a:p>
            <a:pPr lvl="1"/>
            <a:r>
              <a:rPr lang="fr-FR" dirty="0">
                <a:hlinkClick r:id="rId4"/>
              </a:rPr>
              <a:t>Brochures, fiches d'information et guides</a:t>
            </a:r>
            <a:r>
              <a:rPr lang="en-CA" dirty="0">
                <a:hlinkClick r:id="rId4"/>
              </a:rPr>
              <a:t> </a:t>
            </a:r>
            <a:endParaRPr lang="en-CA" dirty="0"/>
          </a:p>
          <a:p>
            <a:pPr lvl="1"/>
            <a:r>
              <a:rPr lang="fr-FR" dirty="0">
                <a:hlinkClick r:id="rId5"/>
              </a:rPr>
              <a:t>Politiques et directives</a:t>
            </a:r>
            <a:r>
              <a:rPr lang="en-US" dirty="0">
                <a:hlinkClick r:id="rId5"/>
              </a:rPr>
              <a:t> </a:t>
            </a:r>
            <a:endParaRPr lang="en-CA" dirty="0"/>
          </a:p>
          <a:p>
            <a:pPr marL="0" indent="0">
              <a:buNone/>
            </a:pPr>
            <a:endParaRPr lang="en-US" dirty="0"/>
          </a:p>
          <a:p>
            <a:pPr marL="0" indent="0">
              <a:buNone/>
            </a:pPr>
            <a:r>
              <a:rPr lang="fr-FR" dirty="0">
                <a:hlinkClick r:id="rId6"/>
              </a:rPr>
              <a:t>Commission canadienne des droits de la personne</a:t>
            </a:r>
          </a:p>
          <a:p>
            <a:pPr lvl="1"/>
            <a:r>
              <a:rPr lang="fr-FR" dirty="0">
                <a:hlinkClick r:id="rId7"/>
              </a:rPr>
              <a:t>Comment déposer une plainte</a:t>
            </a:r>
            <a:endParaRPr lang="fr-FR" dirty="0">
              <a:hlinkClick r:id="rId8"/>
            </a:endParaRPr>
          </a:p>
          <a:p>
            <a:pPr lvl="1"/>
            <a:r>
              <a:rPr lang="fr-FR" dirty="0">
                <a:hlinkClick r:id="rId8"/>
              </a:rPr>
              <a:t>FAQ des plaintes</a:t>
            </a:r>
            <a:endParaRPr lang="fr-FR" dirty="0">
              <a:hlinkClick r:id="rId6"/>
            </a:endParaRPr>
          </a:p>
          <a:p>
            <a:pPr marL="457200" lvl="1" indent="0">
              <a:buNone/>
            </a:pPr>
            <a:endParaRPr lang="en-US" sz="2800" dirty="0"/>
          </a:p>
          <a:p>
            <a:pPr marL="457200" lvl="1" indent="0">
              <a:buNone/>
            </a:pPr>
            <a:r>
              <a:rPr lang="fr-FR" sz="2800" dirty="0">
                <a:hlinkClick r:id="rId9"/>
              </a:rPr>
              <a:t>Liste des industries et milieux de travail sous réglementation fédérale</a:t>
            </a:r>
            <a:r>
              <a:rPr lang="en-CA" sz="2800" dirty="0">
                <a:hlinkClick r:id="rId9"/>
              </a:rPr>
              <a:t> </a:t>
            </a:r>
            <a:endParaRPr lang="en-US" sz="2800" dirty="0"/>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mtClean="0"/>
              <a:pPr/>
              <a:t>55</a:t>
            </a:fld>
            <a:endParaRPr lang="en-US" dirty="0"/>
          </a:p>
        </p:txBody>
      </p:sp>
    </p:spTree>
    <p:extLst>
      <p:ext uri="{BB962C8B-B14F-4D97-AF65-F5344CB8AC3E}">
        <p14:creationId xmlns:p14="http://schemas.microsoft.com/office/powerpoint/2010/main" val="2096979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6665-1548-B144-BFF2-F1CA5B72C78E}"/>
              </a:ext>
            </a:extLst>
          </p:cNvPr>
          <p:cNvSpPr>
            <a:spLocks noGrp="1"/>
          </p:cNvSpPr>
          <p:nvPr>
            <p:ph type="title"/>
          </p:nvPr>
        </p:nvSpPr>
        <p:spPr>
          <a:xfrm>
            <a:off x="623888" y="1300389"/>
            <a:ext cx="7886700" cy="968148"/>
          </a:xfrm>
        </p:spPr>
        <p:txBody>
          <a:bodyPr>
            <a:normAutofit/>
          </a:bodyPr>
          <a:lstStyle/>
          <a:p>
            <a:r>
              <a:rPr lang="en-CA" sz="4800" b="1" dirty="0">
                <a:solidFill>
                  <a:schemeClr val="accent2">
                    <a:lumMod val="75000"/>
                  </a:schemeClr>
                </a:solidFill>
              </a:rPr>
              <a:t>Merci !</a:t>
            </a:r>
            <a:endParaRPr lang="en-US" sz="4800" b="1" dirty="0"/>
          </a:p>
        </p:txBody>
      </p:sp>
      <p:sp>
        <p:nvSpPr>
          <p:cNvPr id="3" name="Text Placeholder 2">
            <a:extLst>
              <a:ext uri="{FF2B5EF4-FFF2-40B4-BE49-F238E27FC236}">
                <a16:creationId xmlns:a16="http://schemas.microsoft.com/office/drawing/2014/main" id="{768F1360-CEEC-5840-9032-9AEFFDBA3BCE}"/>
              </a:ext>
            </a:extLst>
          </p:cNvPr>
          <p:cNvSpPr>
            <a:spLocks noGrp="1"/>
          </p:cNvSpPr>
          <p:nvPr>
            <p:ph type="body" idx="1"/>
          </p:nvPr>
        </p:nvSpPr>
        <p:spPr>
          <a:xfrm>
            <a:off x="721859" y="2532063"/>
            <a:ext cx="6092598" cy="1500187"/>
          </a:xfrm>
        </p:spPr>
        <p:txBody>
          <a:bodyPr/>
          <a:lstStyle/>
          <a:p>
            <a:r>
              <a:rPr lang="fr-FR" i="1" dirty="0"/>
              <a:t>Incluez les informations sur votre clinique et votre courriel de contact</a:t>
            </a:r>
          </a:p>
          <a:p>
            <a:endParaRPr lang="fr-FR" i="1" dirty="0"/>
          </a:p>
        </p:txBody>
      </p:sp>
      <p:sp>
        <p:nvSpPr>
          <p:cNvPr id="7" name="Slide Number Placeholder 6">
            <a:extLst>
              <a:ext uri="{FF2B5EF4-FFF2-40B4-BE49-F238E27FC236}">
                <a16:creationId xmlns:a16="http://schemas.microsoft.com/office/drawing/2014/main" id="{B208FB3B-956A-1349-AF48-A877AB43B451}"/>
              </a:ext>
            </a:extLst>
          </p:cNvPr>
          <p:cNvSpPr>
            <a:spLocks noGrp="1"/>
          </p:cNvSpPr>
          <p:nvPr>
            <p:ph type="sldNum" sz="quarter" idx="12"/>
          </p:nvPr>
        </p:nvSpPr>
        <p:spPr/>
        <p:txBody>
          <a:bodyPr/>
          <a:lstStyle/>
          <a:p>
            <a:fld id="{352843D7-B4A2-6A42-B18D-F75DE8916FD0}" type="slidenum">
              <a:rPr lang="en-US" sz="1600" smtClean="0"/>
              <a:t>56</a:t>
            </a:fld>
            <a:endParaRPr lang="en-US" sz="1600" dirty="0"/>
          </a:p>
        </p:txBody>
      </p:sp>
    </p:spTree>
    <p:extLst>
      <p:ext uri="{BB962C8B-B14F-4D97-AF65-F5344CB8AC3E}">
        <p14:creationId xmlns:p14="http://schemas.microsoft.com/office/powerpoint/2010/main" val="3823240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5C90-5EA7-194F-B30F-863E7C972543}"/>
              </a:ext>
            </a:extLst>
          </p:cNvPr>
          <p:cNvSpPr>
            <a:spLocks noGrp="1"/>
          </p:cNvSpPr>
          <p:nvPr>
            <p:ph type="title"/>
          </p:nvPr>
        </p:nvSpPr>
        <p:spPr>
          <a:xfrm>
            <a:off x="628650" y="1548947"/>
            <a:ext cx="7886700" cy="848405"/>
          </a:xfrm>
        </p:spPr>
        <p:txBody>
          <a:bodyPr>
            <a:normAutofit/>
          </a:bodyPr>
          <a:lstStyle/>
          <a:p>
            <a:r>
              <a:rPr lang="en-CA" sz="4800" b="1" dirty="0">
                <a:solidFill>
                  <a:schemeClr val="accent2">
                    <a:lumMod val="75000"/>
                  </a:schemeClr>
                </a:solidFill>
              </a:rPr>
              <a:t>Nous voulons vous entendre!</a:t>
            </a:r>
            <a:endParaRPr lang="en-US" sz="4800" b="1" dirty="0"/>
          </a:p>
        </p:txBody>
      </p:sp>
      <p:sp>
        <p:nvSpPr>
          <p:cNvPr id="6" name="Slide Number Placeholder 5">
            <a:extLst>
              <a:ext uri="{FF2B5EF4-FFF2-40B4-BE49-F238E27FC236}">
                <a16:creationId xmlns:a16="http://schemas.microsoft.com/office/drawing/2014/main" id="{B90F36FA-04F5-6C47-AC01-420357E74C57}"/>
              </a:ext>
            </a:extLst>
          </p:cNvPr>
          <p:cNvSpPr>
            <a:spLocks noGrp="1"/>
          </p:cNvSpPr>
          <p:nvPr>
            <p:ph type="sldNum" sz="quarter" idx="12"/>
          </p:nvPr>
        </p:nvSpPr>
        <p:spPr/>
        <p:txBody>
          <a:bodyPr/>
          <a:lstStyle/>
          <a:p>
            <a:fld id="{352843D7-B4A2-6A42-B18D-F75DE8916FD0}" type="slidenum">
              <a:rPr lang="en-US" sz="1600" smtClean="0"/>
              <a:t>57</a:t>
            </a:fld>
            <a:endParaRPr lang="en-US" sz="1600" dirty="0"/>
          </a:p>
        </p:txBody>
      </p:sp>
      <p:pic>
        <p:nvPicPr>
          <p:cNvPr id="10" name="Picture 9">
            <a:extLst>
              <a:ext uri="{FF2B5EF4-FFF2-40B4-BE49-F238E27FC236}">
                <a16:creationId xmlns:a16="http://schemas.microsoft.com/office/drawing/2014/main" id="{3E5D90B5-A3FE-BC00-37DC-E46866305FE8}"/>
              </a:ext>
            </a:extLst>
          </p:cNvPr>
          <p:cNvPicPr>
            <a:picLocks noChangeAspect="1"/>
          </p:cNvPicPr>
          <p:nvPr/>
        </p:nvPicPr>
        <p:blipFill>
          <a:blip r:embed="rId3"/>
          <a:stretch>
            <a:fillRect/>
          </a:stretch>
        </p:blipFill>
        <p:spPr>
          <a:xfrm>
            <a:off x="1080232" y="2397352"/>
            <a:ext cx="6766560" cy="3383280"/>
          </a:xfrm>
          <a:prstGeom prst="rect">
            <a:avLst/>
          </a:prstGeom>
        </p:spPr>
      </p:pic>
    </p:spTree>
    <p:extLst>
      <p:ext uri="{BB962C8B-B14F-4D97-AF65-F5344CB8AC3E}">
        <p14:creationId xmlns:p14="http://schemas.microsoft.com/office/powerpoint/2010/main" val="2051847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FC018-362D-B522-7BF5-CEA551135205}"/>
              </a:ext>
            </a:extLst>
          </p:cNvPr>
          <p:cNvPicPr>
            <a:picLocks noChangeAspect="1"/>
          </p:cNvPicPr>
          <p:nvPr/>
        </p:nvPicPr>
        <p:blipFill>
          <a:blip r:embed="rId3"/>
          <a:stretch>
            <a:fillRect/>
          </a:stretch>
        </p:blipFill>
        <p:spPr>
          <a:xfrm>
            <a:off x="673845" y="981398"/>
            <a:ext cx="7796310" cy="5760720"/>
          </a:xfrm>
          <a:prstGeom prst="rect">
            <a:avLst/>
          </a:prstGeom>
        </p:spPr>
      </p:pic>
    </p:spTree>
    <p:extLst>
      <p:ext uri="{BB962C8B-B14F-4D97-AF65-F5344CB8AC3E}">
        <p14:creationId xmlns:p14="http://schemas.microsoft.com/office/powerpoint/2010/main" val="245023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262890" y="1121321"/>
            <a:ext cx="8881110" cy="1325563"/>
          </a:xfrm>
        </p:spPr>
        <p:txBody>
          <a:bodyPr>
            <a:normAutofit/>
          </a:bodyPr>
          <a:lstStyle/>
          <a:p>
            <a:r>
              <a:rPr lang="en-CA" b="1" dirty="0">
                <a:solidFill>
                  <a:schemeClr val="accent2">
                    <a:lumMod val="75000"/>
                  </a:schemeClr>
                </a:solidFill>
              </a:rPr>
              <a:t>Introduction aux droits de la personne</a:t>
            </a:r>
            <a:br>
              <a:rPr lang="en-CA" b="1" dirty="0">
                <a:solidFill>
                  <a:srgbClr val="DB7E06"/>
                </a:solidFill>
              </a:rPr>
            </a:br>
            <a:r>
              <a:rPr lang="en-CA" b="1" dirty="0" err="1">
                <a:solidFill>
                  <a:schemeClr val="accent2">
                    <a:lumMod val="75000"/>
                  </a:schemeClr>
                </a:solidFill>
              </a:rPr>
              <a:t>Énoncé</a:t>
            </a:r>
            <a:r>
              <a:rPr lang="en-CA" b="1" dirty="0">
                <a:solidFill>
                  <a:schemeClr val="accent2">
                    <a:lumMod val="75000"/>
                  </a:schemeClr>
                </a:solidFill>
              </a:rPr>
              <a:t> 1</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fr-FR" sz="3200" dirty="0"/>
              <a:t>L'intention de discriminer est nécessaire pour prouver la discrimination.</a:t>
            </a:r>
            <a:endParaRPr lang="en-CA" sz="3000" dirty="0"/>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6</a:t>
            </a:fld>
            <a:endParaRPr lang="en-CA"/>
          </a:p>
        </p:txBody>
      </p:sp>
      <p:pic>
        <p:nvPicPr>
          <p:cNvPr id="5" name="Picture 2">
            <a:extLst>
              <a:ext uri="{FF2B5EF4-FFF2-40B4-BE49-F238E27FC236}">
                <a16:creationId xmlns:a16="http://schemas.microsoft.com/office/drawing/2014/main" id="{E9EB8EAB-3792-8703-CC61-3AFA7129B32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48532" y="1923322"/>
            <a:ext cx="2739862" cy="137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8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159666"/>
            <a:ext cx="8241030" cy="1325563"/>
          </a:xfrm>
        </p:spPr>
        <p:txBody>
          <a:bodyPr>
            <a:normAutofit fontScale="90000"/>
          </a:bodyPr>
          <a:lstStyle/>
          <a:p>
            <a:r>
              <a:rPr lang="en-CA" b="1" dirty="0">
                <a:solidFill>
                  <a:schemeClr val="accent2">
                    <a:lumMod val="75000"/>
                  </a:schemeClr>
                </a:solidFill>
              </a:rPr>
              <a:t>Introduction aux droits de la personne</a:t>
            </a:r>
            <a:br>
              <a:rPr lang="en-CA" b="1" dirty="0">
                <a:solidFill>
                  <a:srgbClr val="DB7E06"/>
                </a:solidFill>
              </a:rPr>
            </a:br>
            <a:r>
              <a:rPr lang="en-CA" b="1" dirty="0" err="1">
                <a:solidFill>
                  <a:schemeClr val="accent2">
                    <a:lumMod val="75000"/>
                  </a:schemeClr>
                </a:solidFill>
              </a:rPr>
              <a:t>Énoncé</a:t>
            </a:r>
            <a:r>
              <a:rPr lang="en-CA" b="1" dirty="0">
                <a:solidFill>
                  <a:schemeClr val="accent2">
                    <a:lumMod val="75000"/>
                  </a:schemeClr>
                </a:solidFill>
              </a:rPr>
              <a:t> 2</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fr-FR" sz="3000" dirty="0"/>
              <a:t>Lors d'un entretien d'embauche, un employeur peut me poser des questions sur ma santé et me demander si je souffre d'un handicap.</a:t>
            </a:r>
            <a:endParaRPr lang="en-CA" sz="3000" dirty="0"/>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7</a:t>
            </a:fld>
            <a:endParaRPr lang="en-CA" dirty="0"/>
          </a:p>
        </p:txBody>
      </p:sp>
      <p:pic>
        <p:nvPicPr>
          <p:cNvPr id="5" name="Picture 2">
            <a:extLst>
              <a:ext uri="{FF2B5EF4-FFF2-40B4-BE49-F238E27FC236}">
                <a16:creationId xmlns:a16="http://schemas.microsoft.com/office/drawing/2014/main" id="{ED31E8C6-E331-9BED-9041-161B3B77C15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0100" y="2005011"/>
            <a:ext cx="2739862" cy="137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7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230504"/>
            <a:ext cx="8149590" cy="1325563"/>
          </a:xfrm>
        </p:spPr>
        <p:txBody>
          <a:bodyPr>
            <a:normAutofit fontScale="90000"/>
          </a:bodyPr>
          <a:lstStyle/>
          <a:p>
            <a:r>
              <a:rPr lang="en-CA" b="1" dirty="0">
                <a:solidFill>
                  <a:schemeClr val="accent2">
                    <a:lumMod val="75000"/>
                  </a:schemeClr>
                </a:solidFill>
              </a:rPr>
              <a:t>Introduction aux droits de la personne</a:t>
            </a:r>
            <a:br>
              <a:rPr lang="en-CA" b="1" dirty="0">
                <a:solidFill>
                  <a:srgbClr val="DB7E06"/>
                </a:solidFill>
              </a:rPr>
            </a:br>
            <a:r>
              <a:rPr lang="en-CA" b="1" dirty="0" err="1">
                <a:solidFill>
                  <a:schemeClr val="accent2">
                    <a:lumMod val="75000"/>
                  </a:schemeClr>
                </a:solidFill>
              </a:rPr>
              <a:t>Énoncé</a:t>
            </a:r>
            <a:r>
              <a:rPr lang="en-CA" b="1" dirty="0">
                <a:solidFill>
                  <a:schemeClr val="accent2">
                    <a:lumMod val="75000"/>
                  </a:schemeClr>
                </a:solidFill>
              </a:rPr>
              <a:t> 3</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a:xfrm>
            <a:off x="628650" y="2249424"/>
            <a:ext cx="7886700" cy="4289488"/>
          </a:xfrm>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fr-FR" sz="3000" dirty="0"/>
              <a:t>Mon partenaire et moi voulons une assurance-vie de 100 000 $ pour couvrir notre nouveau prêt hypothécaire. La compagnie d'assurance peut exiger que nous passions d'abord des examens médicaux parce que nous avons entre 46 et 50 ans. </a:t>
            </a:r>
            <a:endParaRPr lang="en-CA" sz="3000" dirty="0"/>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8</a:t>
            </a:fld>
            <a:endParaRPr lang="en-CA"/>
          </a:p>
        </p:txBody>
      </p:sp>
      <p:pic>
        <p:nvPicPr>
          <p:cNvPr id="5" name="Picture 2">
            <a:extLst>
              <a:ext uri="{FF2B5EF4-FFF2-40B4-BE49-F238E27FC236}">
                <a16:creationId xmlns:a16="http://schemas.microsoft.com/office/drawing/2014/main" id="{5D8893AE-35F5-676A-032E-1F745ACF178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8378" y="2050502"/>
            <a:ext cx="2739862" cy="137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23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628650" y="1121321"/>
            <a:ext cx="8332470" cy="1325563"/>
          </a:xfrm>
        </p:spPr>
        <p:txBody>
          <a:bodyPr>
            <a:normAutofit fontScale="90000"/>
          </a:bodyPr>
          <a:lstStyle/>
          <a:p>
            <a:r>
              <a:rPr lang="en-CA" b="1" dirty="0">
                <a:solidFill>
                  <a:schemeClr val="accent2">
                    <a:lumMod val="75000"/>
                  </a:schemeClr>
                </a:solidFill>
              </a:rPr>
              <a:t>Introduction aux droits de la personne</a:t>
            </a:r>
            <a:br>
              <a:rPr lang="en-CA" b="1" dirty="0">
                <a:solidFill>
                  <a:srgbClr val="DB7E06"/>
                </a:solidFill>
              </a:rPr>
            </a:br>
            <a:r>
              <a:rPr lang="en-CA" b="1" dirty="0" err="1">
                <a:solidFill>
                  <a:schemeClr val="accent2">
                    <a:lumMod val="75000"/>
                  </a:schemeClr>
                </a:solidFill>
              </a:rPr>
              <a:t>Énoncé</a:t>
            </a:r>
            <a:r>
              <a:rPr lang="en-CA" b="1" dirty="0">
                <a:solidFill>
                  <a:schemeClr val="accent2">
                    <a:lumMod val="75000"/>
                  </a:schemeClr>
                </a:solidFill>
              </a:rPr>
              <a:t> 4</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fr-FR" sz="3000" dirty="0"/>
              <a:t>Un restaurant peut demander à une personne d'arrêter d'allaiter, de se couvrir ou d'aller aux toilettes si elle veut allaiter. </a:t>
            </a:r>
            <a:endParaRPr lang="en-CA" sz="3000" dirty="0"/>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9</a:t>
            </a:fld>
            <a:endParaRPr lang="en-CA" dirty="0"/>
          </a:p>
        </p:txBody>
      </p:sp>
      <p:pic>
        <p:nvPicPr>
          <p:cNvPr id="5" name="Picture 2">
            <a:extLst>
              <a:ext uri="{FF2B5EF4-FFF2-40B4-BE49-F238E27FC236}">
                <a16:creationId xmlns:a16="http://schemas.microsoft.com/office/drawing/2014/main" id="{9A019A35-1E49-7AC0-D566-CB708AE9C5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8373" y="2005011"/>
            <a:ext cx="2739862" cy="137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143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Custom 3">
      <a:dk1>
        <a:sysClr val="windowText" lastClr="000000"/>
      </a:dk1>
      <a:lt1>
        <a:sysClr val="window" lastClr="FFFFFF"/>
      </a:lt1>
      <a:dk2>
        <a:srgbClr val="1F497D"/>
      </a:dk2>
      <a:lt2>
        <a:srgbClr val="EF8D1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5ef9de-5ac0-46e0-ac8a-388726621ed6">
      <Terms xmlns="http://schemas.microsoft.com/office/infopath/2007/PartnerControls"/>
    </lcf76f155ced4ddcb4097134ff3c332f>
    <TaxCatchAll xmlns="b060a1cd-ab09-4801-a0e5-e96a4f0cae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B0337BFAE6E044ADBA9B8105499785" ma:contentTypeVersion="18" ma:contentTypeDescription="Crée un document." ma:contentTypeScope="" ma:versionID="d7ed118f4259fe7d8e128474f547f821">
  <xsd:schema xmlns:xsd="http://www.w3.org/2001/XMLSchema" xmlns:xs="http://www.w3.org/2001/XMLSchema" xmlns:p="http://schemas.microsoft.com/office/2006/metadata/properties" xmlns:ns2="b05ef9de-5ac0-46e0-ac8a-388726621ed6" xmlns:ns3="b060a1cd-ab09-4801-a0e5-e96a4f0cae35" targetNamespace="http://schemas.microsoft.com/office/2006/metadata/properties" ma:root="true" ma:fieldsID="7a599b8e8deb7edf62cea140cfff7e06" ns2:_="" ns3:_="">
    <xsd:import namespace="b05ef9de-5ac0-46e0-ac8a-388726621ed6"/>
    <xsd:import namespace="b060a1cd-ab09-4801-a0e5-e96a4f0cae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ef9de-5ac0-46e0-ac8a-388726621e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51f20d5-2228-43da-9b45-40cacec502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60a1cd-ab09-4801-a0e5-e96a4f0cae35"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24bd318-f494-41b4-bfd7-a3e0904f273e}" ma:internalName="TaxCatchAll" ma:showField="CatchAllData" ma:web="b060a1cd-ab09-4801-a0e5-e96a4f0cae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996E1-C87D-4640-A28D-9CB793B9F896}">
  <ds:schemaRefs>
    <ds:schemaRef ds:uri="http://schemas.microsoft.com/sharepoint/v3/contenttype/forms"/>
  </ds:schemaRefs>
</ds:datastoreItem>
</file>

<file path=customXml/itemProps2.xml><?xml version="1.0" encoding="utf-8"?>
<ds:datastoreItem xmlns:ds="http://schemas.openxmlformats.org/officeDocument/2006/customXml" ds:itemID="{92A6A341-E333-4827-986F-BFBC8B9582BF}">
  <ds:schemaRef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b060a1cd-ab09-4801-a0e5-e96a4f0cae35"/>
    <ds:schemaRef ds:uri="b05ef9de-5ac0-46e0-ac8a-388726621ed6"/>
  </ds:schemaRefs>
</ds:datastoreItem>
</file>

<file path=customXml/itemProps3.xml><?xml version="1.0" encoding="utf-8"?>
<ds:datastoreItem xmlns:ds="http://schemas.openxmlformats.org/officeDocument/2006/customXml" ds:itemID="{09CB8C87-976B-406B-9282-C6DA0DA82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ef9de-5ac0-46e0-ac8a-388726621ed6"/>
    <ds:schemaRef ds:uri="b060a1cd-ab09-4801-a0e5-e96a4f0ca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16446</TotalTime>
  <Words>9227</Words>
  <Application>Microsoft Office PowerPoint</Application>
  <PresentationFormat>On-screen Show (4:3)</PresentationFormat>
  <Paragraphs>692</Paragraphs>
  <Slides>58</Slides>
  <Notes>58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Arial</vt:lpstr>
      <vt:lpstr>Calibri</vt:lpstr>
      <vt:lpstr>Calibri Light</vt:lpstr>
      <vt:lpstr>DM Sans</vt:lpstr>
      <vt:lpstr>Segoe UI</vt:lpstr>
      <vt:lpstr>Symbol</vt:lpstr>
      <vt:lpstr>Times New Roman</vt:lpstr>
      <vt:lpstr>Wingdings</vt:lpstr>
      <vt:lpstr>Custom Design</vt:lpstr>
      <vt:lpstr>1_Custom Design</vt:lpstr>
      <vt:lpstr>1_Default Theme</vt:lpstr>
      <vt:lpstr>PowerPoint Presentation</vt:lpstr>
      <vt:lpstr>Créer des environnements plus sûrs</vt:lpstr>
      <vt:lpstr>Reconnaissance des terres</vt:lpstr>
      <vt:lpstr>Agenda</vt:lpstr>
      <vt:lpstr>PowerPoint Presentation</vt:lpstr>
      <vt:lpstr>Introduction aux droits de la personne Énoncé 1</vt:lpstr>
      <vt:lpstr>Introduction aux droits de la personne Énoncé 2</vt:lpstr>
      <vt:lpstr>Introduction aux droits de la personne Énoncé 3</vt:lpstr>
      <vt:lpstr>Introduction aux droits de la personne Énoncé 4</vt:lpstr>
      <vt:lpstr>Introduction aux droits de la personne Énoncé 5</vt:lpstr>
      <vt:lpstr>Réponses</vt:lpstr>
      <vt:lpstr>Objectifs d’apprentissage</vt:lpstr>
      <vt:lpstr>PowerPoint Presentation</vt:lpstr>
      <vt:lpstr>La Charte et les lois sur les droits de la personne</vt:lpstr>
      <vt:lpstr>Garantie d'égalité de la Charte</vt:lpstr>
      <vt:lpstr>Lois sur les droits de la personne (anti-discrimination)</vt:lpstr>
      <vt:lpstr>Code des droits de la personne de l’Ontario</vt:lpstr>
      <vt:lpstr>PowerPoint Presentation</vt:lpstr>
      <vt:lpstr>Qu'est-ce que la discrimination ?</vt:lpstr>
      <vt:lpstr>Situations – Discrimination? OUI-NON</vt:lpstr>
      <vt:lpstr>Code des droits de la personne et la discrimination</vt:lpstr>
      <vt:lpstr>“L'équation de la discrimination”</vt:lpstr>
      <vt:lpstr>Domaine social</vt:lpstr>
      <vt:lpstr>+ motif protégé par le Code</vt:lpstr>
      <vt:lpstr>PowerPoint Presentation</vt:lpstr>
      <vt:lpstr>+ résultat négatif</vt:lpstr>
      <vt:lpstr>Plusieurs formes de discrimination </vt:lpstr>
      <vt:lpstr>Intersectionnalité</vt:lpstr>
      <vt:lpstr>– défense</vt:lpstr>
      <vt:lpstr>PowerPoint Presentation</vt:lpstr>
      <vt:lpstr> </vt:lpstr>
      <vt:lpstr>L'accommodement : Un devoir et une défense</vt:lpstr>
      <vt:lpstr>Facteurs de contraintes excessives</vt:lpstr>
      <vt:lpstr>Accommodement : Exemples de logements</vt:lpstr>
      <vt:lpstr>PowerPoint Presentation</vt:lpstr>
      <vt:lpstr> = discrimination illégale</vt:lpstr>
      <vt:lpstr> = discrimination illégale</vt:lpstr>
      <vt:lpstr>PowerPoint Presentation</vt:lpstr>
      <vt:lpstr>PowerPoint Presentation</vt:lpstr>
      <vt:lpstr> S'agit-il d'une discrimination illégale ?</vt:lpstr>
      <vt:lpstr>Scénario 1 : discrimination dentaire </vt:lpstr>
      <vt:lpstr> Scénario 1: Réponse</vt:lpstr>
      <vt:lpstr>Scénario 2 : discrimination au travail </vt:lpstr>
      <vt:lpstr>Scénario 2: Réponse </vt:lpstr>
      <vt:lpstr>PowerPoint Presentation</vt:lpstr>
      <vt:lpstr>Tribunal des droits de la personne de l'Ontario</vt:lpstr>
      <vt:lpstr>Accès direct au TDPO</vt:lpstr>
      <vt:lpstr>Les délais au TDPO</vt:lpstr>
      <vt:lpstr>Soutenir la divulgation d'un client</vt:lpstr>
      <vt:lpstr>Que peuvent faire les travailleurs communautaires ?</vt:lpstr>
      <vt:lpstr>Questions?</vt:lpstr>
      <vt:lpstr>Ressources de CLEO – Justice pas-à-pas</vt:lpstr>
      <vt:lpstr>Où obtenir une assistance juridique ?</vt:lpstr>
      <vt:lpstr>Tribunal des droits de la personne de l'Ontario </vt:lpstr>
      <vt:lpstr>Commissions des droits de la personne</vt:lpstr>
      <vt:lpstr>Merci !</vt:lpstr>
      <vt:lpstr>Nous voulons vous entendre!</vt:lpstr>
      <vt:lpstr>PowerPoint Presentation</vt:lpstr>
    </vt:vector>
  </TitlesOfParts>
  <Company>Eye Cue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Perko</dc:creator>
  <cp:lastModifiedBy>Urooj Ameeruddin</cp:lastModifiedBy>
  <cp:revision>353</cp:revision>
  <cp:lastPrinted>2021-09-01T00:28:16Z</cp:lastPrinted>
  <dcterms:created xsi:type="dcterms:W3CDTF">2019-09-13T23:06:36Z</dcterms:created>
  <dcterms:modified xsi:type="dcterms:W3CDTF">2024-05-23T21:18:37Z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0x010100D6B0337BFAE6E044ADBA9B8105499785</vt:lpwstr>
  </property>
  <property fmtid="{D5CDD505-2E9C-101B-9397-08002B2CF9AE}" pid="3" name="MediaServiceImageTags">
    <vt:lpwstr/>
  </property>
</Properties>
</file>