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50" r:id="rId5"/>
    <p:sldMasterId id="2147483656" r:id="rId6"/>
  </p:sldMasterIdLst>
  <p:notesMasterIdLst>
    <p:notesMasterId r:id="rId84"/>
  </p:notesMasterIdLst>
  <p:sldIdLst>
    <p:sldId id="256" r:id="rId7"/>
    <p:sldId id="257" r:id="rId8"/>
    <p:sldId id="319" r:id="rId9"/>
    <p:sldId id="320" r:id="rId10"/>
    <p:sldId id="322" r:id="rId11"/>
    <p:sldId id="323" r:id="rId12"/>
    <p:sldId id="324" r:id="rId13"/>
    <p:sldId id="333" r:id="rId14"/>
    <p:sldId id="328"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550" r:id="rId31"/>
    <p:sldId id="273" r:id="rId32"/>
    <p:sldId id="274" r:id="rId33"/>
    <p:sldId id="275" r:id="rId34"/>
    <p:sldId id="557" r:id="rId35"/>
    <p:sldId id="276" r:id="rId36"/>
    <p:sldId id="277" r:id="rId37"/>
    <p:sldId id="279" r:id="rId38"/>
    <p:sldId id="558" r:id="rId39"/>
    <p:sldId id="280" r:id="rId40"/>
    <p:sldId id="281" r:id="rId41"/>
    <p:sldId id="282" r:id="rId42"/>
    <p:sldId id="283" r:id="rId43"/>
    <p:sldId id="284" r:id="rId44"/>
    <p:sldId id="329" r:id="rId45"/>
    <p:sldId id="285" r:id="rId46"/>
    <p:sldId id="286" r:id="rId47"/>
    <p:sldId id="287" r:id="rId48"/>
    <p:sldId id="288" r:id="rId49"/>
    <p:sldId id="289" r:id="rId50"/>
    <p:sldId id="290" r:id="rId51"/>
    <p:sldId id="552" r:id="rId52"/>
    <p:sldId id="292" r:id="rId53"/>
    <p:sldId id="553" r:id="rId54"/>
    <p:sldId id="293" r:id="rId55"/>
    <p:sldId id="294" r:id="rId56"/>
    <p:sldId id="295" r:id="rId57"/>
    <p:sldId id="296" r:id="rId58"/>
    <p:sldId id="554" r:id="rId59"/>
    <p:sldId id="297" r:id="rId60"/>
    <p:sldId id="298" r:id="rId61"/>
    <p:sldId id="299" r:id="rId62"/>
    <p:sldId id="303" r:id="rId63"/>
    <p:sldId id="304" r:id="rId64"/>
    <p:sldId id="300" r:id="rId65"/>
    <p:sldId id="302" r:id="rId66"/>
    <p:sldId id="301" r:id="rId67"/>
    <p:sldId id="559" r:id="rId68"/>
    <p:sldId id="305" r:id="rId69"/>
    <p:sldId id="306" r:id="rId70"/>
    <p:sldId id="307" r:id="rId71"/>
    <p:sldId id="308" r:id="rId72"/>
    <p:sldId id="309" r:id="rId73"/>
    <p:sldId id="560" r:id="rId74"/>
    <p:sldId id="318" r:id="rId75"/>
    <p:sldId id="310" r:id="rId76"/>
    <p:sldId id="312" r:id="rId77"/>
    <p:sldId id="313" r:id="rId78"/>
    <p:sldId id="314" r:id="rId79"/>
    <p:sldId id="315" r:id="rId80"/>
    <p:sldId id="335" r:id="rId81"/>
    <p:sldId id="336" r:id="rId82"/>
    <p:sldId id="546" r:id="rId83"/>
  </p:sldIdLst>
  <p:sldSz cx="9144000" cy="6858000" type="screen4x3"/>
  <p:notesSz cx="6858000" cy="9144000"/>
  <p:embeddedFontLst>
    <p:embeddedFont>
      <p:font typeface="Libre Franklin" pitchFamily="2" charset="0"/>
      <p:regular r:id="rId85"/>
      <p:bold r:id="rId86"/>
      <p:italic r:id="rId87"/>
      <p:boldItalic r:id="rId8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0" roundtripDataSignature="AMtx7mjdA7ZjUlHEQY1q0dVLvN+rZOwH9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ristina Brousalis"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5534"/>
    <p:restoredTop sz="56561" autoAdjust="0"/>
  </p:normalViewPr>
  <p:slideViewPr>
    <p:cSldViewPr snapToGrid="0">
      <p:cViewPr varScale="1">
        <p:scale>
          <a:sx n="72" d="100"/>
          <a:sy n="72" d="100"/>
        </p:scale>
        <p:origin x="2322" y="54"/>
      </p:cViewPr>
      <p:guideLst>
        <p:guide orient="horz" pos="2160"/>
        <p:guide pos="2880"/>
      </p:guideLst>
    </p:cSldViewPr>
  </p:slideViewPr>
  <p:outlineViewPr>
    <p:cViewPr>
      <p:scale>
        <a:sx n="33" d="100"/>
        <a:sy n="33" d="100"/>
      </p:scale>
      <p:origin x="0" y="-43880"/>
    </p:cViewPr>
  </p:outlineViewPr>
  <p:notesTextViewPr>
    <p:cViewPr>
      <p:scale>
        <a:sx n="140" d="100"/>
        <a:sy n="140" d="100"/>
      </p:scale>
      <p:origin x="0" y="0"/>
    </p:cViewPr>
  </p:notesTextViewPr>
  <p:sorterViewPr>
    <p:cViewPr>
      <p:scale>
        <a:sx n="80" d="100"/>
        <a:sy n="80" d="100"/>
      </p:scale>
      <p:origin x="0" y="0"/>
    </p:cViewPr>
  </p:sorterViewPr>
  <p:notesViewPr>
    <p:cSldViewPr snapToGrid="0">
      <p:cViewPr varScale="1">
        <p:scale>
          <a:sx n="81" d="100"/>
          <a:sy n="81" d="100"/>
        </p:scale>
        <p:origin x="3232" y="19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notesMaster" Target="notesMasters/notesMaster1.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2.xml"/><Relationship Id="rId90" Type="http://customschemas.google.com/relationships/presentationmetadata" Target="metadata"/><Relationship Id="rId95" Type="http://schemas.openxmlformats.org/officeDocument/2006/relationships/tableStyles" Target="tableStyle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font" Target="fonts/font1.fntdata"/><Relationship Id="rId93"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font" Target="fonts/font4.fntdata"/><Relationship Id="rId9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font" Target="fonts/font2.fntdata"/><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font" Target="fonts/font3.fntdata"/><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C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8779653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indent="-171450">
              <a:buFont typeface="Arial" panose="020B0604020202020204" pitchFamily="34" charset="0"/>
              <a:buChar char="•"/>
            </a:pPr>
            <a:r>
              <a:rPr lang="en-CA" i="0" dirty="0"/>
              <a:t>You can add your clinic logo here. You can also remove or keep the CLEO Connect logo as you customize your training</a:t>
            </a:r>
          </a:p>
          <a:p>
            <a:pPr marL="171450" indent="-171450">
              <a:buFont typeface="Arial" panose="020B0604020202020204" pitchFamily="34" charset="0"/>
              <a:buChar char="•"/>
            </a:pPr>
            <a:endParaRPr lang="en-CA" i="0" dirty="0"/>
          </a:p>
          <a:p>
            <a:pPr marL="171450" indent="-171450">
              <a:buFont typeface="Arial" panose="020B0604020202020204" pitchFamily="34" charset="0"/>
              <a:buChar char="•"/>
            </a:pPr>
            <a:r>
              <a:rPr lang="en-CA" i="0" dirty="0"/>
              <a:t>Introduce yourself, your legal clinic, your catchment area, and any other relevant information</a:t>
            </a:r>
          </a:p>
          <a:p>
            <a:pPr marL="171450" indent="-171450">
              <a:buFont typeface="Arial" panose="020B0604020202020204" pitchFamily="34" charset="0"/>
              <a:buChar char="•"/>
            </a:pPr>
            <a:endParaRPr lang="en-CA" i="0" dirty="0"/>
          </a:p>
          <a:p>
            <a:pPr marL="171450" lvl="0" indent="-171450">
              <a:buFont typeface="Arial" panose="020B0604020202020204" pitchFamily="34" charset="0"/>
              <a:buChar char="•"/>
            </a:pPr>
            <a:r>
              <a:rPr lang="en-US" i="0" dirty="0">
                <a:effectLst/>
                <a:latin typeface="Calibri" panose="020F0502020204030204" pitchFamily="34" charset="0"/>
                <a:ea typeface="Times New Roman" panose="02020603050405020304" pitchFamily="18" charset="0"/>
                <a:cs typeface="Calibri" panose="020F0502020204030204" pitchFamily="34" charset="0"/>
              </a:rPr>
              <a:t>Ask participants to introduce themselves (depending on the number of participants)</a:t>
            </a:r>
          </a:p>
          <a:p>
            <a:pPr marL="171450" lvl="0" indent="-171450">
              <a:buFont typeface="Arial" panose="020B0604020202020204" pitchFamily="34" charset="0"/>
              <a:buChar char="•"/>
            </a:pPr>
            <a:endParaRPr lang="en-CA" i="0" dirty="0">
              <a:effectLst/>
              <a:latin typeface="Calibri" panose="020F0502020204030204" pitchFamily="34" charset="0"/>
              <a:ea typeface="Times New Roman" panose="02020603050405020304" pitchFamily="18" charset="0"/>
              <a:cs typeface="Times New Roman" panose="02020603050405020304" pitchFamily="18" charset="0"/>
            </a:endParaRPr>
          </a:p>
          <a:p>
            <a:pPr marL="171450" lvl="0" indent="-171450">
              <a:buFont typeface="Arial" panose="020B0604020202020204" pitchFamily="34" charset="0"/>
              <a:buChar char="•"/>
            </a:pPr>
            <a:r>
              <a:rPr lang="en-US" i="0" dirty="0">
                <a:effectLst/>
                <a:latin typeface="Calibri" panose="020F0502020204030204" pitchFamily="34" charset="0"/>
                <a:ea typeface="Times New Roman" panose="02020603050405020304" pitchFamily="18" charset="0"/>
                <a:cs typeface="Calibri" panose="020F0502020204030204" pitchFamily="34" charset="0"/>
              </a:rPr>
              <a:t>Invite participants to say or ‘chat’ one thing that they hope to learn from the session </a:t>
            </a:r>
          </a:p>
          <a:p>
            <a:pPr marL="171450" lvl="0" indent="-171450">
              <a:buFont typeface="Arial" panose="020B0604020202020204" pitchFamily="34" charset="0"/>
              <a:buChar char="•"/>
            </a:pPr>
            <a:endParaRPr lang="en-CA" i="0" baseline="0" dirty="0">
              <a:effectLst/>
              <a:latin typeface="Calibri" panose="020F0502020204030204" pitchFamily="34" charset="0"/>
              <a:ea typeface="Times New Roman" panose="02020603050405020304" pitchFamily="18" charset="0"/>
              <a:cs typeface="Calibri" panose="020F0502020204030204" pitchFamily="34" charset="0"/>
            </a:endParaRPr>
          </a:p>
          <a:p>
            <a:pPr marL="171450" lvl="0" indent="-171450">
              <a:buFont typeface="Arial" panose="020B0604020202020204" pitchFamily="34" charset="0"/>
              <a:buChar char="•"/>
            </a:pPr>
            <a:r>
              <a:rPr lang="en-CA" i="0" baseline="0" dirty="0"/>
              <a:t>Depending on your audience, you might also want to say that:</a:t>
            </a:r>
          </a:p>
          <a:p>
            <a:pPr marL="171450" lvl="0" indent="-171450">
              <a:buFont typeface="Arial" panose="020B0604020202020204" pitchFamily="34" charset="0"/>
              <a:buChar char="•"/>
            </a:pPr>
            <a:endParaRPr lang="en-CA" i="0" baseline="0" dirty="0"/>
          </a:p>
          <a:p>
            <a:pPr marL="628650" lvl="1" indent="-171450">
              <a:spcBef>
                <a:spcPts val="0"/>
              </a:spcBef>
              <a:buFont typeface="Wingdings" pitchFamily="2" charset="2"/>
              <a:buChar char="Ø"/>
            </a:pPr>
            <a:r>
              <a:rPr lang="en-CA" i="0" baseline="0" dirty="0"/>
              <a:t>T</a:t>
            </a:r>
            <a:r>
              <a:rPr lang="en-CA" i="0" dirty="0"/>
              <a:t>here are 73 legal clinics in Ontario. </a:t>
            </a:r>
          </a:p>
          <a:p>
            <a:pPr marL="1085850" lvl="2" indent="-171450">
              <a:spcBef>
                <a:spcPts val="0"/>
              </a:spcBef>
              <a:buFont typeface="Courier New" panose="02070309020205020404" pitchFamily="49" charset="0"/>
              <a:buChar char="o"/>
            </a:pPr>
            <a:r>
              <a:rPr lang="en-CA" i="0" dirty="0"/>
              <a:t>60 have geographic catchments throughout Ontario.</a:t>
            </a:r>
          </a:p>
          <a:p>
            <a:pPr marL="1085850" lvl="2" indent="-171450">
              <a:spcBef>
                <a:spcPts val="0"/>
              </a:spcBef>
              <a:buFont typeface="Courier New" panose="02070309020205020404" pitchFamily="49" charset="0"/>
              <a:buChar char="o"/>
            </a:pPr>
            <a:r>
              <a:rPr lang="en-CA" i="0" dirty="0"/>
              <a:t>13 provide services to specific populations </a:t>
            </a:r>
            <a:r>
              <a:rPr lang="en-CA" dirty="0"/>
              <a:t>—</a:t>
            </a:r>
            <a:r>
              <a:rPr lang="en-CA" i="0" dirty="0"/>
              <a:t> for example:</a:t>
            </a:r>
            <a:r>
              <a:rPr lang="en-US" i="0" dirty="0"/>
              <a:t> Aboriginal Legal Services (ALS); Black Legal Action Centre (BLAC); Centre for Spanish-Speaking Peoples (CSSP); Chinese &amp; Southeast Asian Legal Clinic (CSALC); and the South Asian Legal Clinic of Ontario (SALCO).</a:t>
            </a:r>
          </a:p>
          <a:p>
            <a:pPr marL="1085850" lvl="2" indent="-171450">
              <a:spcBef>
                <a:spcPts val="0"/>
              </a:spcBef>
              <a:buFont typeface="Courier New" panose="02070309020205020404" pitchFamily="49" charset="0"/>
              <a:buChar char="o"/>
            </a:pPr>
            <a:r>
              <a:rPr lang="en-US" i="0" dirty="0"/>
              <a:t>The Income Security Advocacy Centre (ISAC) has great Public Legal Education resources and engages in strategic litigation in social assistance.</a:t>
            </a:r>
            <a:endParaRPr lang="en-US" dirty="0"/>
          </a:p>
          <a:p>
            <a:pPr marL="0" lvl="0" indent="0" algn="l" rtl="0">
              <a:spcBef>
                <a:spcPts val="1800"/>
              </a:spcBef>
              <a:spcAft>
                <a:spcPts val="0"/>
              </a:spcAft>
              <a:buNone/>
            </a:pPr>
            <a:endParaRPr lang="en-US" dirty="0"/>
          </a:p>
        </p:txBody>
      </p:sp>
      <p:sp>
        <p:nvSpPr>
          <p:cNvPr id="65" name="Google Shape;6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1</a:t>
            </a:fld>
            <a:endParaRPr/>
          </a:p>
        </p:txBody>
      </p:sp>
    </p:spTree>
    <p:extLst>
      <p:ext uri="{BB962C8B-B14F-4D97-AF65-F5344CB8AC3E}">
        <p14:creationId xmlns:p14="http://schemas.microsoft.com/office/powerpoint/2010/main" val="3907645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 name="Google Shape;8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1208"/>
              </a:spcBef>
              <a:spcAft>
                <a:spcPts val="0"/>
              </a:spcAft>
              <a:buClr>
                <a:srgbClr val="404040"/>
              </a:buClr>
              <a:buSzPts val="1200"/>
              <a:buFont typeface="Arial" panose="020B0604020202020204" pitchFamily="34" charset="0"/>
              <a:buChar char="•"/>
            </a:pPr>
            <a:r>
              <a:rPr lang="en-US" sz="1200" dirty="0">
                <a:solidFill>
                  <a:srgbClr val="404040"/>
                </a:solidFill>
                <a:latin typeface="Calibri"/>
                <a:ea typeface="Calibri"/>
                <a:cs typeface="Calibri"/>
                <a:sym typeface="Calibri"/>
              </a:rPr>
              <a:t>Inform participants that the aim of the training is NOT for them to become experts in social assistance or immigration law, but rather to increase their understanding about eligibility and consequences, and to become familiar with helpful tips and resources they can share to help their clients.</a:t>
            </a:r>
            <a:r>
              <a:rPr lang="en-US" sz="1600" dirty="0">
                <a:solidFill>
                  <a:srgbClr val="404040"/>
                </a:solidFill>
                <a:latin typeface="Calibri"/>
                <a:ea typeface="Calibri"/>
                <a:cs typeface="Calibri"/>
                <a:sym typeface="Calibri"/>
              </a:rPr>
              <a:t> </a:t>
            </a:r>
          </a:p>
          <a:p>
            <a:pPr marL="285750" marR="0" lvl="0" indent="-285750" algn="l" rtl="0">
              <a:lnSpc>
                <a:spcPct val="100000"/>
              </a:lnSpc>
              <a:spcBef>
                <a:spcPts val="1208"/>
              </a:spcBef>
              <a:spcAft>
                <a:spcPts val="0"/>
              </a:spcAft>
              <a:buClr>
                <a:srgbClr val="404040"/>
              </a:buClr>
              <a:buSzPts val="1200"/>
              <a:buFont typeface="Arial" panose="020B0604020202020204" pitchFamily="34" charset="0"/>
              <a:buChar char="•"/>
            </a:pPr>
            <a:endParaRPr lang="en-US" sz="1600" dirty="0">
              <a:latin typeface="Times New Roman"/>
              <a:ea typeface="Times New Roman"/>
              <a:cs typeface="Times New Roman"/>
              <a:sym typeface="Times New Roman"/>
            </a:endParaRPr>
          </a:p>
          <a:p>
            <a:pPr marL="171450" marR="0" lvl="0" indent="-171450" algn="l" rtl="0">
              <a:lnSpc>
                <a:spcPct val="100000"/>
              </a:lnSpc>
              <a:spcBef>
                <a:spcPts val="1208"/>
              </a:spcBef>
              <a:spcAft>
                <a:spcPts val="0"/>
              </a:spcAft>
              <a:buClr>
                <a:schemeClr val="dk1"/>
              </a:buClr>
              <a:buSzPts val="1200"/>
              <a:buFont typeface="Arial" panose="020B0604020202020204" pitchFamily="34" charset="0"/>
              <a:buChar char="•"/>
            </a:pPr>
            <a:r>
              <a:rPr lang="en-US" sz="1200" dirty="0">
                <a:latin typeface="Calibri"/>
                <a:ea typeface="Calibri"/>
                <a:cs typeface="Calibri"/>
                <a:sym typeface="Calibri"/>
              </a:rPr>
              <a:t>Let participants know you will be sharing the slides later — there are many useful resources listed in the slides at the end of the presentation.</a:t>
            </a:r>
          </a:p>
          <a:p>
            <a:pPr marL="345369" lvl="0" indent="-269169" algn="l" rtl="0">
              <a:spcBef>
                <a:spcPts val="1208"/>
              </a:spcBef>
              <a:spcAft>
                <a:spcPts val="0"/>
              </a:spcAft>
              <a:buClr>
                <a:schemeClr val="dk1"/>
              </a:buClr>
              <a:buSzPts val="1200"/>
              <a:buFont typeface="Noto Sans Symbols"/>
              <a:buNone/>
            </a:pPr>
            <a:endParaRPr lang="en-US" sz="1200" dirty="0">
              <a:latin typeface="Times New Roman"/>
              <a:ea typeface="Times New Roman"/>
              <a:cs typeface="Times New Roman"/>
              <a:sym typeface="Times New Roman"/>
            </a:endParaRPr>
          </a:p>
          <a:p>
            <a:pPr marL="0" lvl="0" indent="0" algn="l" rtl="0">
              <a:spcBef>
                <a:spcPts val="0"/>
              </a:spcBef>
              <a:spcAft>
                <a:spcPts val="0"/>
              </a:spcAft>
              <a:buNone/>
            </a:pPr>
            <a:endParaRPr dirty="0"/>
          </a:p>
        </p:txBody>
      </p:sp>
      <p:sp>
        <p:nvSpPr>
          <p:cNvPr id="82" name="Google Shape;8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10</a:t>
            </a:fld>
            <a:endParaRPr/>
          </a:p>
        </p:txBody>
      </p:sp>
    </p:spTree>
    <p:extLst>
      <p:ext uri="{BB962C8B-B14F-4D97-AF65-F5344CB8AC3E}">
        <p14:creationId xmlns:p14="http://schemas.microsoft.com/office/powerpoint/2010/main" val="3122690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 name="Google Shape;8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CA" sz="1800" dirty="0">
                <a:solidFill>
                  <a:srgbClr val="0070C0"/>
                </a:solidFill>
                <a:effectLst/>
                <a:latin typeface="Calibri" panose="020F0502020204030204" pitchFamily="34" charset="0"/>
                <a:ea typeface="Times New Roman" panose="02020603050405020304" pitchFamily="18" charset="0"/>
              </a:rPr>
              <a:t>Tell participants that the point of this slide is to keep in mind the many barriers that exist for refugees, live-in caregivers, migrant workers and undocumented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sz="1800" dirty="0">
                <a:solidFill>
                  <a:srgbClr val="0070C0"/>
                </a:solidFill>
                <a:effectLst/>
                <a:latin typeface="Calibri" panose="020F0502020204030204" pitchFamily="34" charset="0"/>
                <a:ea typeface="Times New Roman" panose="02020603050405020304" pitchFamily="18" charset="0"/>
              </a:rPr>
              <a:t>people in Ontario. Fears about precarious status, language barriers and lack of information and resources compound disadvantage, </a:t>
            </a:r>
            <a:r>
              <a:rPr lang="en-CA" sz="1800" dirty="0">
                <a:solidFill>
                  <a:srgbClr val="FF0000"/>
                </a:solidFill>
                <a:effectLst/>
                <a:latin typeface="Times New Roman" panose="02020603050405020304" pitchFamily="18" charset="0"/>
                <a:ea typeface="Times New Roman" panose="02020603050405020304" pitchFamily="18" charset="0"/>
              </a:rPr>
              <a:t>not to mention the real fear that OW/ODSP workers will share their information with CBSA.</a:t>
            </a:r>
            <a:endParaRPr lang="en-CA" sz="1800" dirty="0">
              <a:effectLst/>
              <a:latin typeface="Times New Roman" panose="02020603050405020304" pitchFamily="18" charset="0"/>
              <a:ea typeface="Times New Roman" panose="02020603050405020304" pitchFamily="18" charset="0"/>
            </a:endParaRPr>
          </a:p>
          <a:p>
            <a:r>
              <a:rPr lang="en-CA" sz="1800" dirty="0">
                <a:solidFill>
                  <a:srgbClr val="0070C0"/>
                </a:solidFill>
                <a:effectLst/>
                <a:latin typeface="Calibri" panose="020F0502020204030204" pitchFamily="34" charset="0"/>
                <a:ea typeface="Times New Roman" panose="02020603050405020304" pitchFamily="18" charset="0"/>
              </a:rPr>
              <a:t> </a:t>
            </a:r>
            <a:endParaRPr lang="en-CA" sz="1800" dirty="0">
              <a:effectLst/>
              <a:latin typeface="Times New Roman" panose="02020603050405020304" pitchFamily="18" charset="0"/>
              <a:ea typeface="Times New Roman" panose="02020603050405020304" pitchFamily="18" charset="0"/>
            </a:endParaRPr>
          </a:p>
          <a:p>
            <a:r>
              <a:rPr lang="en-CA" sz="1800" dirty="0">
                <a:solidFill>
                  <a:srgbClr val="0070C0"/>
                </a:solidFill>
                <a:effectLst/>
                <a:latin typeface="Calibri" panose="020F0502020204030204" pitchFamily="34" charset="0"/>
                <a:ea typeface="Times New Roman" panose="02020603050405020304" pitchFamily="18" charset="0"/>
              </a:rPr>
              <a:t>People are living in “deep poverty” — inadequate $733 per month for basic needs and shelter for one person on Ontario Works and </a:t>
            </a:r>
            <a:r>
              <a:rPr lang="en-CA" sz="1800" b="1" dirty="0">
                <a:solidFill>
                  <a:srgbClr val="0070C0"/>
                </a:solidFill>
                <a:effectLst/>
                <a:latin typeface="Calibri" panose="020F0502020204030204" pitchFamily="34" charset="0"/>
                <a:ea typeface="Times New Roman" panose="02020603050405020304" pitchFamily="18" charset="0"/>
              </a:rPr>
              <a:t>$1, 308 </a:t>
            </a:r>
            <a:r>
              <a:rPr lang="en-CA" sz="1800" dirty="0">
                <a:solidFill>
                  <a:srgbClr val="0070C0"/>
                </a:solidFill>
                <a:effectLst/>
                <a:latin typeface="Calibri" panose="020F0502020204030204" pitchFamily="34" charset="0"/>
                <a:ea typeface="Times New Roman" panose="02020603050405020304" pitchFamily="18" charset="0"/>
              </a:rPr>
              <a:t>for someone living </a:t>
            </a:r>
          </a:p>
          <a:p>
            <a:r>
              <a:rPr lang="en-CA" sz="1800" dirty="0">
                <a:solidFill>
                  <a:srgbClr val="0070C0"/>
                </a:solidFill>
                <a:effectLst/>
                <a:latin typeface="Calibri" panose="020F0502020204030204" pitchFamily="34" charset="0"/>
                <a:ea typeface="Times New Roman" panose="02020603050405020304" pitchFamily="18" charset="0"/>
              </a:rPr>
              <a:t>with a disability in Ontario.</a:t>
            </a:r>
            <a:endParaRPr lang="en-CA" sz="1800" dirty="0">
              <a:effectLst/>
              <a:latin typeface="Times New Roman" panose="02020603050405020304" pitchFamily="18" charset="0"/>
              <a:ea typeface="Times New Roman" panose="02020603050405020304" pitchFamily="18" charset="0"/>
            </a:endParaRPr>
          </a:p>
          <a:p>
            <a:r>
              <a:rPr lang="en-CA" sz="1800" dirty="0">
                <a:solidFill>
                  <a:srgbClr val="0070C0"/>
                </a:solidFill>
                <a:effectLst/>
                <a:latin typeface="Calibri" panose="020F0502020204030204" pitchFamily="34" charset="0"/>
                <a:ea typeface="Times New Roman" panose="02020603050405020304" pitchFamily="18" charset="0"/>
              </a:rPr>
              <a:t> </a:t>
            </a:r>
            <a:endParaRPr lang="en-CA" sz="1800" dirty="0">
              <a:effectLst/>
              <a:latin typeface="Times New Roman" panose="02020603050405020304" pitchFamily="18" charset="0"/>
              <a:ea typeface="Times New Roman" panose="02020603050405020304" pitchFamily="18" charset="0"/>
            </a:endParaRPr>
          </a:p>
          <a:p>
            <a:r>
              <a:rPr lang="en-CA" sz="1800" dirty="0">
                <a:solidFill>
                  <a:srgbClr val="0070C0"/>
                </a:solidFill>
                <a:effectLst/>
                <a:latin typeface="Calibri" panose="020F0502020204030204" pitchFamily="34" charset="0"/>
                <a:ea typeface="Times New Roman" panose="02020603050405020304" pitchFamily="18" charset="0"/>
              </a:rPr>
              <a:t>Many of you are well aware of the exploitive dynamics in work and intimate relationships that can result in a need for financial assistance. </a:t>
            </a:r>
            <a:endParaRPr lang="en-CA" sz="1800" dirty="0">
              <a:effectLst/>
              <a:latin typeface="Times New Roman" panose="02020603050405020304" pitchFamily="18" charset="0"/>
              <a:ea typeface="Times New Roman" panose="02020603050405020304" pitchFamily="18" charset="0"/>
            </a:endParaRPr>
          </a:p>
          <a:p>
            <a:r>
              <a:rPr lang="en-CA" sz="1800" dirty="0">
                <a:solidFill>
                  <a:srgbClr val="0070C0"/>
                </a:solidFill>
                <a:effectLst/>
                <a:latin typeface="Calibri" panose="020F0502020204030204" pitchFamily="34" charset="0"/>
                <a:ea typeface="Times New Roman" panose="02020603050405020304" pitchFamily="18" charset="0"/>
              </a:rPr>
              <a:t> </a:t>
            </a:r>
            <a:endParaRPr lang="en-CA" sz="1800" dirty="0">
              <a:effectLst/>
              <a:latin typeface="Times New Roman" panose="02020603050405020304" pitchFamily="18" charset="0"/>
              <a:ea typeface="Times New Roman" panose="02020603050405020304" pitchFamily="18" charset="0"/>
            </a:endParaRPr>
          </a:p>
          <a:p>
            <a:r>
              <a:rPr lang="en-CA" sz="1800" dirty="0">
                <a:solidFill>
                  <a:srgbClr val="0070C0"/>
                </a:solidFill>
                <a:effectLst/>
                <a:latin typeface="Calibri" panose="020F0502020204030204" pitchFamily="34" charset="0"/>
                <a:ea typeface="Times New Roman" panose="02020603050405020304" pitchFamily="18" charset="0"/>
              </a:rPr>
              <a:t>Sometimes barriers come from within social assistance institutions themselves — this presentation aims to address the misunderstandings, negativity, and </a:t>
            </a:r>
          </a:p>
          <a:p>
            <a:r>
              <a:rPr lang="en-CA" sz="1800" dirty="0">
                <a:solidFill>
                  <a:srgbClr val="0070C0"/>
                </a:solidFill>
                <a:effectLst/>
                <a:latin typeface="Calibri" panose="020F0502020204030204" pitchFamily="34" charset="0"/>
                <a:ea typeface="Times New Roman" panose="02020603050405020304" pitchFamily="18" charset="0"/>
              </a:rPr>
              <a:t>reluctance — to accept applications and reluctance to push to apply and request a decision. </a:t>
            </a:r>
            <a:endParaRPr lang="en-CA" sz="1800" dirty="0">
              <a:effectLst/>
              <a:latin typeface="Times New Roman" panose="02020603050405020304" pitchFamily="18" charset="0"/>
              <a:ea typeface="Times New Roman" panose="02020603050405020304" pitchFamily="18" charset="0"/>
            </a:endParaRPr>
          </a:p>
          <a:p>
            <a:r>
              <a:rPr lang="en-CA" sz="1800" dirty="0">
                <a:solidFill>
                  <a:srgbClr val="0070C0"/>
                </a:solidFill>
                <a:effectLst/>
                <a:latin typeface="Calibri" panose="020F0502020204030204" pitchFamily="34" charset="0"/>
                <a:ea typeface="Times New Roman" panose="02020603050405020304" pitchFamily="18" charset="0"/>
              </a:rPr>
              <a:t> </a:t>
            </a:r>
            <a:endParaRPr lang="en-CA" sz="18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Clr>
                <a:schemeClr val="dk1"/>
              </a:buClr>
              <a:buSzPts val="1200"/>
              <a:buFont typeface="Calibri"/>
              <a:buNone/>
            </a:pPr>
            <a:endParaRPr dirty="0"/>
          </a:p>
        </p:txBody>
      </p:sp>
      <p:sp>
        <p:nvSpPr>
          <p:cNvPr id="90" name="Google Shape;9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11</a:t>
            </a:fld>
            <a:endParaRPr/>
          </a:p>
        </p:txBody>
      </p:sp>
    </p:spTree>
    <p:extLst>
      <p:ext uri="{BB962C8B-B14F-4D97-AF65-F5344CB8AC3E}">
        <p14:creationId xmlns:p14="http://schemas.microsoft.com/office/powerpoint/2010/main" val="24152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Optional slide/information to share if participants want more detail about the authority under the OW and ODSP Regulations regarding Status in Canada that this workshop covers.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1"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sz="1200" b="1" dirty="0">
                <a:solidFill>
                  <a:schemeClr val="tx1"/>
                </a:solidFill>
                <a:latin typeface="+mn-lt"/>
              </a:rPr>
              <a:t>Note: it is s.6 under OW Reg. https://www.ontario.ca/laws/regulation/980134#BK6 and s.8 under ODSP Reg. https://www.ontario.ca/laws/regulation/980222#BK8</a:t>
            </a:r>
          </a:p>
          <a:p>
            <a:pPr marL="0" lvl="0" indent="0" algn="l" rtl="0">
              <a:spcBef>
                <a:spcPts val="0"/>
              </a:spcBef>
              <a:spcAft>
                <a:spcPts val="0"/>
              </a:spcAft>
              <a:buNone/>
            </a:pPr>
            <a:r>
              <a:rPr lang="en-US" dirty="0"/>
              <a:t> </a:t>
            </a:r>
          </a:p>
          <a:p>
            <a:pPr marL="0" lvl="0" indent="0" algn="l" rtl="0">
              <a:spcBef>
                <a:spcPts val="0"/>
              </a:spcBef>
              <a:spcAft>
                <a:spcPts val="0"/>
              </a:spcAft>
              <a:buNone/>
            </a:pPr>
            <a:endParaRPr lang="en-US" dirty="0"/>
          </a:p>
          <a:p>
            <a:pPr algn="ctr">
              <a:lnSpc>
                <a:spcPct val="100000"/>
              </a:lnSpc>
              <a:spcBef>
                <a:spcPts val="0"/>
              </a:spcBef>
            </a:pPr>
            <a:r>
              <a:rPr lang="en-CA" sz="1200" b="1" cap="small" dirty="0">
                <a:solidFill>
                  <a:schemeClr val="tx1"/>
                </a:solidFill>
                <a:latin typeface="+mn-lt"/>
              </a:rPr>
              <a:t>Status in the Country</a:t>
            </a:r>
          </a:p>
          <a:p>
            <a:pPr>
              <a:lnSpc>
                <a:spcPct val="100000"/>
              </a:lnSpc>
              <a:spcBef>
                <a:spcPts val="0"/>
              </a:spcBef>
            </a:pPr>
            <a:r>
              <a:rPr lang="en-CA" sz="1200" dirty="0">
                <a:solidFill>
                  <a:schemeClr val="tx1"/>
                </a:solidFill>
                <a:latin typeface="+mn-lt"/>
              </a:rPr>
              <a:t>(1) The following persons are not eligible for assistance:</a:t>
            </a:r>
          </a:p>
          <a:p>
            <a:pPr>
              <a:lnSpc>
                <a:spcPct val="100000"/>
              </a:lnSpc>
              <a:spcBef>
                <a:spcPts val="0"/>
              </a:spcBef>
            </a:pPr>
            <a:r>
              <a:rPr lang="en-CA" sz="1200" dirty="0">
                <a:solidFill>
                  <a:schemeClr val="tx1"/>
                </a:solidFill>
                <a:latin typeface="+mn-lt"/>
              </a:rPr>
              <a:t>	1.  Subject to subsection (2), a person,</a:t>
            </a:r>
          </a:p>
          <a:p>
            <a:pPr>
              <a:lnSpc>
                <a:spcPct val="100000"/>
              </a:lnSpc>
              <a:spcBef>
                <a:spcPts val="0"/>
              </a:spcBef>
            </a:pPr>
            <a:r>
              <a:rPr lang="en-CA" sz="1200" dirty="0">
                <a:solidFill>
                  <a:schemeClr val="tx1"/>
                </a:solidFill>
                <a:latin typeface="+mn-lt"/>
              </a:rPr>
              <a:t>		</a:t>
            </a:r>
            <a:r>
              <a:rPr lang="en-CA" sz="1200" dirty="0" err="1">
                <a:solidFill>
                  <a:schemeClr val="tx1"/>
                </a:solidFill>
                <a:latin typeface="+mn-lt"/>
              </a:rPr>
              <a:t>i</a:t>
            </a:r>
            <a:r>
              <a:rPr lang="en-CA" sz="1200" dirty="0">
                <a:solidFill>
                  <a:schemeClr val="tx1"/>
                </a:solidFill>
                <a:latin typeface="+mn-lt"/>
              </a:rPr>
              <a:t>.  against whom a deportation order has been made under the </a:t>
            </a:r>
            <a:r>
              <a:rPr lang="en-CA" sz="1200" i="1" dirty="0">
                <a:solidFill>
                  <a:schemeClr val="tx1"/>
                </a:solidFill>
                <a:latin typeface="+mn-lt"/>
              </a:rPr>
              <a:t>Immigration Act</a:t>
            </a:r>
            <a:r>
              <a:rPr lang="en-CA" sz="1200" dirty="0">
                <a:solidFill>
                  <a:schemeClr val="tx1"/>
                </a:solidFill>
                <a:latin typeface="+mn-lt"/>
              </a:rPr>
              <a:t> (Canada), or with respect to whom a departure order or an exclusion order under that Act has become effective, or</a:t>
            </a:r>
          </a:p>
          <a:p>
            <a:pPr>
              <a:lnSpc>
                <a:spcPct val="100000"/>
              </a:lnSpc>
              <a:spcBef>
                <a:spcPts val="0"/>
              </a:spcBef>
            </a:pPr>
            <a:r>
              <a:rPr lang="en-CA" sz="1200" dirty="0">
                <a:solidFill>
                  <a:schemeClr val="tx1"/>
                </a:solidFill>
                <a:latin typeface="+mn-lt"/>
              </a:rPr>
              <a:t>		ii.  with respect to whom a removal order has become enforceable under the </a:t>
            </a:r>
            <a:r>
              <a:rPr lang="en-CA" sz="1200" i="1" dirty="0">
                <a:solidFill>
                  <a:schemeClr val="tx1"/>
                </a:solidFill>
                <a:latin typeface="+mn-lt"/>
              </a:rPr>
              <a:t>Immigration and Refugee Protection Act</a:t>
            </a:r>
            <a:r>
              <a:rPr lang="en-CA" sz="1200" dirty="0">
                <a:solidFill>
                  <a:schemeClr val="tx1"/>
                </a:solidFill>
                <a:latin typeface="+mn-lt"/>
              </a:rPr>
              <a:t> (Canada).</a:t>
            </a:r>
          </a:p>
          <a:p>
            <a:pPr>
              <a:lnSpc>
                <a:spcPct val="100000"/>
              </a:lnSpc>
              <a:spcBef>
                <a:spcPts val="0"/>
              </a:spcBef>
            </a:pPr>
            <a:endParaRPr lang="en-CA" sz="1200" dirty="0">
              <a:solidFill>
                <a:schemeClr val="tx1"/>
              </a:solidFill>
              <a:latin typeface="+mn-lt"/>
            </a:endParaRPr>
          </a:p>
          <a:p>
            <a:pPr>
              <a:lnSpc>
                <a:spcPct val="100000"/>
              </a:lnSpc>
              <a:spcBef>
                <a:spcPts val="0"/>
              </a:spcBef>
            </a:pPr>
            <a:r>
              <a:rPr lang="en-CA" sz="1200" dirty="0">
                <a:solidFill>
                  <a:schemeClr val="tx1"/>
                </a:solidFill>
                <a:latin typeface="+mn-lt"/>
              </a:rPr>
              <a:t>	2.  Subject to subsection (3), a person who is a visitor, unless the person,</a:t>
            </a:r>
          </a:p>
          <a:p>
            <a:pPr>
              <a:lnSpc>
                <a:spcPct val="100000"/>
              </a:lnSpc>
              <a:spcBef>
                <a:spcPts val="0"/>
              </a:spcBef>
            </a:pPr>
            <a:r>
              <a:rPr lang="en-CA" sz="1200" dirty="0">
                <a:solidFill>
                  <a:schemeClr val="tx1"/>
                </a:solidFill>
                <a:latin typeface="+mn-lt"/>
              </a:rPr>
              <a:t>		</a:t>
            </a:r>
            <a:r>
              <a:rPr lang="en-CA" sz="1200" dirty="0" err="1">
                <a:solidFill>
                  <a:schemeClr val="tx1"/>
                </a:solidFill>
                <a:latin typeface="+mn-lt"/>
              </a:rPr>
              <a:t>i</a:t>
            </a:r>
            <a:r>
              <a:rPr lang="en-CA" sz="1200" dirty="0">
                <a:solidFill>
                  <a:schemeClr val="tx1"/>
                </a:solidFill>
                <a:latin typeface="+mn-lt"/>
              </a:rPr>
              <a:t>.  has made a claim for refugee status under the </a:t>
            </a:r>
            <a:r>
              <a:rPr lang="en-CA" sz="1200" i="1" dirty="0">
                <a:solidFill>
                  <a:schemeClr val="tx1"/>
                </a:solidFill>
                <a:latin typeface="+mn-lt"/>
              </a:rPr>
              <a:t>Immigration Act</a:t>
            </a:r>
            <a:r>
              <a:rPr lang="en-CA" sz="1200" dirty="0">
                <a:solidFill>
                  <a:schemeClr val="tx1"/>
                </a:solidFill>
                <a:latin typeface="+mn-lt"/>
              </a:rPr>
              <a:t> (Canada),</a:t>
            </a:r>
          </a:p>
          <a:p>
            <a:pPr>
              <a:lnSpc>
                <a:spcPct val="100000"/>
              </a:lnSpc>
              <a:spcBef>
                <a:spcPts val="0"/>
              </a:spcBef>
            </a:pPr>
            <a:r>
              <a:rPr lang="en-CA" sz="1200" dirty="0">
                <a:solidFill>
                  <a:schemeClr val="tx1"/>
                </a:solidFill>
                <a:latin typeface="+mn-lt"/>
              </a:rPr>
              <a:t>		ii.  has made a claim for refugee protection under the </a:t>
            </a:r>
            <a:r>
              <a:rPr lang="en-CA" sz="1200" i="1" dirty="0">
                <a:solidFill>
                  <a:schemeClr val="tx1"/>
                </a:solidFill>
                <a:latin typeface="+mn-lt"/>
              </a:rPr>
              <a:t>Immigration and Refugee Protection Act</a:t>
            </a:r>
            <a:r>
              <a:rPr lang="en-CA" sz="1200" dirty="0">
                <a:solidFill>
                  <a:schemeClr val="tx1"/>
                </a:solidFill>
                <a:latin typeface="+mn-lt"/>
              </a:rPr>
              <a:t> (Canada), or</a:t>
            </a:r>
          </a:p>
          <a:p>
            <a:pPr>
              <a:lnSpc>
                <a:spcPct val="100000"/>
              </a:lnSpc>
              <a:spcBef>
                <a:spcPts val="0"/>
              </a:spcBef>
            </a:pPr>
            <a:r>
              <a:rPr lang="en-CA" sz="1200" dirty="0">
                <a:solidFill>
                  <a:schemeClr val="tx1"/>
                </a:solidFill>
                <a:latin typeface="+mn-lt"/>
              </a:rPr>
              <a:t>		iii.  has made an application for status as a permanent resident under the </a:t>
            </a:r>
            <a:r>
              <a:rPr lang="en-CA" sz="1200" i="1" dirty="0">
                <a:solidFill>
                  <a:schemeClr val="tx1"/>
                </a:solidFill>
                <a:latin typeface="+mn-lt"/>
              </a:rPr>
              <a:t>Immigration Act</a:t>
            </a:r>
            <a:r>
              <a:rPr lang="en-CA" sz="1200" dirty="0">
                <a:solidFill>
                  <a:schemeClr val="tx1"/>
                </a:solidFill>
                <a:latin typeface="+mn-lt"/>
              </a:rPr>
              <a:t> (Canada) or the </a:t>
            </a:r>
            <a:r>
              <a:rPr lang="en-CA" sz="1200" i="1" dirty="0">
                <a:solidFill>
                  <a:schemeClr val="tx1"/>
                </a:solidFill>
                <a:latin typeface="+mn-lt"/>
              </a:rPr>
              <a:t>Immigration and Refugee Protection Act</a:t>
            </a:r>
            <a:r>
              <a:rPr lang="en-CA" sz="1200" dirty="0">
                <a:solidFill>
                  <a:schemeClr val="tx1"/>
                </a:solidFill>
                <a:latin typeface="+mn-lt"/>
              </a:rPr>
              <a:t> (Canada).</a:t>
            </a:r>
          </a:p>
          <a:p>
            <a:pPr>
              <a:lnSpc>
                <a:spcPct val="100000"/>
              </a:lnSpc>
              <a:spcBef>
                <a:spcPts val="0"/>
              </a:spcBef>
            </a:pPr>
            <a:endParaRPr lang="en-CA" sz="1200" dirty="0">
              <a:solidFill>
                <a:schemeClr val="tx1"/>
              </a:solidFill>
              <a:latin typeface="+mn-lt"/>
            </a:endParaRPr>
          </a:p>
          <a:p>
            <a:pPr>
              <a:lnSpc>
                <a:spcPct val="100000"/>
              </a:lnSpc>
              <a:spcBef>
                <a:spcPts val="0"/>
              </a:spcBef>
            </a:pPr>
            <a:r>
              <a:rPr lang="en-CA" sz="1200" dirty="0">
                <a:solidFill>
                  <a:schemeClr val="tx1"/>
                </a:solidFill>
                <a:latin typeface="+mn-lt"/>
              </a:rPr>
              <a:t>	3.  A person who is a tourist.  O. Reg. 134/98, s. 6 (1); O. Reg. 395/04, s. 2 (1); O. Reg. 303/22, s. 1 (1).</a:t>
            </a:r>
          </a:p>
          <a:p>
            <a:pPr>
              <a:lnSpc>
                <a:spcPct val="100000"/>
              </a:lnSpc>
              <a:spcBef>
                <a:spcPts val="0"/>
              </a:spcBef>
            </a:pPr>
            <a:endParaRPr lang="en-CA" sz="1200" dirty="0">
              <a:solidFill>
                <a:schemeClr val="tx1"/>
              </a:solidFill>
              <a:latin typeface="+mn-lt"/>
            </a:endParaRPr>
          </a:p>
          <a:p>
            <a:pPr>
              <a:lnSpc>
                <a:spcPct val="100000"/>
              </a:lnSpc>
              <a:spcBef>
                <a:spcPts val="0"/>
              </a:spcBef>
            </a:pPr>
            <a:r>
              <a:rPr lang="en-CA" sz="1200" dirty="0">
                <a:solidFill>
                  <a:schemeClr val="tx1"/>
                </a:solidFill>
                <a:latin typeface="+mn-lt"/>
              </a:rPr>
              <a:t>(2) Paragraph 1 of subsection (1) does not apply with respect to a person if the administrator is satisfied that,</a:t>
            </a:r>
          </a:p>
          <a:p>
            <a:pPr>
              <a:lnSpc>
                <a:spcPct val="100000"/>
              </a:lnSpc>
              <a:spcBef>
                <a:spcPts val="0"/>
              </a:spcBef>
            </a:pPr>
            <a:r>
              <a:rPr lang="en-CA" sz="1200" dirty="0">
                <a:solidFill>
                  <a:schemeClr val="tx1"/>
                </a:solidFill>
                <a:latin typeface="+mn-lt"/>
              </a:rPr>
              <a:t>		(a)  for reasons wholly beyond the control of the person, the person is unable to leave the country; or</a:t>
            </a:r>
          </a:p>
          <a:p>
            <a:pPr>
              <a:lnSpc>
                <a:spcPct val="100000"/>
              </a:lnSpc>
              <a:spcBef>
                <a:spcPts val="0"/>
              </a:spcBef>
            </a:pPr>
            <a:r>
              <a:rPr lang="en-CA" sz="1200" dirty="0">
                <a:solidFill>
                  <a:schemeClr val="tx1"/>
                </a:solidFill>
                <a:latin typeface="+mn-lt"/>
              </a:rPr>
              <a:t>		(b)  the person has made an application for status as a permanent resident on the basis of humanitarian or compassionate considerations, as referred to in subsection 114 (2) of the </a:t>
            </a:r>
            <a:r>
              <a:rPr lang="en-CA" sz="1200" i="1" dirty="0">
                <a:solidFill>
                  <a:schemeClr val="tx1"/>
                </a:solidFill>
                <a:latin typeface="+mn-lt"/>
              </a:rPr>
              <a:t>Immigration Act</a:t>
            </a:r>
            <a:r>
              <a:rPr lang="en-CA" sz="1200" dirty="0">
                <a:solidFill>
                  <a:schemeClr val="tx1"/>
                </a:solidFill>
                <a:latin typeface="+mn-lt"/>
              </a:rPr>
              <a:t> (Canada) or subsection 	25 (1) of the </a:t>
            </a:r>
            <a:r>
              <a:rPr lang="en-CA" sz="1200" i="1" dirty="0">
                <a:solidFill>
                  <a:schemeClr val="tx1"/>
                </a:solidFill>
                <a:latin typeface="+mn-lt"/>
              </a:rPr>
              <a:t>Immigration and Refugee Protection Act</a:t>
            </a:r>
            <a:r>
              <a:rPr lang="en-CA" sz="1200" dirty="0">
                <a:solidFill>
                  <a:schemeClr val="tx1"/>
                </a:solidFill>
                <a:latin typeface="+mn-lt"/>
              </a:rPr>
              <a:t> (Canada).  O. Reg. 134/98, s. 6 (2); O. Reg. 395/04, s. 2 (2).</a:t>
            </a:r>
          </a:p>
          <a:p>
            <a:pPr>
              <a:lnSpc>
                <a:spcPct val="100000"/>
              </a:lnSpc>
              <a:spcBef>
                <a:spcPts val="0"/>
              </a:spcBef>
            </a:pPr>
            <a:endParaRPr lang="en-CA" sz="1200" dirty="0">
              <a:solidFill>
                <a:schemeClr val="tx1"/>
              </a:solidFill>
              <a:latin typeface="+mn-lt"/>
            </a:endParaRPr>
          </a:p>
          <a:p>
            <a:pPr>
              <a:lnSpc>
                <a:spcPct val="100000"/>
              </a:lnSpc>
              <a:spcBef>
                <a:spcPts val="0"/>
              </a:spcBef>
            </a:pPr>
            <a:r>
              <a:rPr lang="en-CA" sz="1200" dirty="0">
                <a:solidFill>
                  <a:schemeClr val="tx1"/>
                </a:solidFill>
                <a:latin typeface="+mn-lt"/>
              </a:rPr>
              <a:t>(3) Paragraph 2 of subsection (1) does not apply with respect to a person for the purposes of determining eligibility for emergency assistance if that person has been granted an emergency authorization to enter into and remain in Canada for humanitarian reasons, for the duration of that authorization or any subsequent authorizations issued for the same purpose. O. Reg. 303/22, s. 1 (2).</a:t>
            </a:r>
          </a:p>
          <a:p>
            <a:pPr>
              <a:lnSpc>
                <a:spcPct val="100000"/>
              </a:lnSpc>
              <a:spcBef>
                <a:spcPts val="0"/>
              </a:spcBef>
            </a:pPr>
            <a:endParaRPr lang="en-CA" sz="1200" dirty="0">
              <a:solidFill>
                <a:schemeClr val="tx1"/>
              </a:solidFill>
              <a:latin typeface="+mn-lt"/>
            </a:endParaRPr>
          </a:p>
          <a:p>
            <a:pPr marL="0" lvl="0" indent="0" algn="l" rtl="0">
              <a:spcBef>
                <a:spcPts val="0"/>
              </a:spcBef>
              <a:spcAft>
                <a:spcPts val="0"/>
              </a:spcAft>
              <a:buNone/>
            </a:pPr>
            <a:endParaRPr dirty="0"/>
          </a:p>
        </p:txBody>
      </p:sp>
      <p:sp>
        <p:nvSpPr>
          <p:cNvPr id="98" name="Google Shape;9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12</a:t>
            </a:fld>
            <a:endParaRPr/>
          </a:p>
        </p:txBody>
      </p:sp>
    </p:spTree>
    <p:extLst>
      <p:ext uri="{BB962C8B-B14F-4D97-AF65-F5344CB8AC3E}">
        <p14:creationId xmlns:p14="http://schemas.microsoft.com/office/powerpoint/2010/main" val="4186503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CA" dirty="0">
                <a:solidFill>
                  <a:srgbClr val="333333"/>
                </a:solidFill>
                <a:highlight>
                  <a:srgbClr val="FFFFFF"/>
                </a:highlight>
              </a:rPr>
              <a:t>T</a:t>
            </a:r>
            <a:r>
              <a:rPr lang="en-CA" dirty="0">
                <a:highlight>
                  <a:srgbClr val="FFFFFF"/>
                </a:highlight>
              </a:rPr>
              <a:t>here are a few ways you can become a Canadian citizen, for example: </a:t>
            </a:r>
          </a:p>
          <a:p>
            <a:pPr marL="0" marR="0" lvl="0" indent="0" algn="l" rtl="0">
              <a:lnSpc>
                <a:spcPct val="100000"/>
              </a:lnSpc>
              <a:spcBef>
                <a:spcPts val="0"/>
              </a:spcBef>
              <a:spcAft>
                <a:spcPts val="0"/>
              </a:spcAft>
              <a:buClr>
                <a:schemeClr val="dk1"/>
              </a:buClr>
              <a:buSzPts val="1200"/>
              <a:buFont typeface="Calibri"/>
              <a:buNone/>
            </a:pPr>
            <a:endParaRPr dirty="0">
              <a:highlight>
                <a:srgbClr val="FFFFFF"/>
              </a:highlight>
            </a:endParaRPr>
          </a:p>
          <a:p>
            <a:pPr marL="457200" marR="0" lvl="0" indent="-317500" algn="l" rtl="0">
              <a:lnSpc>
                <a:spcPct val="100000"/>
              </a:lnSpc>
              <a:spcBef>
                <a:spcPts val="0"/>
              </a:spcBef>
              <a:spcAft>
                <a:spcPts val="0"/>
              </a:spcAft>
              <a:buClr>
                <a:schemeClr val="dk1"/>
              </a:buClr>
              <a:buSzPts val="1400"/>
              <a:buChar char="●"/>
            </a:pPr>
            <a:r>
              <a:rPr lang="en-CA" dirty="0">
                <a:highlight>
                  <a:srgbClr val="FFFFFF"/>
                </a:highlight>
              </a:rPr>
              <a:t>You are likely a citizen if you were </a:t>
            </a:r>
            <a:r>
              <a:rPr lang="en-CA" b="1" dirty="0">
                <a:highlight>
                  <a:srgbClr val="FFFFFF"/>
                </a:highlight>
              </a:rPr>
              <a:t>born in Canada</a:t>
            </a:r>
            <a:r>
              <a:rPr lang="en-CA" dirty="0">
                <a:highlight>
                  <a:srgbClr val="FFFFFF"/>
                </a:highlight>
              </a:rPr>
              <a:t>;</a:t>
            </a:r>
            <a:endParaRPr dirty="0">
              <a:highlight>
                <a:srgbClr val="FFFFFF"/>
              </a:highlight>
            </a:endParaRPr>
          </a:p>
          <a:p>
            <a:pPr marL="457200" marR="0" lvl="0" indent="-317500" algn="l" rtl="0">
              <a:lnSpc>
                <a:spcPct val="100000"/>
              </a:lnSpc>
              <a:spcBef>
                <a:spcPts val="0"/>
              </a:spcBef>
              <a:spcAft>
                <a:spcPts val="0"/>
              </a:spcAft>
              <a:buClr>
                <a:schemeClr val="dk1"/>
              </a:buClr>
              <a:buSzPts val="1400"/>
              <a:buChar char="●"/>
            </a:pPr>
            <a:r>
              <a:rPr lang="en-CA" dirty="0">
                <a:highlight>
                  <a:srgbClr val="FFFFFF"/>
                </a:highlight>
              </a:rPr>
              <a:t>You applied to become a citizen such as a </a:t>
            </a:r>
            <a:r>
              <a:rPr lang="en-CA" b="1" dirty="0"/>
              <a:t>naturalized citizen</a:t>
            </a:r>
            <a:r>
              <a:rPr lang="en-CA" dirty="0"/>
              <a:t> who became a citizen after arrival in Canada — they are born outside Canada;</a:t>
            </a:r>
            <a:endParaRPr dirty="0"/>
          </a:p>
          <a:p>
            <a:pPr marL="457200" lvl="0" indent="-304800" algn="l" rtl="0">
              <a:lnSpc>
                <a:spcPct val="115000"/>
              </a:lnSpc>
              <a:spcBef>
                <a:spcPts val="0"/>
              </a:spcBef>
              <a:spcAft>
                <a:spcPts val="0"/>
              </a:spcAft>
              <a:buClr>
                <a:schemeClr val="dk1"/>
              </a:buClr>
              <a:buSzPts val="1200"/>
              <a:buFont typeface="Calibri"/>
              <a:buChar char="●"/>
            </a:pPr>
            <a:r>
              <a:rPr lang="en-CA" dirty="0">
                <a:highlight>
                  <a:srgbClr val="FFFFFF"/>
                </a:highlight>
              </a:rPr>
              <a:t>You received Canadian citizenship as a </a:t>
            </a:r>
            <a:r>
              <a:rPr lang="en-CA" b="1" dirty="0">
                <a:highlight>
                  <a:srgbClr val="FFFFFF"/>
                </a:highlight>
              </a:rPr>
              <a:t>minor when a parent or legal guardian applied for your citizenship.</a:t>
            </a:r>
            <a:endParaRPr b="1" dirty="0">
              <a:highlight>
                <a:srgbClr val="FFFFFF"/>
              </a:highlight>
            </a:endParaRPr>
          </a:p>
          <a:p>
            <a:pPr marL="457200" marR="0" lvl="0" indent="0" algn="l" rtl="0">
              <a:lnSpc>
                <a:spcPct val="100000"/>
              </a:lnSpc>
              <a:spcBef>
                <a:spcPts val="900"/>
              </a:spcBef>
              <a:spcAft>
                <a:spcPts val="0"/>
              </a:spcAft>
              <a:buNone/>
            </a:pPr>
            <a:endParaRPr dirty="0"/>
          </a:p>
          <a:p>
            <a:pPr marL="0" lvl="0" indent="0" algn="l" rtl="0">
              <a:spcBef>
                <a:spcPts val="0"/>
              </a:spcBef>
              <a:spcAft>
                <a:spcPts val="0"/>
              </a:spcAft>
              <a:buNone/>
            </a:pPr>
            <a:endParaRPr dirty="0"/>
          </a:p>
        </p:txBody>
      </p:sp>
      <p:sp>
        <p:nvSpPr>
          <p:cNvPr id="105" name="Google Shape;10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13</a:t>
            </a:fld>
            <a:endParaRPr/>
          </a:p>
        </p:txBody>
      </p:sp>
    </p:spTree>
    <p:extLst>
      <p:ext uri="{BB962C8B-B14F-4D97-AF65-F5344CB8AC3E}">
        <p14:creationId xmlns:p14="http://schemas.microsoft.com/office/powerpoint/2010/main" val="3143189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317500" algn="l" rtl="0">
              <a:lnSpc>
                <a:spcPct val="100000"/>
              </a:lnSpc>
              <a:spcBef>
                <a:spcPts val="0"/>
              </a:spcBef>
              <a:spcAft>
                <a:spcPts val="0"/>
              </a:spcAft>
              <a:buSzPts val="1400"/>
              <a:buChar char="●"/>
            </a:pPr>
            <a:r>
              <a:rPr lang="en-CA" dirty="0"/>
              <a:t>Citizens are eligible for social assistance</a:t>
            </a:r>
          </a:p>
          <a:p>
            <a:pPr marL="457200" marR="0" lvl="0" indent="-317500" algn="l" rtl="0">
              <a:lnSpc>
                <a:spcPct val="100000"/>
              </a:lnSpc>
              <a:spcBef>
                <a:spcPts val="0"/>
              </a:spcBef>
              <a:spcAft>
                <a:spcPts val="0"/>
              </a:spcAft>
              <a:buSzPts val="1400"/>
              <a:buChar char="●"/>
            </a:pPr>
            <a:endParaRPr dirty="0"/>
          </a:p>
          <a:p>
            <a:pPr marL="457200" marR="0" lvl="0" indent="-317500" algn="l" rtl="0">
              <a:lnSpc>
                <a:spcPct val="100000"/>
              </a:lnSpc>
              <a:spcBef>
                <a:spcPts val="0"/>
              </a:spcBef>
              <a:spcAft>
                <a:spcPts val="0"/>
              </a:spcAft>
              <a:buSzPts val="1400"/>
              <a:buChar char="●"/>
            </a:pPr>
            <a:r>
              <a:rPr lang="en-CA" dirty="0"/>
              <a:t>Of course, even when someone’s immigration status is not a bar to social assistance eligibility, there are still other eligibility criteria</a:t>
            </a:r>
          </a:p>
          <a:p>
            <a:pPr marL="457200" marR="0" lvl="0" indent="-317500" algn="l" rtl="0">
              <a:lnSpc>
                <a:spcPct val="100000"/>
              </a:lnSpc>
              <a:spcBef>
                <a:spcPts val="0"/>
              </a:spcBef>
              <a:spcAft>
                <a:spcPts val="0"/>
              </a:spcAft>
              <a:buSzPts val="1400"/>
              <a:buChar char="●"/>
            </a:pPr>
            <a:endParaRPr dirty="0"/>
          </a:p>
          <a:p>
            <a:pPr marL="457200" marR="0" lvl="0" indent="-317500" algn="l" rtl="0">
              <a:lnSpc>
                <a:spcPct val="100000"/>
              </a:lnSpc>
              <a:spcBef>
                <a:spcPts val="0"/>
              </a:spcBef>
              <a:spcAft>
                <a:spcPts val="0"/>
              </a:spcAft>
              <a:buSzPts val="1400"/>
              <a:buChar char="●"/>
            </a:pPr>
            <a:r>
              <a:rPr lang="en-CA" dirty="0"/>
              <a:t>These include the person’s income, assets, family unit and where they live</a:t>
            </a:r>
            <a:endParaRPr dirty="0"/>
          </a:p>
          <a:p>
            <a:pPr marL="0" lvl="0" indent="0" algn="l" rtl="0">
              <a:spcBef>
                <a:spcPts val="0"/>
              </a:spcBef>
              <a:spcAft>
                <a:spcPts val="0"/>
              </a:spcAft>
              <a:buNone/>
            </a:pPr>
            <a:endParaRPr dirty="0"/>
          </a:p>
        </p:txBody>
      </p:sp>
      <p:sp>
        <p:nvSpPr>
          <p:cNvPr id="114" name="Google Shape;11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14</a:t>
            </a:fld>
            <a:endParaRPr/>
          </a:p>
        </p:txBody>
      </p:sp>
    </p:spTree>
    <p:extLst>
      <p:ext uri="{BB962C8B-B14F-4D97-AF65-F5344CB8AC3E}">
        <p14:creationId xmlns:p14="http://schemas.microsoft.com/office/powerpoint/2010/main" val="9294913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CA" dirty="0"/>
              <a:t>There are many ways to obtain Permanent Resident (PR) status — the federal government department, Immigration, Refugees and Citizenship Canada (IRCC) processes many types of applications for PR status.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CA" dirty="0"/>
              <a:t>A few examples: a spousal sponsorship, application for Permanent Residence after acceptance as a Convention refugee.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CA" dirty="0"/>
              <a:t>Permanent Resident status is not exactly what it claims to be — it is possible to lose the status (therefore, it’s not “permanent”) as a result of a criminal conviction, if someone is outside Canada for too long (called the residency obligation), or they misrepresented (lied) on their application. These concepts and consequences are beyond the scope of this presentation, but the take-home point is that PR status is not exactly what it claims to be.</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CA" dirty="0"/>
              <a:t>It is also referred to as ‘landed immigrant’ status.</a:t>
            </a:r>
            <a:endParaRPr dirty="0"/>
          </a:p>
          <a:p>
            <a:pPr marL="0" lvl="0" indent="0" algn="l" rtl="0">
              <a:spcBef>
                <a:spcPts val="0"/>
              </a:spcBef>
              <a:spcAft>
                <a:spcPts val="0"/>
              </a:spcAft>
              <a:buNone/>
            </a:pPr>
            <a:endParaRPr dirty="0"/>
          </a:p>
        </p:txBody>
      </p:sp>
      <p:sp>
        <p:nvSpPr>
          <p:cNvPr id="125" name="Google Shape;12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15</a:t>
            </a:fld>
            <a:endParaRPr/>
          </a:p>
        </p:txBody>
      </p:sp>
    </p:spTree>
    <p:extLst>
      <p:ext uri="{BB962C8B-B14F-4D97-AF65-F5344CB8AC3E}">
        <p14:creationId xmlns:p14="http://schemas.microsoft.com/office/powerpoint/2010/main" val="39844514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CA" dirty="0"/>
              <a:t>Like citizens, permanent residents are eligible for social assistance as long as they meet all of the other eligibility criteria</a:t>
            </a:r>
            <a:endParaRPr dirty="0"/>
          </a:p>
        </p:txBody>
      </p:sp>
      <p:sp>
        <p:nvSpPr>
          <p:cNvPr id="134" name="Google Shape;13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16</a:t>
            </a:fld>
            <a:endParaRPr/>
          </a:p>
        </p:txBody>
      </p:sp>
    </p:spTree>
    <p:extLst>
      <p:ext uri="{BB962C8B-B14F-4D97-AF65-F5344CB8AC3E}">
        <p14:creationId xmlns:p14="http://schemas.microsoft.com/office/powerpoint/2010/main" val="505591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CA" dirty="0"/>
              <a:t>There are applications for PR made inside and outside of Canada — we are talking about </a:t>
            </a:r>
            <a:r>
              <a:rPr lang="en-CA" i="1" dirty="0"/>
              <a:t>inside Canada</a:t>
            </a:r>
            <a:r>
              <a:rPr lang="en-CA" dirty="0"/>
              <a:t> applications in this presentation — sponsorship of a spouse or common-law partner — someone who has been accepted as a refugee in Canada, and there is also an application for PR based on Humanitarian and Compassionate (H &amp; C) considerations, which is important to know about. Tell them you will explain that more in the next slide.</a:t>
            </a:r>
            <a:endParaRPr dirty="0"/>
          </a:p>
          <a:p>
            <a:pPr marL="0" lvl="0" indent="0" algn="l" rtl="0">
              <a:spcBef>
                <a:spcPts val="0"/>
              </a:spcBef>
              <a:spcAft>
                <a:spcPts val="0"/>
              </a:spcAft>
              <a:buNone/>
            </a:pPr>
            <a:endParaRPr dirty="0"/>
          </a:p>
        </p:txBody>
      </p:sp>
      <p:sp>
        <p:nvSpPr>
          <p:cNvPr id="143" name="Google Shape;14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17</a:t>
            </a:fld>
            <a:endParaRPr/>
          </a:p>
        </p:txBody>
      </p:sp>
    </p:spTree>
    <p:extLst>
      <p:ext uri="{BB962C8B-B14F-4D97-AF65-F5344CB8AC3E}">
        <p14:creationId xmlns:p14="http://schemas.microsoft.com/office/powerpoint/2010/main" val="18758227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CA" dirty="0"/>
              <a:t>The H &amp; C application is an application for PR status made within Canada that asks for an exception to the rule that people must apply for PR from outside Canada. </a:t>
            </a:r>
            <a:r>
              <a:rPr lang="en-CA" sz="1800" dirty="0">
                <a:effectLst/>
                <a:latin typeface="Times New Roman" panose="02020603050405020304" pitchFamily="18" charset="0"/>
              </a:rPr>
              <a:t>I</a:t>
            </a:r>
            <a:r>
              <a:rPr lang="en-CA" sz="1800" dirty="0">
                <a:solidFill>
                  <a:srgbClr val="FF0000"/>
                </a:solidFill>
                <a:effectLst/>
                <a:latin typeface="Times New Roman" panose="02020603050405020304" pitchFamily="18" charset="0"/>
                <a:ea typeface="Times New Roman" panose="02020603050405020304" pitchFamily="18" charset="0"/>
              </a:rPr>
              <a:t>t can also request exemption from any requirement of the Act.</a:t>
            </a:r>
            <a:endParaRPr lang="en-CA" sz="18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r>
              <a:rPr lang="en-CA" dirty="0"/>
              <a:t>H &amp; C applications are discretionary.</a:t>
            </a:r>
            <a:endParaRPr dirty="0"/>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r>
              <a:rPr lang="en-CA" dirty="0"/>
              <a:t>They can take up to 3 years to get a decision.</a:t>
            </a:r>
            <a:endParaRPr dirty="0"/>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r>
              <a:rPr lang="en-CA" dirty="0"/>
              <a:t>There are 2 main considerations — establishment and hardship — is the person established in Canada and what hardship will they (or their family members) experience if they have to apply from outside Canada.</a:t>
            </a:r>
            <a:endParaRPr dirty="0"/>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r>
              <a:rPr lang="en-CA" dirty="0"/>
              <a:t>Another important factor is the best interest of a child/children who is/are affected by the outcome of the decision.</a:t>
            </a:r>
            <a:endParaRPr dirty="0"/>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r>
              <a:rPr lang="en-CA" dirty="0"/>
              <a:t>No statutory stay — means applicants </a:t>
            </a:r>
            <a:r>
              <a:rPr lang="en-CA" b="1" dirty="0"/>
              <a:t>can</a:t>
            </a:r>
            <a:r>
              <a:rPr lang="en-CA" dirty="0"/>
              <a:t> be removed while waiting for an answer.</a:t>
            </a:r>
            <a:endParaRPr dirty="0"/>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r>
              <a:rPr lang="en-CA" dirty="0"/>
              <a:t>Cautionary notes re H &amp; Cs:</a:t>
            </a:r>
            <a:endParaRPr dirty="0"/>
          </a:p>
          <a:p>
            <a:pPr marL="0" lvl="0" indent="0" algn="l" rtl="0">
              <a:spcBef>
                <a:spcPts val="0"/>
              </a:spcBef>
              <a:spcAft>
                <a:spcPts val="0"/>
              </a:spcAft>
              <a:buClr>
                <a:schemeClr val="dk1"/>
              </a:buClr>
              <a:buSzPts val="1200"/>
              <a:buFont typeface="Calibri"/>
              <a:buNone/>
            </a:pPr>
            <a:r>
              <a:rPr lang="en-CA" dirty="0"/>
              <a:t>Increased visibility once you apply — IRCC and Canada Border Services Agency (CBSA) know the applicant’s address and receiving social assistance is seen as a negative factor — it takes away from the “establishment” factor since the applicant is relying on government for support. BUT receiving social assistance is not always fatal, has been overcome in situations of family violence and other vulnerable applicants (medical or mental health issues).</a:t>
            </a:r>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r>
              <a:rPr lang="en-CA" dirty="0"/>
              <a:t>Note: A person receiving Ontario Disability Support Program (ODSP) is </a:t>
            </a:r>
            <a:r>
              <a:rPr lang="en-CA" b="1" dirty="0"/>
              <a:t>not</a:t>
            </a:r>
            <a:r>
              <a:rPr lang="en-CA" dirty="0"/>
              <a:t> a negative factor, since it’s based on a disability. Really, the success of H &amp; C applications depends on the unique facts of each situation.</a:t>
            </a:r>
            <a:endParaRPr dirty="0"/>
          </a:p>
          <a:p>
            <a:pPr marL="0" lvl="0" indent="0" algn="l" rtl="0">
              <a:spcBef>
                <a:spcPts val="0"/>
              </a:spcBef>
              <a:spcAft>
                <a:spcPts val="0"/>
              </a:spcAft>
              <a:buNone/>
            </a:pPr>
            <a:endParaRPr dirty="0"/>
          </a:p>
        </p:txBody>
      </p:sp>
      <p:sp>
        <p:nvSpPr>
          <p:cNvPr id="151" name="Google Shape;15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18</a:t>
            </a:fld>
            <a:endParaRPr/>
          </a:p>
        </p:txBody>
      </p:sp>
    </p:spTree>
    <p:extLst>
      <p:ext uri="{BB962C8B-B14F-4D97-AF65-F5344CB8AC3E}">
        <p14:creationId xmlns:p14="http://schemas.microsoft.com/office/powerpoint/2010/main" val="684321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317500" algn="l" rtl="0">
              <a:lnSpc>
                <a:spcPct val="100000"/>
              </a:lnSpc>
              <a:spcBef>
                <a:spcPts val="0"/>
              </a:spcBef>
              <a:spcAft>
                <a:spcPts val="0"/>
              </a:spcAft>
              <a:buSzPts val="1400"/>
              <a:buChar char="●"/>
            </a:pPr>
            <a:r>
              <a:rPr lang="en-CA" dirty="0"/>
              <a:t>PR applicants, which are often applicants on the basis of humanitarian and compassionate grounds, are eligible for social assistance</a:t>
            </a:r>
            <a:endParaRPr dirty="0"/>
          </a:p>
          <a:p>
            <a:pPr marL="457200" marR="0" lvl="0" indent="-317500" algn="l" rtl="0">
              <a:lnSpc>
                <a:spcPct val="100000"/>
              </a:lnSpc>
              <a:spcBef>
                <a:spcPts val="0"/>
              </a:spcBef>
              <a:spcAft>
                <a:spcPts val="0"/>
              </a:spcAft>
              <a:buSzPts val="1400"/>
              <a:buChar char="●"/>
            </a:pPr>
            <a:r>
              <a:rPr lang="en-CA" dirty="0"/>
              <a:t>This is a bit of an odd category since people who have applied for PR do not necessarily have stable status in Canada</a:t>
            </a:r>
            <a:endParaRPr dirty="0"/>
          </a:p>
          <a:p>
            <a:pPr marL="457200" marR="0" lvl="0" indent="-317500" algn="l" rtl="0">
              <a:lnSpc>
                <a:spcPct val="100000"/>
              </a:lnSpc>
              <a:spcBef>
                <a:spcPts val="0"/>
              </a:spcBef>
              <a:spcAft>
                <a:spcPts val="0"/>
              </a:spcAft>
              <a:buSzPts val="1400"/>
              <a:buChar char="●"/>
            </a:pPr>
            <a:r>
              <a:rPr lang="en-CA" dirty="0"/>
              <a:t>We will talk about the impact of receiving social assistance on PR applications in the second half of the presentation, including sponsorships</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CA" sz="18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Recently OW offices have circulated a policy that H &amp; C applicants have to show the “Acknowledgement of receipt” from IRCC which can take some time to receive. </a:t>
            </a:r>
            <a:r>
              <a:rPr lang="en-CA" sz="1800" b="1" dirty="0">
                <a:effectLst/>
                <a:highlight>
                  <a:srgbClr val="FFFF00"/>
                </a:highlight>
                <a:latin typeface="Times New Roman" panose="02020603050405020304" pitchFamily="18" charset="0"/>
                <a:ea typeface="Times New Roman" panose="02020603050405020304" pitchFamily="18" charset="0"/>
              </a:rPr>
              <a:t>This does not mean you have to wait to apply. It </a:t>
            </a:r>
            <a:r>
              <a:rPr lang="en-CA" sz="18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is another hurdle for already vulnerable people and can be challenged by showing proof of when the application was made, while waiting for the acknowledgement letter. </a:t>
            </a:r>
            <a:r>
              <a:rPr lang="en-CA" sz="1800" b="1" dirty="0">
                <a:solidFill>
                  <a:srgbClr val="FF0000"/>
                </a:solidFill>
                <a:effectLst/>
                <a:latin typeface="Times New Roman" panose="02020603050405020304" pitchFamily="18" charset="0"/>
                <a:ea typeface="Times New Roman" panose="02020603050405020304" pitchFamily="18" charset="0"/>
              </a:rPr>
              <a:t>Also, retroactive benefits after a successful appeal will be calculated using the application date. </a:t>
            </a:r>
            <a:endParaRPr lang="en-CA" sz="1800" dirty="0">
              <a:effectLst/>
              <a:latin typeface="Times New Roman" panose="02020603050405020304" pitchFamily="18" charset="0"/>
              <a:ea typeface="Times New Roman" panose="02020603050405020304" pitchFamily="18" charset="0"/>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CA"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lvl="0" indent="-317500" algn="l" rtl="0">
              <a:lnSpc>
                <a:spcPct val="100000"/>
              </a:lnSpc>
              <a:spcBef>
                <a:spcPts val="0"/>
              </a:spcBef>
              <a:spcAft>
                <a:spcPts val="0"/>
              </a:spcAft>
              <a:buSzPts val="1400"/>
              <a:buChar char="●"/>
            </a:pPr>
            <a:endParaRPr dirty="0"/>
          </a:p>
          <a:p>
            <a:pPr marL="0" lvl="0" indent="0" algn="l" rtl="0">
              <a:spcBef>
                <a:spcPts val="0"/>
              </a:spcBef>
              <a:spcAft>
                <a:spcPts val="0"/>
              </a:spcAft>
              <a:buNone/>
            </a:pPr>
            <a:endParaRPr dirty="0"/>
          </a:p>
        </p:txBody>
      </p:sp>
      <p:sp>
        <p:nvSpPr>
          <p:cNvPr id="160" name="Google Shape;16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19</a:t>
            </a:fld>
            <a:endParaRPr/>
          </a:p>
        </p:txBody>
      </p:sp>
    </p:spTree>
    <p:extLst>
      <p:ext uri="{BB962C8B-B14F-4D97-AF65-F5344CB8AC3E}">
        <p14:creationId xmlns:p14="http://schemas.microsoft.com/office/powerpoint/2010/main" val="4142930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 name="Google Shape;7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5369" indent="-345369">
              <a:lnSpc>
                <a:spcPct val="115000"/>
              </a:lnSpc>
              <a:spcBef>
                <a:spcPts val="604"/>
              </a:spcBef>
              <a:spcAft>
                <a:spcPts val="604"/>
              </a:spcAft>
              <a:buFont typeface="Symbol" panose="05050102010706020507" pitchFamily="18" charset="2"/>
              <a:buChar char=""/>
            </a:pPr>
            <a:r>
              <a:rPr lang="en-US" dirty="0">
                <a:latin typeface="+mn-lt"/>
                <a:ea typeface="Heiti TC Medium"/>
              </a:rPr>
              <a:t>Say that you will aim to follow this agenda, and that you are open to questions and some discussion as you go through the material. </a:t>
            </a:r>
          </a:p>
          <a:p>
            <a:pPr marL="345369" indent="-345369">
              <a:lnSpc>
                <a:spcPct val="115000"/>
              </a:lnSpc>
              <a:spcBef>
                <a:spcPts val="604"/>
              </a:spcBef>
              <a:spcAft>
                <a:spcPts val="604"/>
              </a:spcAft>
              <a:buFont typeface="Symbol" panose="05050102010706020507" pitchFamily="18" charset="2"/>
              <a:buChar char=""/>
            </a:pPr>
            <a:endParaRPr lang="en-US" dirty="0">
              <a:latin typeface="+mn-lt"/>
              <a:ea typeface="Heiti TC Medium"/>
            </a:endParaRPr>
          </a:p>
          <a:p>
            <a:pPr marL="345369" indent="-345369">
              <a:lnSpc>
                <a:spcPct val="115000"/>
              </a:lnSpc>
              <a:spcBef>
                <a:spcPts val="604"/>
              </a:spcBef>
              <a:spcAft>
                <a:spcPts val="604"/>
              </a:spcAft>
              <a:buFont typeface="Symbol" panose="05050102010706020507" pitchFamily="18" charset="2"/>
              <a:buChar char=""/>
            </a:pPr>
            <a:r>
              <a:rPr lang="en-US" dirty="0">
                <a:latin typeface="+mn-lt"/>
                <a:ea typeface="Heiti TC Medium"/>
              </a:rPr>
              <a:t>Let participants know there will be a break.</a:t>
            </a:r>
          </a:p>
          <a:p>
            <a:pPr marL="345369" indent="-345369">
              <a:lnSpc>
                <a:spcPct val="115000"/>
              </a:lnSpc>
              <a:spcBef>
                <a:spcPts val="604"/>
              </a:spcBef>
              <a:spcAft>
                <a:spcPts val="604"/>
              </a:spcAft>
              <a:buFont typeface="Symbol" panose="05050102010706020507" pitchFamily="18" charset="2"/>
              <a:buChar char=""/>
            </a:pPr>
            <a:endParaRPr lang="en-CA" dirty="0">
              <a:latin typeface="+mn-lt"/>
              <a:ea typeface="Yu Mincho" panose="02020400000000000000" pitchFamily="18" charset="-128"/>
            </a:endParaRPr>
          </a:p>
          <a:p>
            <a:pPr marL="345369" indent="-345369">
              <a:spcBef>
                <a:spcPts val="604"/>
              </a:spcBef>
              <a:spcAft>
                <a:spcPts val="604"/>
              </a:spcAft>
              <a:buFont typeface="Symbol" panose="05050102010706020507" pitchFamily="18" charset="2"/>
              <a:buChar char=""/>
              <a:tabLst>
                <a:tab pos="230246" algn="l"/>
                <a:tab pos="460492" algn="l"/>
              </a:tabLst>
            </a:pPr>
            <a:r>
              <a:rPr lang="en-US" dirty="0">
                <a:latin typeface="+mn-lt"/>
                <a:ea typeface="Heiti TC Medium"/>
              </a:rPr>
              <a:t>Discuss the role of community workers in providing helpful information and in steering someone to further help. </a:t>
            </a:r>
          </a:p>
          <a:p>
            <a:pPr marL="345369" indent="-345369">
              <a:spcBef>
                <a:spcPts val="604"/>
              </a:spcBef>
              <a:spcAft>
                <a:spcPts val="604"/>
              </a:spcAft>
              <a:buFont typeface="Symbol" panose="05050102010706020507" pitchFamily="18" charset="2"/>
              <a:buChar char=""/>
              <a:tabLst>
                <a:tab pos="230246" algn="l"/>
                <a:tab pos="460492" algn="l"/>
              </a:tabLst>
            </a:pPr>
            <a:endParaRPr lang="en-US" dirty="0">
              <a:latin typeface="+mn-lt"/>
              <a:ea typeface="Heiti TC Medium"/>
            </a:endParaRPr>
          </a:p>
          <a:p>
            <a:pPr marL="345369" indent="-345369">
              <a:spcBef>
                <a:spcPts val="604"/>
              </a:spcBef>
              <a:spcAft>
                <a:spcPts val="604"/>
              </a:spcAft>
              <a:buFont typeface="Symbol" panose="05050102010706020507" pitchFamily="18" charset="2"/>
              <a:buChar char=""/>
              <a:tabLst>
                <a:tab pos="230246" algn="l"/>
                <a:tab pos="460492" algn="l"/>
              </a:tabLst>
            </a:pPr>
            <a:r>
              <a:rPr lang="en-CA" dirty="0">
                <a:latin typeface="Calibri" panose="020F0502020204030204" pitchFamily="34" charset="0"/>
                <a:ea typeface="Yu Mincho" panose="02020400000000000000" pitchFamily="18" charset="-128"/>
                <a:cs typeface="Times New Roman" panose="02020603050405020304" pitchFamily="18" charset="0"/>
              </a:rPr>
              <a:t>Inform participants that the aim of the training is NOT for them to become experts in social assistance or immigration law, but rather to increase their understanding, and to become familiar with helpful resources they can share.</a:t>
            </a:r>
            <a:endParaRPr lang="en-US" dirty="0">
              <a:latin typeface="+mn-lt"/>
              <a:ea typeface="Heiti TC Medium"/>
            </a:endParaRPr>
          </a:p>
          <a:p>
            <a:pPr marL="0" lvl="0" indent="0" algn="l" rtl="0">
              <a:spcBef>
                <a:spcPts val="604"/>
              </a:spcBef>
              <a:spcAft>
                <a:spcPts val="0"/>
              </a:spcAft>
              <a:buNone/>
            </a:pPr>
            <a:endParaRPr dirty="0"/>
          </a:p>
        </p:txBody>
      </p:sp>
      <p:sp>
        <p:nvSpPr>
          <p:cNvPr id="74" name="Google Shape;7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2</a:t>
            </a:fld>
            <a:endParaRPr/>
          </a:p>
        </p:txBody>
      </p:sp>
    </p:spTree>
    <p:extLst>
      <p:ext uri="{BB962C8B-B14F-4D97-AF65-F5344CB8AC3E}">
        <p14:creationId xmlns:p14="http://schemas.microsoft.com/office/powerpoint/2010/main" val="59264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CA" dirty="0"/>
              <a:t>A refugee claimant is someone who has fled their country and is asking for protection in Canada.</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CA" dirty="0"/>
              <a:t>Someone is considered a refugee claimant if they have made a claim in Canada, are waiting for their hearing, waiting for a decision after their hearing, or if they are appealing a negative decision to the Refugee Appeal Division (RAD) or if they have applied to Federal Court for a Judicial Review (JR) of a negative refugee decision.</a:t>
            </a:r>
            <a:endParaRPr dirty="0"/>
          </a:p>
          <a:p>
            <a:pPr marL="0" lvl="0" indent="0" algn="l" rtl="0">
              <a:spcBef>
                <a:spcPts val="0"/>
              </a:spcBef>
              <a:spcAft>
                <a:spcPts val="0"/>
              </a:spcAft>
              <a:buNone/>
            </a:pPr>
            <a:endParaRPr dirty="0"/>
          </a:p>
        </p:txBody>
      </p:sp>
      <p:sp>
        <p:nvSpPr>
          <p:cNvPr id="168" name="Google Shape;16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20</a:t>
            </a:fld>
            <a:endParaRPr/>
          </a:p>
        </p:txBody>
      </p:sp>
    </p:spTree>
    <p:extLst>
      <p:ext uri="{BB962C8B-B14F-4D97-AF65-F5344CB8AC3E}">
        <p14:creationId xmlns:p14="http://schemas.microsoft.com/office/powerpoint/2010/main" val="38336244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304800" algn="l" rtl="0">
              <a:lnSpc>
                <a:spcPct val="100000"/>
              </a:lnSpc>
              <a:spcBef>
                <a:spcPts val="0"/>
              </a:spcBef>
              <a:spcAft>
                <a:spcPts val="0"/>
              </a:spcAft>
              <a:buClr>
                <a:schemeClr val="dk1"/>
              </a:buClr>
              <a:buSzPts val="1200"/>
              <a:buChar char="●"/>
            </a:pPr>
            <a:r>
              <a:rPr lang="en-CA" dirty="0"/>
              <a:t>Refugee claimants are eligible for social assistance — this is </a:t>
            </a:r>
            <a:r>
              <a:rPr lang="en-CA" i="1" dirty="0"/>
              <a:t>before</a:t>
            </a:r>
            <a:r>
              <a:rPr lang="en-CA" dirty="0"/>
              <a:t> there is a decision on their claim.</a:t>
            </a:r>
            <a:endParaRPr dirty="0"/>
          </a:p>
          <a:p>
            <a:pPr marL="457200" marR="0" lvl="0" indent="-317500" algn="l" rtl="0">
              <a:lnSpc>
                <a:spcPct val="100000"/>
              </a:lnSpc>
              <a:spcBef>
                <a:spcPts val="0"/>
              </a:spcBef>
              <a:spcAft>
                <a:spcPts val="0"/>
              </a:spcAft>
              <a:buSzPts val="1400"/>
              <a:buChar char="●"/>
            </a:pPr>
            <a:r>
              <a:rPr lang="en-CA" dirty="0"/>
              <a:t>It used to be that refugee claimants could only receive emergency assistance that had to be renewed regularly — now refugee claimants are eligible for regular assistance</a:t>
            </a:r>
            <a:endParaRPr dirty="0"/>
          </a:p>
          <a:p>
            <a:pPr marL="457200" marR="0" lvl="0" indent="-317500" algn="l" rtl="0">
              <a:lnSpc>
                <a:spcPct val="100000"/>
              </a:lnSpc>
              <a:spcBef>
                <a:spcPts val="0"/>
              </a:spcBef>
              <a:spcAft>
                <a:spcPts val="0"/>
              </a:spcAft>
              <a:buSzPts val="1400"/>
              <a:buChar char="●"/>
            </a:pPr>
            <a:r>
              <a:rPr lang="en-CA" dirty="0"/>
              <a:t>Caseworkers will often ask for status updates from refugee claimants, as well as PR applicants, on a regular basis </a:t>
            </a:r>
            <a:endParaRPr dirty="0"/>
          </a:p>
          <a:p>
            <a:pPr marL="0" lvl="0" indent="0" algn="l" rtl="0">
              <a:spcBef>
                <a:spcPts val="0"/>
              </a:spcBef>
              <a:spcAft>
                <a:spcPts val="0"/>
              </a:spcAft>
              <a:buNone/>
            </a:pPr>
            <a:endParaRPr b="1" dirty="0"/>
          </a:p>
        </p:txBody>
      </p:sp>
      <p:sp>
        <p:nvSpPr>
          <p:cNvPr id="177" name="Google Shape;177;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21</a:t>
            </a:fld>
            <a:endParaRPr/>
          </a:p>
        </p:txBody>
      </p:sp>
    </p:spTree>
    <p:extLst>
      <p:ext uri="{BB962C8B-B14F-4D97-AF65-F5344CB8AC3E}">
        <p14:creationId xmlns:p14="http://schemas.microsoft.com/office/powerpoint/2010/main" val="8117318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CA" dirty="0"/>
              <a:t>A protected person is someone whose claim for protection was accepted.</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CA" dirty="0"/>
              <a:t>A protected person is someone who is considered a Convention refugee or a Person in need of protection.   </a:t>
            </a:r>
            <a:endParaRPr dirty="0"/>
          </a:p>
          <a:p>
            <a:pPr marL="0" lvl="0" indent="0" algn="l" rtl="0">
              <a:spcBef>
                <a:spcPts val="0"/>
              </a:spcBef>
              <a:spcAft>
                <a:spcPts val="0"/>
              </a:spcAft>
              <a:buNone/>
            </a:pPr>
            <a:endParaRPr lang="en-US" dirty="0"/>
          </a:p>
          <a:p>
            <a:pPr marL="0" lvl="0" indent="0" algn="l" rtl="0">
              <a:spcBef>
                <a:spcPts val="0"/>
              </a:spcBef>
              <a:spcAft>
                <a:spcPts val="0"/>
              </a:spcAft>
              <a:buNone/>
            </a:pPr>
            <a:r>
              <a:rPr lang="en-CA" sz="1800" dirty="0">
                <a:solidFill>
                  <a:srgbClr val="FF0000"/>
                </a:solidFill>
                <a:effectLst/>
                <a:latin typeface="Times New Roman" panose="02020603050405020304" pitchFamily="18" charset="0"/>
                <a:ea typeface="Times New Roman" panose="02020603050405020304" pitchFamily="18" charset="0"/>
              </a:rPr>
              <a:t>This status is obtained at the Refugee Board or in a different process called a Pre Removal Risk Assessment, usually a written application.</a:t>
            </a:r>
            <a:endParaRPr dirty="0"/>
          </a:p>
        </p:txBody>
      </p:sp>
      <p:sp>
        <p:nvSpPr>
          <p:cNvPr id="186" name="Google Shape;186;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22</a:t>
            </a:fld>
            <a:endParaRPr/>
          </a:p>
        </p:txBody>
      </p:sp>
    </p:spTree>
    <p:extLst>
      <p:ext uri="{BB962C8B-B14F-4D97-AF65-F5344CB8AC3E}">
        <p14:creationId xmlns:p14="http://schemas.microsoft.com/office/powerpoint/2010/main" val="11283051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317500" algn="l" rtl="0">
              <a:lnSpc>
                <a:spcPct val="100000"/>
              </a:lnSpc>
              <a:spcBef>
                <a:spcPts val="0"/>
              </a:spcBef>
              <a:spcAft>
                <a:spcPts val="0"/>
              </a:spcAft>
              <a:buSzPts val="1400"/>
              <a:buChar char="●"/>
            </a:pPr>
            <a:r>
              <a:rPr lang="en-CA" dirty="0"/>
              <a:t>Protected persons are eligible for social assistance</a:t>
            </a:r>
            <a:endParaRPr dirty="0"/>
          </a:p>
          <a:p>
            <a:pPr marL="0" marR="0" lvl="0" indent="0" algn="l" rtl="0">
              <a:lnSpc>
                <a:spcPct val="100000"/>
              </a:lnSpc>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NOTE: Clients only have to provide the notice of decision page, </a:t>
            </a:r>
            <a:r>
              <a:rPr lang="en-CA" sz="1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not</a:t>
            </a:r>
            <a:r>
              <a:rPr lang="en-CA"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the written reasons that include details of their claim (protect their privacy)</a:t>
            </a:r>
            <a:endParaRPr lang="en-CA"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rtl="0">
              <a:lnSpc>
                <a:spcPct val="100000"/>
              </a:lnSpc>
              <a:spcBef>
                <a:spcPts val="0"/>
              </a:spcBef>
              <a:spcAft>
                <a:spcPts val="0"/>
              </a:spcAft>
              <a:buNone/>
            </a:pPr>
            <a:endParaRPr dirty="0"/>
          </a:p>
        </p:txBody>
      </p:sp>
      <p:sp>
        <p:nvSpPr>
          <p:cNvPr id="194" name="Google Shape;19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23</a:t>
            </a:fld>
            <a:endParaRPr/>
          </a:p>
        </p:txBody>
      </p:sp>
    </p:spTree>
    <p:extLst>
      <p:ext uri="{BB962C8B-B14F-4D97-AF65-F5344CB8AC3E}">
        <p14:creationId xmlns:p14="http://schemas.microsoft.com/office/powerpoint/2010/main" val="9262638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317500" algn="l" rtl="0">
              <a:lnSpc>
                <a:spcPct val="100000"/>
              </a:lnSpc>
              <a:spcBef>
                <a:spcPts val="0"/>
              </a:spcBef>
              <a:spcAft>
                <a:spcPts val="0"/>
              </a:spcAft>
              <a:buSzPts val="1400"/>
              <a:buChar char="●"/>
            </a:pPr>
            <a:r>
              <a:rPr lang="en-CA" dirty="0"/>
              <a:t>PRRA applicants can be a failed refugee claimant or someone who was not eligible to make a refugee claim, but they </a:t>
            </a:r>
            <a:r>
              <a:rPr lang="en-CA" i="1" dirty="0"/>
              <a:t>can</a:t>
            </a:r>
            <a:r>
              <a:rPr lang="en-CA" dirty="0"/>
              <a:t> make a PRRA since the risk they face on removal hasn’t been considered </a:t>
            </a:r>
          </a:p>
          <a:p>
            <a:pPr marL="457200" marR="0" lvl="0" indent="-317500" algn="l" rtl="0">
              <a:lnSpc>
                <a:spcPct val="100000"/>
              </a:lnSpc>
              <a:spcBef>
                <a:spcPts val="0"/>
              </a:spcBef>
              <a:spcAft>
                <a:spcPts val="0"/>
              </a:spcAft>
              <a:buSzPts val="1400"/>
              <a:buChar char="●"/>
            </a:pPr>
            <a:r>
              <a:rPr lang="en-CA" dirty="0"/>
              <a:t>PRRA applicants are seeking protection, so they are treated similarly to a “refugee claimant” </a:t>
            </a:r>
            <a:endParaRPr dirty="0"/>
          </a:p>
          <a:p>
            <a:pPr marL="457200" marR="0" lvl="0" indent="-317500" algn="l" rtl="0">
              <a:lnSpc>
                <a:spcPct val="100000"/>
              </a:lnSpc>
              <a:spcBef>
                <a:spcPts val="0"/>
              </a:spcBef>
              <a:spcAft>
                <a:spcPts val="0"/>
              </a:spcAft>
              <a:buSzPts val="1400"/>
              <a:buChar char="●"/>
            </a:pPr>
            <a:r>
              <a:rPr lang="en-CA" dirty="0"/>
              <a:t>Today we won’t go into specifics about the process for making applications like a PRRA — we are just looking at if people with various statuses and applications are eligible for social assistance </a:t>
            </a:r>
            <a:endParaRPr dirty="0"/>
          </a:p>
          <a:p>
            <a:pPr marL="139700" marR="0" lvl="0" indent="0" algn="l" rtl="0">
              <a:lnSpc>
                <a:spcPct val="100000"/>
              </a:lnSpc>
              <a:spcBef>
                <a:spcPts val="0"/>
              </a:spcBef>
              <a:spcAft>
                <a:spcPts val="0"/>
              </a:spcAft>
              <a:buSzPts val="1400"/>
              <a:buNone/>
            </a:pPr>
            <a:br>
              <a:rPr lang="en-CA" dirty="0"/>
            </a:br>
            <a:endParaRPr dirty="0"/>
          </a:p>
          <a:p>
            <a:pPr marL="0" lvl="0" indent="0" algn="l" rtl="0">
              <a:spcBef>
                <a:spcPts val="0"/>
              </a:spcBef>
              <a:spcAft>
                <a:spcPts val="0"/>
              </a:spcAft>
              <a:buNone/>
            </a:pPr>
            <a:endParaRPr dirty="0"/>
          </a:p>
        </p:txBody>
      </p:sp>
      <p:sp>
        <p:nvSpPr>
          <p:cNvPr id="203" name="Google Shape;203;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24</a:t>
            </a:fld>
            <a:endParaRPr/>
          </a:p>
        </p:txBody>
      </p:sp>
    </p:spTree>
    <p:extLst>
      <p:ext uri="{BB962C8B-B14F-4D97-AF65-F5344CB8AC3E}">
        <p14:creationId xmlns:p14="http://schemas.microsoft.com/office/powerpoint/2010/main" val="34432385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There are many reasons why someone might not have regular status in Canada. This list is not exhaustive. They may have status at one point that expired, or they may have failed to do something, like show up for removal. There may be a warrant for their arrest, or immigration authorities may not know that they are in Canada.</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235" name="Google Shape;235;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25</a:t>
            </a:fld>
            <a:endParaRPr/>
          </a:p>
        </p:txBody>
      </p:sp>
    </p:spTree>
    <p:extLst>
      <p:ext uri="{BB962C8B-B14F-4D97-AF65-F5344CB8AC3E}">
        <p14:creationId xmlns:p14="http://schemas.microsoft.com/office/powerpoint/2010/main" val="2044791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CA" dirty="0"/>
              <a:t>Explain that the social assistance system is focused on whether the person applying for benefits can be removed from Canada. The question they ask is — is their removal order “enforceable”. There are 3 types of removal orders that someone without permanent status can have.  </a:t>
            </a:r>
            <a:endParaRPr dirty="0"/>
          </a:p>
          <a:p>
            <a:pPr marL="0" lvl="0" indent="0" algn="l" rtl="0">
              <a:spcBef>
                <a:spcPts val="0"/>
              </a:spcBef>
              <a:spcAft>
                <a:spcPts val="0"/>
              </a:spcAft>
              <a:buNone/>
            </a:pPr>
            <a:endParaRPr dirty="0"/>
          </a:p>
        </p:txBody>
      </p:sp>
      <p:sp>
        <p:nvSpPr>
          <p:cNvPr id="211" name="Google Shape;211;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26</a:t>
            </a:fld>
            <a:endParaRPr/>
          </a:p>
        </p:txBody>
      </p:sp>
    </p:spTree>
    <p:extLst>
      <p:ext uri="{BB962C8B-B14F-4D97-AF65-F5344CB8AC3E}">
        <p14:creationId xmlns:p14="http://schemas.microsoft.com/office/powerpoint/2010/main" val="12104951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CA" dirty="0"/>
              <a:t>The question of whether the removal order can be enforced is important and a little complicated.  </a:t>
            </a:r>
          </a:p>
          <a:p>
            <a:pPr marL="0" lvl="0" indent="0" algn="l" rtl="0">
              <a:spcBef>
                <a:spcPts val="0"/>
              </a:spcBef>
              <a:spcAft>
                <a:spcPts val="0"/>
              </a:spcAft>
              <a:buClr>
                <a:schemeClr val="dk1"/>
              </a:buClr>
              <a:buSzPts val="1200"/>
              <a:buFont typeface="Calibri"/>
              <a:buNone/>
            </a:pPr>
            <a:br>
              <a:rPr lang="en-CA" dirty="0"/>
            </a:br>
            <a:r>
              <a:rPr lang="en-CA" dirty="0"/>
              <a:t>There are some important points to consider.</a:t>
            </a:r>
            <a:endParaRPr dirty="0"/>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r>
              <a:rPr lang="en-CA" dirty="0"/>
              <a:t>First is called a </a:t>
            </a:r>
            <a:r>
              <a:rPr lang="en-CA" b="1" dirty="0"/>
              <a:t>statutory</a:t>
            </a:r>
            <a:r>
              <a:rPr lang="en-CA" dirty="0"/>
              <a:t> stay — the law protects people from removal when they are in the middle of some processes/applications, not others </a:t>
            </a:r>
            <a:endParaRPr dirty="0"/>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r>
              <a:rPr lang="en-CA" dirty="0"/>
              <a:t>We include the link to the list of the countries that IRCC does not remove people to at the end of these slides</a:t>
            </a:r>
            <a:endParaRPr dirty="0"/>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rgbClr val="1F3864"/>
              </a:buClr>
              <a:buSzPts val="1200"/>
              <a:buFont typeface="Calibri"/>
              <a:buNone/>
            </a:pPr>
            <a:r>
              <a:rPr lang="en-CA" sz="1200" dirty="0">
                <a:solidFill>
                  <a:srgbClr val="1F3864"/>
                </a:solidFill>
              </a:rPr>
              <a:t>Afghanistan, Democratic Republic of Congo, Iraq — called TSR (temporary suspension of removal) countries, and ADR list</a:t>
            </a:r>
            <a:endParaRPr dirty="0"/>
          </a:p>
          <a:p>
            <a:pPr marL="0" lvl="0" indent="0" algn="l" rtl="0">
              <a:spcBef>
                <a:spcPts val="0"/>
              </a:spcBef>
              <a:spcAft>
                <a:spcPts val="0"/>
              </a:spcAft>
              <a:buClr>
                <a:schemeClr val="dk1"/>
              </a:buClr>
              <a:buSzPts val="1200"/>
              <a:buFont typeface="Calibri"/>
              <a:buNone/>
            </a:pPr>
            <a:endParaRPr sz="1200" dirty="0">
              <a:solidFill>
                <a:srgbClr val="1F3864"/>
              </a:solidFill>
            </a:endParaRPr>
          </a:p>
          <a:p>
            <a:pPr marL="0" lvl="0" indent="0" algn="l" rtl="0">
              <a:spcBef>
                <a:spcPts val="0"/>
              </a:spcBef>
              <a:spcAft>
                <a:spcPts val="0"/>
              </a:spcAft>
              <a:buClr>
                <a:srgbClr val="1F3864"/>
              </a:buClr>
              <a:buSzPts val="1200"/>
              <a:buFont typeface="Calibri"/>
              <a:buNone/>
            </a:pPr>
            <a:r>
              <a:rPr lang="en-CA" dirty="0">
                <a:solidFill>
                  <a:srgbClr val="1F3864"/>
                </a:solidFill>
                <a:highlight>
                  <a:srgbClr val="FFFF00"/>
                </a:highlight>
              </a:rPr>
              <a:t>A request to defer (postpone or delay) a removal</a:t>
            </a:r>
            <a:r>
              <a:rPr lang="en-CA" sz="1200" dirty="0">
                <a:solidFill>
                  <a:srgbClr val="1F3864"/>
                </a:solidFill>
                <a:highlight>
                  <a:srgbClr val="FFFF00"/>
                </a:highlight>
              </a:rPr>
              <a:t> </a:t>
            </a:r>
            <a:r>
              <a:rPr lang="en-CA" dirty="0">
                <a:solidFill>
                  <a:srgbClr val="1F3864"/>
                </a:solidFill>
                <a:highlight>
                  <a:srgbClr val="FFFF00"/>
                </a:highlight>
              </a:rPr>
              <a:t>is a</a:t>
            </a:r>
            <a:r>
              <a:rPr lang="en-CA" sz="1200" dirty="0">
                <a:solidFill>
                  <a:srgbClr val="1F3864"/>
                </a:solidFill>
                <a:highlight>
                  <a:srgbClr val="FFFF00"/>
                </a:highlight>
              </a:rPr>
              <a:t> </a:t>
            </a:r>
            <a:r>
              <a:rPr lang="en-CA" sz="1200" b="1" dirty="0">
                <a:solidFill>
                  <a:srgbClr val="1F3864"/>
                </a:solidFill>
                <a:highlight>
                  <a:srgbClr val="FFFF00"/>
                </a:highlight>
              </a:rPr>
              <a:t>discretionary</a:t>
            </a:r>
            <a:r>
              <a:rPr lang="en-CA" sz="1200" dirty="0">
                <a:solidFill>
                  <a:srgbClr val="1F3864"/>
                </a:solidFill>
                <a:highlight>
                  <a:srgbClr val="FFFF00"/>
                </a:highlight>
              </a:rPr>
              <a:t> decision</a:t>
            </a:r>
            <a:r>
              <a:rPr lang="en-CA" dirty="0">
                <a:solidFill>
                  <a:srgbClr val="1F3864"/>
                </a:solidFill>
                <a:highlight>
                  <a:srgbClr val="FFFF00"/>
                </a:highlight>
              </a:rPr>
              <a:t> made by </a:t>
            </a:r>
            <a:r>
              <a:rPr lang="en-CA" dirty="0">
                <a:solidFill>
                  <a:srgbClr val="1F3864"/>
                </a:solidFill>
              </a:rPr>
              <a:t>Canada Border Services Agency (CBSA)</a:t>
            </a:r>
            <a:r>
              <a:rPr lang="en-CA" sz="1200" dirty="0">
                <a:solidFill>
                  <a:srgbClr val="1F3864"/>
                </a:solidFill>
                <a:highlight>
                  <a:srgbClr val="FFFF00"/>
                </a:highlight>
              </a:rPr>
              <a:t> </a:t>
            </a:r>
            <a:r>
              <a:rPr lang="en-CA" sz="1200" dirty="0">
                <a:solidFill>
                  <a:srgbClr val="1F3864"/>
                </a:solidFill>
              </a:rPr>
              <a:t>—</a:t>
            </a:r>
            <a:r>
              <a:rPr lang="en-CA" sz="1200" dirty="0">
                <a:solidFill>
                  <a:srgbClr val="1F3864"/>
                </a:solidFill>
                <a:highlight>
                  <a:srgbClr val="FFFF00"/>
                </a:highlight>
              </a:rPr>
              <a:t> it’s not easy to get</a:t>
            </a:r>
            <a:endParaRPr dirty="0">
              <a:highlight>
                <a:srgbClr val="FFFF00"/>
              </a:highlight>
            </a:endParaRPr>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rgbClr val="1F3864"/>
              </a:buClr>
              <a:buSzPts val="1200"/>
              <a:buFont typeface="Calibri"/>
              <a:buNone/>
            </a:pPr>
            <a:r>
              <a:rPr lang="en-CA" sz="1200" dirty="0">
                <a:solidFill>
                  <a:srgbClr val="1F3864"/>
                </a:solidFill>
              </a:rPr>
              <a:t>And sometimes the Federal Court orders a stay of someone’s removal — this is called </a:t>
            </a:r>
            <a:r>
              <a:rPr lang="en-CA" sz="1200" b="1" dirty="0">
                <a:solidFill>
                  <a:srgbClr val="1F3864"/>
                </a:solidFill>
              </a:rPr>
              <a:t>judicial</a:t>
            </a:r>
            <a:r>
              <a:rPr lang="en-CA" sz="1200" dirty="0">
                <a:solidFill>
                  <a:srgbClr val="1F3864"/>
                </a:solidFill>
              </a:rPr>
              <a:t> sta</a:t>
            </a:r>
            <a:r>
              <a:rPr lang="en-CA" dirty="0">
                <a:solidFill>
                  <a:srgbClr val="1F3864"/>
                </a:solidFill>
              </a:rPr>
              <a:t>y of removal</a:t>
            </a:r>
            <a:endParaRPr sz="1200" b="1" dirty="0">
              <a:solidFill>
                <a:srgbClr val="1F3864"/>
              </a:solidFill>
            </a:endParaRPr>
          </a:p>
          <a:p>
            <a:pPr marL="0" lvl="0" indent="0" algn="l" rtl="0">
              <a:spcBef>
                <a:spcPts val="0"/>
              </a:spcBef>
              <a:spcAft>
                <a:spcPts val="0"/>
              </a:spcAft>
              <a:buNone/>
            </a:pPr>
            <a:endParaRPr b="1" dirty="0">
              <a:solidFill>
                <a:srgbClr val="1F3864"/>
              </a:solidFill>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CA" dirty="0"/>
              <a:t>People who are waiting for a </a:t>
            </a:r>
            <a:r>
              <a:rPr lang="en-CA" b="1" dirty="0"/>
              <a:t>criminal</a:t>
            </a:r>
            <a:r>
              <a:rPr lang="en-CA" dirty="0"/>
              <a:t> trial also can’t be removed — get letter from criminal lawyer to prove this. </a:t>
            </a:r>
            <a:r>
              <a:rPr lang="en-CA" sz="1800" dirty="0">
                <a:solidFill>
                  <a:srgbClr val="FF0000"/>
                </a:solidFill>
                <a:effectLst/>
                <a:latin typeface="Times New Roman" panose="02020603050405020304" pitchFamily="18" charset="0"/>
                <a:ea typeface="Times New Roman" panose="02020603050405020304" pitchFamily="18" charset="0"/>
              </a:rPr>
              <a:t>Someone who has been charged with a crime can’t be removed while they wait for their </a:t>
            </a:r>
            <a:r>
              <a:rPr lang="en-CA" sz="1800" b="1" dirty="0">
                <a:solidFill>
                  <a:srgbClr val="FF0000"/>
                </a:solidFill>
                <a:effectLst/>
                <a:latin typeface="Times New Roman" panose="02020603050405020304" pitchFamily="18" charset="0"/>
                <a:ea typeface="Times New Roman" panose="02020603050405020304" pitchFamily="18" charset="0"/>
              </a:rPr>
              <a:t>criminal</a:t>
            </a:r>
            <a:r>
              <a:rPr lang="en-CA" sz="1800" dirty="0">
                <a:solidFill>
                  <a:srgbClr val="FF0000"/>
                </a:solidFill>
                <a:effectLst/>
                <a:latin typeface="Times New Roman" panose="02020603050405020304" pitchFamily="18" charset="0"/>
                <a:ea typeface="Times New Roman" panose="02020603050405020304" pitchFamily="18" charset="0"/>
              </a:rPr>
              <a:t> trial — get letter from criminal lawyer to prove this.</a:t>
            </a:r>
            <a:endParaRPr lang="en-CA" sz="18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None/>
            </a:pPr>
            <a:endParaRPr b="1" dirty="0">
              <a:solidFill>
                <a:srgbClr val="1F3864"/>
              </a:solidFill>
            </a:endParaRPr>
          </a:p>
        </p:txBody>
      </p:sp>
      <p:sp>
        <p:nvSpPr>
          <p:cNvPr id="219" name="Google Shape;219;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27</a:t>
            </a:fld>
            <a:endParaRPr/>
          </a:p>
        </p:txBody>
      </p:sp>
    </p:spTree>
    <p:extLst>
      <p:ext uri="{BB962C8B-B14F-4D97-AF65-F5344CB8AC3E}">
        <p14:creationId xmlns:p14="http://schemas.microsoft.com/office/powerpoint/2010/main" val="28840268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39700" lvl="0" indent="0" algn="l" rtl="0">
              <a:spcBef>
                <a:spcPts val="0"/>
              </a:spcBef>
              <a:spcAft>
                <a:spcPts val="0"/>
              </a:spcAft>
              <a:buSzPts val="1400"/>
              <a:buNone/>
            </a:pPr>
            <a:r>
              <a:rPr lang="en-US" dirty="0"/>
              <a:t>You are eligible for social assistance as an undocumented person as long as you are not a visitor. As discussed earlier, this is a controversial term. A person might be denied OW by a local office for being a “visitor” even if they are undocumented. The Tribunal might agree that they are not a visitor so it may be worth doing an appeal.   </a:t>
            </a:r>
          </a:p>
          <a:p>
            <a:pPr marL="139700" lvl="0" indent="0" algn="l" rtl="0">
              <a:spcBef>
                <a:spcPts val="0"/>
              </a:spcBef>
              <a:spcAft>
                <a:spcPts val="0"/>
              </a:spcAft>
              <a:buSzPts val="1400"/>
              <a:buNone/>
            </a:pPr>
            <a:endParaRPr lang="en-US" dirty="0"/>
          </a:p>
          <a:p>
            <a:pPr marL="457200" lvl="0" indent="-317500" algn="l" rtl="0">
              <a:spcBef>
                <a:spcPts val="0"/>
              </a:spcBef>
              <a:spcAft>
                <a:spcPts val="0"/>
              </a:spcAft>
              <a:buSzPts val="1400"/>
              <a:buChar char="●"/>
            </a:pPr>
            <a:r>
              <a:rPr lang="en-CA" dirty="0"/>
              <a:t>People who are subject to removal orders are not eligible for social assistance</a:t>
            </a:r>
            <a:endParaRPr dirty="0"/>
          </a:p>
          <a:p>
            <a:pPr marL="457200" lvl="0" indent="-317500" algn="l" rtl="0">
              <a:spcBef>
                <a:spcPts val="0"/>
              </a:spcBef>
              <a:spcAft>
                <a:spcPts val="0"/>
              </a:spcAft>
              <a:buSzPts val="1400"/>
              <a:buChar char="●"/>
            </a:pPr>
            <a:r>
              <a:rPr lang="en-CA" dirty="0"/>
              <a:t>BUT there are three exceptions, so you need to ask more questions</a:t>
            </a:r>
            <a:br>
              <a:rPr lang="en-CA" dirty="0"/>
            </a:br>
            <a:r>
              <a:rPr lang="en-CA" dirty="0"/>
              <a:t>(1) Is the removal order enforceable?</a:t>
            </a:r>
            <a:endParaRPr dirty="0"/>
          </a:p>
          <a:p>
            <a:pPr marL="457200" lvl="0" indent="0" algn="l" rtl="0">
              <a:spcBef>
                <a:spcPts val="0"/>
              </a:spcBef>
              <a:spcAft>
                <a:spcPts val="0"/>
              </a:spcAft>
              <a:buNone/>
            </a:pPr>
            <a:r>
              <a:rPr lang="en-CA" dirty="0"/>
              <a:t>(2) Did the person make an H &amp; C application?</a:t>
            </a:r>
            <a:endParaRPr dirty="0"/>
          </a:p>
          <a:p>
            <a:pPr marL="457200" lvl="0" indent="0" algn="l" rtl="0">
              <a:spcBef>
                <a:spcPts val="0"/>
              </a:spcBef>
              <a:spcAft>
                <a:spcPts val="0"/>
              </a:spcAft>
              <a:buNone/>
            </a:pPr>
            <a:r>
              <a:rPr lang="en-CA" dirty="0"/>
              <a:t>(3) Can the person leave Canada, or do they have to stay for reasons beyond their control? This can include people who CBSA is having difficulty getting a travel document from their country.  </a:t>
            </a:r>
          </a:p>
          <a:p>
            <a:pPr marL="457200" lvl="0" indent="0" algn="l" rtl="0">
              <a:spcBef>
                <a:spcPts val="0"/>
              </a:spcBef>
              <a:spcAft>
                <a:spcPts val="0"/>
              </a:spcAft>
              <a:buNone/>
            </a:pPr>
            <a:endParaRPr lang="en-CA" dirty="0"/>
          </a:p>
          <a:p>
            <a:pPr marL="4572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Here are examples of documents you can share to show that you can’t be removed. The letter from their lawyer can explain if there is a statutory, judicial or other stay in place so they can’t be removed.</a:t>
            </a:r>
          </a:p>
          <a:p>
            <a:pPr marL="4572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Share with participants this link to the CBSA webpage that connects to the list of ADR and TSR countries: https://www.cbsa-asfc.gc.ca/security-securite/rem-ren-eng.html </a:t>
            </a:r>
          </a:p>
          <a:p>
            <a:pPr marL="4572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lvl="0" indent="0" algn="l" rtl="0">
              <a:spcBef>
                <a:spcPts val="0"/>
              </a:spcBef>
              <a:spcAft>
                <a:spcPts val="0"/>
              </a:spcAft>
              <a:buNone/>
            </a:pPr>
            <a:r>
              <a:rPr lang="en-US" dirty="0"/>
              <a:t>Tell them that clients can print this list and include it with proof of their nationality.</a:t>
            </a:r>
            <a:endParaRPr dirty="0"/>
          </a:p>
          <a:p>
            <a:pPr marL="0" lvl="0" indent="0" algn="l" rtl="0">
              <a:spcBef>
                <a:spcPts val="0"/>
              </a:spcBef>
              <a:spcAft>
                <a:spcPts val="0"/>
              </a:spcAft>
              <a:buNone/>
            </a:pPr>
            <a:endParaRPr dirty="0"/>
          </a:p>
        </p:txBody>
      </p:sp>
      <p:sp>
        <p:nvSpPr>
          <p:cNvPr id="227" name="Google Shape;227;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28</a:t>
            </a:fld>
            <a:endParaRPr/>
          </a:p>
        </p:txBody>
      </p:sp>
    </p:spTree>
    <p:extLst>
      <p:ext uri="{BB962C8B-B14F-4D97-AF65-F5344CB8AC3E}">
        <p14:creationId xmlns:p14="http://schemas.microsoft.com/office/powerpoint/2010/main" val="23247327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0" algn="l" rtl="0">
              <a:spcBef>
                <a:spcPts val="0"/>
              </a:spcBef>
              <a:spcAft>
                <a:spcPts val="0"/>
              </a:spcAft>
              <a:buNone/>
            </a:pPr>
            <a:br>
              <a:rPr lang="en-CA" dirty="0"/>
            </a:br>
            <a:r>
              <a:rPr lang="en-CA" dirty="0"/>
              <a:t>So, concerning the 3</a:t>
            </a:r>
            <a:r>
              <a:rPr lang="en-CA" baseline="30000" dirty="0"/>
              <a:t>rd</a:t>
            </a:r>
            <a:r>
              <a:rPr lang="en-CA" dirty="0"/>
              <a:t> question from the previous slide,</a:t>
            </a:r>
          </a:p>
          <a:p>
            <a:pPr marL="457200" lvl="0" indent="0" algn="l" rtl="0">
              <a:spcBef>
                <a:spcPts val="0"/>
              </a:spcBef>
              <a:spcAft>
                <a:spcPts val="0"/>
              </a:spcAft>
              <a:buNone/>
            </a:pPr>
            <a:endParaRPr lang="en-CA" dirty="0"/>
          </a:p>
          <a:p>
            <a:pPr marL="457200" lvl="0" indent="0" algn="l" rtl="0">
              <a:spcBef>
                <a:spcPts val="0"/>
              </a:spcBef>
              <a:spcAft>
                <a:spcPts val="0"/>
              </a:spcAft>
              <a:buNone/>
            </a:pPr>
            <a:r>
              <a:rPr lang="en-CA" dirty="0"/>
              <a:t>	(3) Can the person leave Canada, or do they have to stay for </a:t>
            </a:r>
            <a:r>
              <a:rPr lang="en-CA" b="1" dirty="0"/>
              <a:t>reasons 	beyond their control? </a:t>
            </a:r>
            <a:r>
              <a:rPr lang="en-CA" dirty="0"/>
              <a:t>This can include people who CBSA is having 	difficulty getting a travel document from their country.  </a:t>
            </a:r>
          </a:p>
          <a:p>
            <a:pPr marL="4572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CA" dirty="0"/>
          </a:p>
          <a:p>
            <a:pPr marL="4572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Here are examples of situations where a person may not be able to be removed that are ‘beyond their control’. </a:t>
            </a:r>
          </a:p>
          <a:p>
            <a:pPr marL="4572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lvl="0" indent="0" algn="l" rtl="0">
              <a:spcBef>
                <a:spcPts val="0"/>
              </a:spcBef>
              <a:spcAft>
                <a:spcPts val="0"/>
              </a:spcAft>
              <a:buNone/>
            </a:pPr>
            <a:endParaRPr dirty="0"/>
          </a:p>
        </p:txBody>
      </p:sp>
      <p:sp>
        <p:nvSpPr>
          <p:cNvPr id="227" name="Google Shape;227;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29</a:t>
            </a:fld>
            <a:endParaRPr/>
          </a:p>
        </p:txBody>
      </p:sp>
    </p:spTree>
    <p:extLst>
      <p:ext uri="{BB962C8B-B14F-4D97-AF65-F5344CB8AC3E}">
        <p14:creationId xmlns:p14="http://schemas.microsoft.com/office/powerpoint/2010/main" val="4152109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829050"/>
          </a:xfrm>
        </p:spPr>
        <p:txBody>
          <a:bodyPr/>
          <a:lstStyle/>
          <a:p>
            <a:pPr marL="345369" indent="-345369">
              <a:lnSpc>
                <a:spcPct val="115000"/>
              </a:lnSpc>
              <a:spcBef>
                <a:spcPts val="604"/>
              </a:spcBef>
              <a:spcAft>
                <a:spcPts val="604"/>
              </a:spcAft>
              <a:buFont typeface="Symbol" panose="05050102010706020507" pitchFamily="18" charset="2"/>
              <a:buChar char=""/>
            </a:pPr>
            <a:r>
              <a:rPr lang="en-US" sz="1400" dirty="0">
                <a:latin typeface="Calibri" panose="020F0502020204030204" pitchFamily="34" charset="0"/>
                <a:ea typeface="Heiti TC Medium"/>
                <a:cs typeface="Calibri" panose="020F0502020204030204" pitchFamily="34" charset="0"/>
              </a:rPr>
              <a:t>Explain technical details related to the format of the training (for example: muting microphones, polling features, creating a virtual background, etc.)</a:t>
            </a:r>
          </a:p>
          <a:p>
            <a:pPr marL="345369" indent="-345369">
              <a:lnSpc>
                <a:spcPct val="115000"/>
              </a:lnSpc>
              <a:spcBef>
                <a:spcPts val="604"/>
              </a:spcBef>
              <a:spcAft>
                <a:spcPts val="604"/>
              </a:spcAft>
              <a:buFont typeface="Symbol" panose="05050102010706020507" pitchFamily="18" charset="2"/>
              <a:buChar char=""/>
            </a:pPr>
            <a:endParaRPr lang="en-CA" sz="1400" dirty="0">
              <a:latin typeface="Calibri" panose="020F0502020204030204" pitchFamily="34" charset="0"/>
              <a:ea typeface="Yu Mincho" panose="02020400000000000000" pitchFamily="18" charset="-128"/>
              <a:cs typeface="Calibri" panose="020F0502020204030204" pitchFamily="34" charset="0"/>
            </a:endParaRPr>
          </a:p>
          <a:p>
            <a:pPr marL="345369" indent="-345369">
              <a:lnSpc>
                <a:spcPct val="115000"/>
              </a:lnSpc>
              <a:spcBef>
                <a:spcPts val="604"/>
              </a:spcBef>
              <a:spcAft>
                <a:spcPts val="604"/>
              </a:spcAft>
              <a:buFont typeface="Symbol" panose="05050102010706020507" pitchFamily="18" charset="2"/>
              <a:buChar char=""/>
            </a:pPr>
            <a:r>
              <a:rPr lang="en-US" sz="1400" dirty="0">
                <a:latin typeface="Calibri" panose="020F0502020204030204" pitchFamily="34" charset="0"/>
                <a:ea typeface="Heiti TC Medium"/>
                <a:cs typeface="Calibri" panose="020F0502020204030204" pitchFamily="34" charset="0"/>
              </a:rPr>
              <a:t>Emphasize the goal to create an anti-oppressive environment. Briefly discuss: the right to pass (participants don’t have to answer a question or make a contribution if they don’t want to); confidentiality (what is learned, leaves, and what is shared, stays); and respect for each other.</a:t>
            </a:r>
          </a:p>
          <a:p>
            <a:pPr marL="345369" indent="-345369">
              <a:lnSpc>
                <a:spcPct val="115000"/>
              </a:lnSpc>
              <a:spcBef>
                <a:spcPts val="604"/>
              </a:spcBef>
              <a:spcAft>
                <a:spcPts val="604"/>
              </a:spcAft>
              <a:buFont typeface="Symbol" panose="05050102010706020507" pitchFamily="18" charset="2"/>
              <a:buChar char=""/>
            </a:pPr>
            <a:endParaRPr lang="en-US" sz="1400" dirty="0">
              <a:latin typeface="Calibri" panose="020F0502020204030204" pitchFamily="34" charset="0"/>
              <a:ea typeface="Heiti TC Medium"/>
              <a:cs typeface="Calibri" panose="020F0502020204030204" pitchFamily="34" charset="0"/>
            </a:endParaRPr>
          </a:p>
          <a:p>
            <a:pPr marL="345369" indent="-345369">
              <a:lnSpc>
                <a:spcPct val="115000"/>
              </a:lnSpc>
              <a:spcBef>
                <a:spcPts val="604"/>
              </a:spcBef>
              <a:spcAft>
                <a:spcPts val="604"/>
              </a:spcAft>
              <a:buFont typeface="Symbol" panose="05050102010706020507" pitchFamily="18" charset="2"/>
              <a:buChar char=""/>
            </a:pPr>
            <a:r>
              <a:rPr lang="en-US" sz="1400" dirty="0">
                <a:latin typeface="Calibri" panose="020F0502020204030204" pitchFamily="34" charset="0"/>
                <a:ea typeface="Heiti TC Medium"/>
                <a:cs typeface="Calibri" panose="020F0502020204030204" pitchFamily="34" charset="0"/>
              </a:rPr>
              <a:t>Explain whether you like to have questions raised as you go along or at specific times, and when the break will be. </a:t>
            </a:r>
          </a:p>
          <a:p>
            <a:pPr marL="345369" indent="-345369">
              <a:lnSpc>
                <a:spcPct val="115000"/>
              </a:lnSpc>
              <a:spcBef>
                <a:spcPts val="604"/>
              </a:spcBef>
              <a:spcAft>
                <a:spcPts val="604"/>
              </a:spcAft>
              <a:buFont typeface="Symbol" panose="05050102010706020507" pitchFamily="18" charset="2"/>
              <a:buChar char=""/>
            </a:pPr>
            <a:endParaRPr lang="en-CA" sz="1400" dirty="0">
              <a:latin typeface="Calibri" panose="020F0502020204030204" pitchFamily="34" charset="0"/>
              <a:ea typeface="Yu Mincho" panose="02020400000000000000" pitchFamily="18" charset="-128"/>
              <a:cs typeface="Calibri" panose="020F0502020204030204" pitchFamily="34" charset="0"/>
            </a:endParaRPr>
          </a:p>
          <a:p>
            <a:pPr marL="345369" indent="-345369">
              <a:lnSpc>
                <a:spcPct val="115000"/>
              </a:lnSpc>
              <a:spcBef>
                <a:spcPts val="604"/>
              </a:spcBef>
              <a:spcAft>
                <a:spcPts val="604"/>
              </a:spcAft>
              <a:buFont typeface="Symbol" panose="05050102010706020507" pitchFamily="18" charset="2"/>
              <a:buChar char=""/>
            </a:pPr>
            <a:r>
              <a:rPr lang="en-US" sz="1400" dirty="0">
                <a:latin typeface="Calibri" panose="020F0502020204030204" pitchFamily="34" charset="0"/>
                <a:ea typeface="Heiti TC Medium"/>
                <a:cs typeface="Calibri" panose="020F0502020204030204" pitchFamily="34" charset="0"/>
              </a:rPr>
              <a:t>Explain that you want to encourage thought and discussion, that this content may be NEW to some participants, and that all questions are welcome. </a:t>
            </a:r>
            <a:endParaRPr lang="en-US" sz="14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EFC3A7C0-7866-EF41-8560-EA2407AC7309}" type="slidenum">
              <a:rPr lang="en-US" smtClean="0"/>
              <a:t>3</a:t>
            </a:fld>
            <a:endParaRPr lang="en-US"/>
          </a:p>
        </p:txBody>
      </p:sp>
    </p:spTree>
    <p:extLst>
      <p:ext uri="{BB962C8B-B14F-4D97-AF65-F5344CB8AC3E}">
        <p14:creationId xmlns:p14="http://schemas.microsoft.com/office/powerpoint/2010/main" val="12955844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CA" dirty="0"/>
              <a:t>A TRP used to be called a Minister's Permit — a discretionary tool to get around, or overcome, an inadmissibility — for example, medical or criminal factors, or inadmissible because of previous immigration enforcement action.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CA" dirty="0"/>
              <a:t>It is a document issued by IRCC that allows people who are technically inadmissible to Canada to visit the country or stay temporarily.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CA" dirty="0"/>
              <a:t>Example of a TRP holder: victims of human trafficking, </a:t>
            </a:r>
            <a:r>
              <a:rPr lang="en-CA" sz="1800" dirty="0">
                <a:solidFill>
                  <a:srgbClr val="FF0000"/>
                </a:solidFill>
                <a:effectLst/>
                <a:latin typeface="Times New Roman" panose="02020603050405020304" pitchFamily="18" charset="0"/>
                <a:ea typeface="Times New Roman" panose="02020603050405020304" pitchFamily="18" charset="0"/>
              </a:rPr>
              <a:t>survivor of family violence, </a:t>
            </a:r>
            <a:r>
              <a:rPr lang="en-CA" dirty="0"/>
              <a:t>vulnerable worker category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CA" dirty="0"/>
              <a:t>A TRP should not be confused with a temporary resident visa (TRV). A TRV is a document issued to visitors, students and workers. It is usually placed in their passport and can be used to travel to Canada.</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CA" dirty="0"/>
              <a:t>TRP holders, visitors, international students, foreign workers have temporary status in Canada. Under immigration law, people with temporary status or no status in Canada are also referred to as foreign nationals.</a:t>
            </a:r>
            <a:endParaRPr dirty="0"/>
          </a:p>
          <a:p>
            <a:pPr marL="0" lvl="0" indent="0" algn="l" rtl="0">
              <a:spcBef>
                <a:spcPts val="0"/>
              </a:spcBef>
              <a:spcAft>
                <a:spcPts val="0"/>
              </a:spcAft>
              <a:buClr>
                <a:schemeClr val="dk1"/>
              </a:buClr>
              <a:buSzPts val="1200"/>
              <a:buFont typeface="Calibri"/>
              <a:buNone/>
            </a:pPr>
            <a:endParaRPr b="1" dirty="0">
              <a:highlight>
                <a:srgbClr val="FFFF00"/>
              </a:highlight>
            </a:endParaRPr>
          </a:p>
          <a:p>
            <a:pPr marL="0" lvl="0" indent="0" algn="l" rtl="0">
              <a:spcBef>
                <a:spcPts val="0"/>
              </a:spcBef>
              <a:spcAft>
                <a:spcPts val="0"/>
              </a:spcAft>
              <a:buClr>
                <a:schemeClr val="dk1"/>
              </a:buClr>
              <a:buSzPts val="1200"/>
              <a:buFont typeface="Calibri"/>
              <a:buNone/>
            </a:pPr>
            <a:r>
              <a:rPr lang="en-CA" b="1" dirty="0">
                <a:solidFill>
                  <a:srgbClr val="202124"/>
                </a:solidFill>
                <a:highlight>
                  <a:srgbClr val="FFFFFF"/>
                </a:highlight>
              </a:rPr>
              <a:t>Side note</a:t>
            </a:r>
            <a:r>
              <a:rPr lang="en-CA" dirty="0">
                <a:solidFill>
                  <a:srgbClr val="202124"/>
                </a:solidFill>
                <a:highlight>
                  <a:srgbClr val="FFFFFF"/>
                </a:highlight>
              </a:rPr>
              <a:t>:</a:t>
            </a:r>
            <a:r>
              <a:rPr lang="en-CA" b="1" dirty="0">
                <a:solidFill>
                  <a:srgbClr val="202124"/>
                </a:solidFill>
                <a:highlight>
                  <a:srgbClr val="FFFFFF"/>
                </a:highlight>
              </a:rPr>
              <a:t> </a:t>
            </a:r>
            <a:r>
              <a:rPr lang="en-CA" dirty="0">
                <a:solidFill>
                  <a:srgbClr val="202124"/>
                </a:solidFill>
                <a:highlight>
                  <a:srgbClr val="FFFFFF"/>
                </a:highlight>
              </a:rPr>
              <a:t>Maintained status in Canada, previously called “implied status”, is when a worker, visitor, or student applies to extend or change their temporary status in Canada </a:t>
            </a:r>
            <a:r>
              <a:rPr lang="en-CA" u="sng" dirty="0">
                <a:solidFill>
                  <a:srgbClr val="202124"/>
                </a:solidFill>
                <a:highlight>
                  <a:srgbClr val="FFFFFF"/>
                </a:highlight>
              </a:rPr>
              <a:t>before</a:t>
            </a:r>
            <a:r>
              <a:rPr lang="en-CA" dirty="0">
                <a:solidFill>
                  <a:srgbClr val="202124"/>
                </a:solidFill>
                <a:highlight>
                  <a:srgbClr val="FFFFFF"/>
                </a:highlight>
              </a:rPr>
              <a:t> that stat</a:t>
            </a:r>
            <a:r>
              <a:rPr lang="en-CA" dirty="0">
                <a:solidFill>
                  <a:srgbClr val="202124"/>
                </a:solidFill>
              </a:rPr>
              <a:t>us expires, and are waiting for a decision. </a:t>
            </a:r>
            <a:r>
              <a:rPr lang="en-CA" dirty="0"/>
              <a:t>It is also possible to apply to RESTORE expired status within 90 days.  </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235" name="Google Shape;235;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30</a:t>
            </a:fld>
            <a:endParaRPr/>
          </a:p>
        </p:txBody>
      </p:sp>
    </p:spTree>
    <p:extLst>
      <p:ext uri="{BB962C8B-B14F-4D97-AF65-F5344CB8AC3E}">
        <p14:creationId xmlns:p14="http://schemas.microsoft.com/office/powerpoint/2010/main" val="30249793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CA" dirty="0"/>
              <a:t>TRP holders may be eligible for social assistance</a:t>
            </a:r>
            <a:endParaRPr dirty="0"/>
          </a:p>
          <a:p>
            <a:pPr marL="457200" lvl="0" indent="-317500" algn="l" rtl="0">
              <a:spcBef>
                <a:spcPts val="0"/>
              </a:spcBef>
              <a:spcAft>
                <a:spcPts val="0"/>
              </a:spcAft>
              <a:buSzPts val="1400"/>
              <a:buChar char="●"/>
            </a:pPr>
            <a:r>
              <a:rPr lang="en-CA" dirty="0"/>
              <a:t>Sometimes caseworkers will not understand what a TRP is or how it may entitle an individual to social assistance.  </a:t>
            </a:r>
            <a:r>
              <a:rPr lang="en-CA"/>
              <a:t>T</a:t>
            </a:r>
            <a:r>
              <a:rPr lang="en-CA" sz="1800">
                <a:effectLst/>
                <a:latin typeface="Calibri" panose="020F0502020204030204" pitchFamily="34" charset="0"/>
                <a:ea typeface="Calibri" panose="020F0502020204030204" pitchFamily="34" charset="0"/>
              </a:rPr>
              <a:t>his </a:t>
            </a:r>
            <a:r>
              <a:rPr lang="en-CA" sz="1800" dirty="0">
                <a:effectLst/>
                <a:latin typeface="Calibri" panose="020F0502020204030204" pitchFamily="34" charset="0"/>
                <a:ea typeface="Calibri" panose="020F0502020204030204" pitchFamily="34" charset="0"/>
              </a:rPr>
              <a:t>is an unsettled point and depends on the context, which is beyond the scope of this presentation  </a:t>
            </a:r>
            <a:endParaRPr dirty="0"/>
          </a:p>
        </p:txBody>
      </p:sp>
      <p:sp>
        <p:nvSpPr>
          <p:cNvPr id="243" name="Google Shape;243;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31</a:t>
            </a:fld>
            <a:endParaRPr/>
          </a:p>
        </p:txBody>
      </p:sp>
    </p:spTree>
    <p:extLst>
      <p:ext uri="{BB962C8B-B14F-4D97-AF65-F5344CB8AC3E}">
        <p14:creationId xmlns:p14="http://schemas.microsoft.com/office/powerpoint/2010/main" val="20575535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317500" algn="l" rtl="0">
              <a:lnSpc>
                <a:spcPct val="100000"/>
              </a:lnSpc>
              <a:spcBef>
                <a:spcPts val="0"/>
              </a:spcBef>
              <a:spcAft>
                <a:spcPts val="0"/>
              </a:spcAft>
              <a:buClr>
                <a:schemeClr val="dk1"/>
              </a:buClr>
              <a:buSzPts val="1400"/>
              <a:buFont typeface="Calibri"/>
              <a:buChar char="●"/>
            </a:pPr>
            <a:r>
              <a:rPr lang="en-CA" dirty="0"/>
              <a:t>A recent Social Benefits Tribunal decision says that a visitor for the purposes of social assistance is not defined by immigration law, or by the Ministry’s policy, but by the “ordinary usage of that word”, referencing people who </a:t>
            </a:r>
            <a:r>
              <a:rPr lang="en-CA" i="1" dirty="0"/>
              <a:t>visit</a:t>
            </a:r>
            <a:r>
              <a:rPr lang="en-CA" dirty="0"/>
              <a:t> Canada</a:t>
            </a:r>
          </a:p>
          <a:p>
            <a:pPr marL="457200" marR="0" lvl="0" indent="-317500" algn="l" rtl="0">
              <a:lnSpc>
                <a:spcPct val="100000"/>
              </a:lnSpc>
              <a:spcBef>
                <a:spcPts val="0"/>
              </a:spcBef>
              <a:spcAft>
                <a:spcPts val="0"/>
              </a:spcAft>
              <a:buClr>
                <a:schemeClr val="dk1"/>
              </a:buClr>
              <a:buSzPts val="1400"/>
              <a:buFont typeface="Calibri"/>
              <a:buChar char="●"/>
            </a:pPr>
            <a:endParaRPr dirty="0"/>
          </a:p>
          <a:p>
            <a:pPr marL="457200" marR="0" lvl="0" indent="-317500" algn="l" rtl="0">
              <a:lnSpc>
                <a:spcPct val="100000"/>
              </a:lnSpc>
              <a:spcBef>
                <a:spcPts val="0"/>
              </a:spcBef>
              <a:spcAft>
                <a:spcPts val="0"/>
              </a:spcAft>
              <a:buSzPts val="1400"/>
              <a:buChar char="●"/>
            </a:pPr>
            <a:r>
              <a:rPr lang="en-CA" dirty="0"/>
              <a:t>OW is not available to people who are visiting Canada, as opposed to people who have established a residence here, whether or not it is authorized by the government</a:t>
            </a:r>
            <a:endParaRPr dirty="0"/>
          </a:p>
          <a:p>
            <a:pPr marL="0" lvl="0" indent="0" algn="l" rtl="0">
              <a:spcBef>
                <a:spcPts val="0"/>
              </a:spcBef>
              <a:spcAft>
                <a:spcPts val="0"/>
              </a:spcAft>
              <a:buNone/>
            </a:pPr>
            <a:endParaRPr dirty="0"/>
          </a:p>
        </p:txBody>
      </p:sp>
      <p:sp>
        <p:nvSpPr>
          <p:cNvPr id="260" name="Google Shape;260;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32</a:t>
            </a:fld>
            <a:endParaRPr/>
          </a:p>
        </p:txBody>
      </p:sp>
    </p:spTree>
    <p:extLst>
      <p:ext uri="{BB962C8B-B14F-4D97-AF65-F5344CB8AC3E}">
        <p14:creationId xmlns:p14="http://schemas.microsoft.com/office/powerpoint/2010/main" val="24508350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CA" dirty="0"/>
              <a:t>Definition of who is a “visitor” can be confusing</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a:t>In immigration law, it is someone who has been authorized to stay in Canada as a visitor. It’s one type of temporary resident status (it is not a TRP). Other temporary residents can be workers and students. They are not considered visitors in immigration law.</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a:t>Visitor is </a:t>
            </a:r>
            <a:r>
              <a:rPr lang="en-CA" b="1" dirty="0"/>
              <a:t>not</a:t>
            </a:r>
            <a:r>
              <a:rPr lang="en-CA" dirty="0"/>
              <a:t> defined in social assistance law. The Ministry has created its own policy directive that defines visitor. This does not mean that it is correct; it is simply the Ministry’s interpretation of who a visitor can be, and it is much wider than immigration law.  </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a:t>The Policy Directive says that visitors are people who are in Canada for a temporary purpose. This includes people who have a “tourist visa” (even though that’s not possible under immigration law), student visas and work permits. The social assistance Ministry also includes people who </a:t>
            </a:r>
            <a:r>
              <a:rPr lang="en-CA" sz="1200" dirty="0">
                <a:solidFill>
                  <a:schemeClr val="dk1"/>
                </a:solidFill>
                <a:latin typeface="+mn-lt"/>
                <a:ea typeface="Calibri"/>
                <a:cs typeface="Calibri"/>
                <a:sym typeface="Calibri"/>
              </a:rPr>
              <a:t>may be temporarily re-located from another country (e.g., a natural disaster has forced a community evacuation) under the category of visitor.</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a:t>Social Assistance offices tend to see anyone without one of the statuses we’ve already covered as being a visitor. They cast a much wider net.</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a:t>For this reason, it is important to make sure you ask for a written decision for a refusal of an application, or push to complete an application even if the staff say your client isn’t eligible. And, of course, referral to the client’s local community legal clinic for legal advice and help.</a:t>
            </a:r>
          </a:p>
        </p:txBody>
      </p:sp>
      <p:sp>
        <p:nvSpPr>
          <p:cNvPr id="4" name="Slide Number Placeholder 3"/>
          <p:cNvSpPr>
            <a:spLocks noGrp="1"/>
          </p:cNvSpPr>
          <p:nvPr>
            <p:ph type="sldNum" sz="quarter" idx="5"/>
          </p:nvPr>
        </p:nvSpPr>
        <p:spPr/>
        <p:txBody>
          <a:bodyPr/>
          <a:lstStyle/>
          <a:p>
            <a:fld id="{EFC3A7C0-7866-EF41-8560-EA2407AC7309}" type="slidenum">
              <a:rPr lang="en-US" smtClean="0"/>
              <a:t>33</a:t>
            </a:fld>
            <a:endParaRPr lang="en-US"/>
          </a:p>
        </p:txBody>
      </p:sp>
    </p:spTree>
    <p:extLst>
      <p:ext uri="{BB962C8B-B14F-4D97-AF65-F5344CB8AC3E}">
        <p14:creationId xmlns:p14="http://schemas.microsoft.com/office/powerpoint/2010/main" val="39417019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317500" algn="l" rtl="0">
              <a:lnSpc>
                <a:spcPct val="100000"/>
              </a:lnSpc>
              <a:spcBef>
                <a:spcPts val="0"/>
              </a:spcBef>
              <a:spcAft>
                <a:spcPts val="0"/>
              </a:spcAft>
              <a:buSzPts val="1400"/>
              <a:buChar char="●"/>
            </a:pPr>
            <a:r>
              <a:rPr lang="en-CA" dirty="0"/>
              <a:t>Tourists are also not defined in the law, and tend to be lumped in with visitors when social assistance officials make decisions</a:t>
            </a:r>
          </a:p>
          <a:p>
            <a:pPr marL="457200" marR="0" lvl="0" indent="-317500" algn="l" rtl="0">
              <a:lnSpc>
                <a:spcPct val="100000"/>
              </a:lnSpc>
              <a:spcBef>
                <a:spcPts val="0"/>
              </a:spcBef>
              <a:spcAft>
                <a:spcPts val="0"/>
              </a:spcAft>
              <a:buSzPts val="1400"/>
              <a:buChar char="●"/>
            </a:pPr>
            <a:endParaRPr dirty="0"/>
          </a:p>
          <a:p>
            <a:pPr marL="457200" marR="0" lvl="0" indent="-317500" algn="l" rtl="0">
              <a:lnSpc>
                <a:spcPct val="100000"/>
              </a:lnSpc>
              <a:spcBef>
                <a:spcPts val="0"/>
              </a:spcBef>
              <a:spcAft>
                <a:spcPts val="0"/>
              </a:spcAft>
              <a:buSzPts val="1400"/>
              <a:buChar char="●"/>
            </a:pPr>
            <a:r>
              <a:rPr lang="en-CA" dirty="0"/>
              <a:t>Presumably the term can also be understood within the ordinary meaning of the word</a:t>
            </a:r>
            <a:endParaRPr dirty="0"/>
          </a:p>
        </p:txBody>
      </p:sp>
      <p:sp>
        <p:nvSpPr>
          <p:cNvPr id="268" name="Google Shape;268;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34</a:t>
            </a:fld>
            <a:endParaRPr/>
          </a:p>
        </p:txBody>
      </p:sp>
    </p:spTree>
    <p:extLst>
      <p:ext uri="{BB962C8B-B14F-4D97-AF65-F5344CB8AC3E}">
        <p14:creationId xmlns:p14="http://schemas.microsoft.com/office/powerpoint/2010/main" val="15853305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CA" dirty="0"/>
              <a:t>Visitors and tourists means people who are visiting and touring Canada within the ordinary meaning of those terms, and people who have not established a residence here. They are not eligible for social assistance unless they have made a refugee claim, a permanent resident application (H &amp; C) or they cannot be removed from Canada</a:t>
            </a:r>
            <a:endParaRPr dirty="0"/>
          </a:p>
        </p:txBody>
      </p:sp>
      <p:sp>
        <p:nvSpPr>
          <p:cNvPr id="277" name="Google Shape;277;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35</a:t>
            </a:fld>
            <a:endParaRPr/>
          </a:p>
        </p:txBody>
      </p:sp>
    </p:spTree>
    <p:extLst>
      <p:ext uri="{BB962C8B-B14F-4D97-AF65-F5344CB8AC3E}">
        <p14:creationId xmlns:p14="http://schemas.microsoft.com/office/powerpoint/2010/main" val="20586527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CA" b="0" dirty="0"/>
              <a:t>Read the scenario to participants. Pose a poll question whether Ilana is eligible in the chat — </a:t>
            </a:r>
            <a:r>
              <a:rPr lang="en-CA" b="1" dirty="0"/>
              <a:t>YES or NO</a:t>
            </a:r>
            <a:endParaRPr b="1" dirty="0"/>
          </a:p>
        </p:txBody>
      </p:sp>
      <p:sp>
        <p:nvSpPr>
          <p:cNvPr id="285" name="Google Shape;285;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36</a:t>
            </a:fld>
            <a:endParaRPr/>
          </a:p>
        </p:txBody>
      </p:sp>
    </p:spTree>
    <p:extLst>
      <p:ext uri="{BB962C8B-B14F-4D97-AF65-F5344CB8AC3E}">
        <p14:creationId xmlns:p14="http://schemas.microsoft.com/office/powerpoint/2010/main" val="3486707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CA" dirty="0"/>
              <a:t>Ilana is NOT a visitor so she should NOT be excluded from Ontario Works eligibility</a:t>
            </a:r>
            <a:endParaRPr dirty="0"/>
          </a:p>
          <a:p>
            <a:pPr marL="457200" lvl="0" indent="-317500" algn="l" rtl="0">
              <a:spcBef>
                <a:spcPts val="0"/>
              </a:spcBef>
              <a:spcAft>
                <a:spcPts val="0"/>
              </a:spcAft>
              <a:buSzPts val="1400"/>
              <a:buChar char="●"/>
            </a:pPr>
            <a:r>
              <a:rPr lang="en-CA" dirty="0"/>
              <a:t>She IS eligible for Ontario Works as long as she meets the other eligibility criteria like income and assets</a:t>
            </a:r>
            <a:endParaRPr dirty="0"/>
          </a:p>
          <a:p>
            <a:pPr marL="457200" lvl="0" indent="-317500" algn="l" rtl="0">
              <a:spcBef>
                <a:spcPts val="0"/>
              </a:spcBef>
              <a:spcAft>
                <a:spcPts val="0"/>
              </a:spcAft>
              <a:buSzPts val="1400"/>
              <a:buChar char="●"/>
            </a:pPr>
            <a:r>
              <a:rPr lang="en-CA" dirty="0"/>
              <a:t>These are some of the facts from the case referred to earlier. The Tribunal defined visitor by its ordinary meaning (SBT File No: 1907-05378)</a:t>
            </a:r>
            <a:endParaRPr dirty="0"/>
          </a:p>
          <a:p>
            <a:pPr marL="457200" lvl="0" indent="-317500" algn="l" rtl="0">
              <a:spcBef>
                <a:spcPts val="0"/>
              </a:spcBef>
              <a:spcAft>
                <a:spcPts val="0"/>
              </a:spcAft>
              <a:buSzPts val="1400"/>
              <a:buChar char="●"/>
            </a:pPr>
            <a:r>
              <a:rPr lang="en-CA" dirty="0"/>
              <a:t>The Tribunal found that: “The Appellant’s circumstances including the duration of her stay, her integration into the community, along with other hallmarks of permanency are inconsistent with and not indicative of someone who is a “visitor”. That term’s common and regular usage denotes a less formalized and more temporary connection.”</a:t>
            </a:r>
            <a:endParaRPr dirty="0"/>
          </a:p>
          <a:p>
            <a:pPr marL="457200" lvl="0" indent="-317500" algn="l" rtl="0">
              <a:spcBef>
                <a:spcPts val="0"/>
              </a:spcBef>
              <a:spcAft>
                <a:spcPts val="0"/>
              </a:spcAft>
              <a:buSzPts val="1400"/>
              <a:buChar char="●"/>
            </a:pPr>
            <a:r>
              <a:rPr lang="en-CA" dirty="0"/>
              <a:t>The Tribunal considered factors such as:</a:t>
            </a:r>
            <a:endParaRPr dirty="0"/>
          </a:p>
          <a:p>
            <a:pPr marL="914400" lvl="1" indent="-317500" algn="l" rtl="0">
              <a:spcBef>
                <a:spcPts val="0"/>
              </a:spcBef>
              <a:spcAft>
                <a:spcPts val="0"/>
              </a:spcAft>
              <a:buSzPts val="1400"/>
              <a:buChar char="○"/>
            </a:pPr>
            <a:r>
              <a:rPr lang="en-CA" dirty="0"/>
              <a:t>Shortly after arriving as a visitor, she decided to stay in Canada due to fear of returning home</a:t>
            </a:r>
            <a:endParaRPr dirty="0"/>
          </a:p>
          <a:p>
            <a:pPr marL="914400" lvl="1" indent="-317500" algn="l" rtl="0">
              <a:spcBef>
                <a:spcPts val="0"/>
              </a:spcBef>
              <a:spcAft>
                <a:spcPts val="0"/>
              </a:spcAft>
              <a:buSzPts val="1400"/>
              <a:buChar char="○"/>
            </a:pPr>
            <a:r>
              <a:rPr lang="en-CA" dirty="0"/>
              <a:t>She began a relationship</a:t>
            </a:r>
            <a:endParaRPr dirty="0"/>
          </a:p>
          <a:p>
            <a:pPr marL="914400" lvl="1" indent="-317500" algn="l" rtl="0">
              <a:spcBef>
                <a:spcPts val="0"/>
              </a:spcBef>
              <a:spcAft>
                <a:spcPts val="0"/>
              </a:spcAft>
              <a:buSzPts val="1400"/>
              <a:buChar char="○"/>
            </a:pPr>
            <a:r>
              <a:rPr lang="en-CA" dirty="0"/>
              <a:t>That relationship ended, but afterward she found out she was pregnant</a:t>
            </a:r>
            <a:endParaRPr dirty="0"/>
          </a:p>
          <a:p>
            <a:pPr marL="914400" lvl="1" indent="-317500" algn="l" rtl="0">
              <a:spcBef>
                <a:spcPts val="0"/>
              </a:spcBef>
              <a:spcAft>
                <a:spcPts val="0"/>
              </a:spcAft>
              <a:buSzPts val="1400"/>
              <a:buChar char="○"/>
            </a:pPr>
            <a:r>
              <a:rPr lang="en-CA" dirty="0"/>
              <a:t>She had a complicated pregnancy that saw her move to another city due to her support and healthcare needs</a:t>
            </a:r>
            <a:endParaRPr dirty="0"/>
          </a:p>
          <a:p>
            <a:pPr marL="914400" lvl="1" indent="-317500" algn="l" rtl="0">
              <a:spcBef>
                <a:spcPts val="0"/>
              </a:spcBef>
              <a:spcAft>
                <a:spcPts val="0"/>
              </a:spcAft>
              <a:buSzPts val="1400"/>
              <a:buChar char="○"/>
            </a:pPr>
            <a:r>
              <a:rPr lang="en-CA" dirty="0"/>
              <a:t>She found housing </a:t>
            </a:r>
            <a:endParaRPr dirty="0"/>
          </a:p>
          <a:p>
            <a:pPr marL="914400" lvl="1" indent="-317500" algn="l" rtl="0">
              <a:spcBef>
                <a:spcPts val="0"/>
              </a:spcBef>
              <a:spcAft>
                <a:spcPts val="0"/>
              </a:spcAft>
              <a:buSzPts val="1400"/>
              <a:buChar char="○"/>
            </a:pPr>
            <a:r>
              <a:rPr lang="en-CA" dirty="0"/>
              <a:t>She developed friendships, a supportive network, and engaged with healthcare</a:t>
            </a:r>
            <a:endParaRPr dirty="0"/>
          </a:p>
          <a:p>
            <a:pPr marL="914400" lvl="1" indent="-317500" algn="l" rtl="0">
              <a:spcBef>
                <a:spcPts val="0"/>
              </a:spcBef>
              <a:spcAft>
                <a:spcPts val="0"/>
              </a:spcAft>
              <a:buSzPts val="1400"/>
              <a:buChar char="○"/>
            </a:pPr>
            <a:r>
              <a:rPr lang="en-CA" dirty="0"/>
              <a:t>Early on and over the course of her stay in Canada, she sought legal advice on how to make a refugee claim, but this took time</a:t>
            </a:r>
            <a:endParaRPr dirty="0"/>
          </a:p>
          <a:p>
            <a:pPr marL="914400" lvl="1" indent="-317500" algn="l" rtl="0">
              <a:spcBef>
                <a:spcPts val="0"/>
              </a:spcBef>
              <a:spcAft>
                <a:spcPts val="0"/>
              </a:spcAft>
              <a:buSzPts val="1400"/>
              <a:buChar char="○"/>
            </a:pPr>
            <a:r>
              <a:rPr lang="en-CA" dirty="0"/>
              <a:t>She eventually did submit her refugee claim</a:t>
            </a:r>
            <a:endParaRPr dirty="0"/>
          </a:p>
        </p:txBody>
      </p:sp>
      <p:sp>
        <p:nvSpPr>
          <p:cNvPr id="293" name="Google Shape;293;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37</a:t>
            </a:fld>
            <a:endParaRPr/>
          </a:p>
        </p:txBody>
      </p:sp>
    </p:spTree>
    <p:extLst>
      <p:ext uri="{BB962C8B-B14F-4D97-AF65-F5344CB8AC3E}">
        <p14:creationId xmlns:p14="http://schemas.microsoft.com/office/powerpoint/2010/main" val="40853045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CA" dirty="0"/>
              <a:t>Social assistance legislation in Ontario is framed in the negative (who </a:t>
            </a:r>
            <a:r>
              <a:rPr lang="en-CA" i="1" dirty="0"/>
              <a:t>cannot</a:t>
            </a:r>
            <a:r>
              <a:rPr lang="en-CA" dirty="0"/>
              <a:t> get social assistance vs who can)</a:t>
            </a:r>
            <a:endParaRPr dirty="0"/>
          </a:p>
          <a:p>
            <a:pPr marL="457200" lvl="0" indent="-317500" algn="l" rtl="0">
              <a:spcBef>
                <a:spcPts val="0"/>
              </a:spcBef>
              <a:spcAft>
                <a:spcPts val="0"/>
              </a:spcAft>
              <a:buSzPts val="1400"/>
              <a:buChar char="●"/>
            </a:pPr>
            <a:r>
              <a:rPr lang="en-CA" dirty="0"/>
              <a:t>Ministry policies can also be confusing because they don’t necessarily properly reflect the law</a:t>
            </a:r>
            <a:endParaRPr dirty="0"/>
          </a:p>
          <a:p>
            <a:pPr marL="457200" lvl="0" indent="-317500" algn="l" rtl="0">
              <a:spcBef>
                <a:spcPts val="0"/>
              </a:spcBef>
              <a:spcAft>
                <a:spcPts val="0"/>
              </a:spcAft>
              <a:buSzPts val="1400"/>
              <a:buChar char="●"/>
            </a:pPr>
            <a:r>
              <a:rPr lang="en-CA" dirty="0"/>
              <a:t>Social assistance caseworkers, and by extension the Tribunal, are bound by the law — NOT the Ministry’s policies</a:t>
            </a:r>
            <a:endParaRPr dirty="0"/>
          </a:p>
          <a:p>
            <a:pPr marL="457200" lvl="0" indent="-317500" algn="l" rtl="0">
              <a:spcBef>
                <a:spcPts val="0"/>
              </a:spcBef>
              <a:spcAft>
                <a:spcPts val="0"/>
              </a:spcAft>
              <a:buSzPts val="1400"/>
              <a:buChar char="●"/>
            </a:pPr>
            <a:r>
              <a:rPr lang="en-CA" dirty="0"/>
              <a:t>Putting that all together, the only people who are NOT eligible for social assistance are:</a:t>
            </a:r>
            <a:endParaRPr dirty="0"/>
          </a:p>
          <a:p>
            <a:pPr marL="457200" lvl="0" indent="0" algn="l" rtl="0">
              <a:spcBef>
                <a:spcPts val="0"/>
              </a:spcBef>
              <a:spcAft>
                <a:spcPts val="0"/>
              </a:spcAft>
              <a:buNone/>
            </a:pPr>
            <a:r>
              <a:rPr lang="en-CA" dirty="0"/>
              <a:t>(1) Those with enforceable removal orders who have not applied for PR based on H &amp; C grounds and who can leave the country</a:t>
            </a:r>
            <a:endParaRPr dirty="0"/>
          </a:p>
          <a:p>
            <a:pPr marL="457200" lvl="0" indent="0" algn="l" rtl="0">
              <a:spcBef>
                <a:spcPts val="0"/>
              </a:spcBef>
              <a:spcAft>
                <a:spcPts val="0"/>
              </a:spcAft>
              <a:buNone/>
            </a:pPr>
            <a:r>
              <a:rPr lang="en-CA" dirty="0"/>
              <a:t>(2) Visitors who have not made a refugee claim or a PR application</a:t>
            </a:r>
            <a:endParaRPr dirty="0"/>
          </a:p>
          <a:p>
            <a:pPr marL="457200" lvl="0" indent="0" algn="l" rtl="0">
              <a:spcBef>
                <a:spcPts val="0"/>
              </a:spcBef>
              <a:spcAft>
                <a:spcPts val="0"/>
              </a:spcAft>
              <a:buNone/>
            </a:pPr>
            <a:r>
              <a:rPr lang="en-CA" dirty="0"/>
              <a:t>(3) Tourists</a:t>
            </a:r>
            <a:endParaRPr dirty="0"/>
          </a:p>
        </p:txBody>
      </p:sp>
      <p:sp>
        <p:nvSpPr>
          <p:cNvPr id="301" name="Google Shape;301;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38</a:t>
            </a:fld>
            <a:endParaRPr/>
          </a:p>
        </p:txBody>
      </p:sp>
    </p:spTree>
    <p:extLst>
      <p:ext uri="{BB962C8B-B14F-4D97-AF65-F5344CB8AC3E}">
        <p14:creationId xmlns:p14="http://schemas.microsoft.com/office/powerpoint/2010/main" val="6357877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slide summarizes the previous section. There is a new online application system for Social Assistance that is being used in some regions. It deems someone with TRP status ineligible and will not complete their application. The online system also has a status category of “deportee” which is not very helpful, as we have discussed, people may have a removal order against them that cannot be enforced for various reasons.</a:t>
            </a:r>
          </a:p>
          <a:p>
            <a:endParaRPr lang="en-US" dirty="0"/>
          </a:p>
          <a:p>
            <a:r>
              <a:rPr lang="en-US" dirty="0"/>
              <a:t>	If your client cannot complete their application through this online system, they can call the Social Assistance office to complete it by phone. They should be referred to their local legal clinic for help. </a:t>
            </a:r>
            <a:endParaRPr lang="en-CA"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CA" sz="1200" b="0" i="0" u="none" strike="noStrike" cap="none" smtClean="0">
                <a:solidFill>
                  <a:schemeClr val="dk1"/>
                </a:solidFill>
                <a:latin typeface="Calibri"/>
                <a:ea typeface="Calibri"/>
                <a:cs typeface="Calibri"/>
                <a:sym typeface="Calibri"/>
              </a:rPr>
              <a:t>39</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59815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Take time to pause and acknowledge the current occupation of Indigenous land and territory by settlers in Canada and our treaty responsibilities.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Work with folks in your communities to develop a land acknowledgment that speaks to colonialism and how it connects to your work. </a:t>
            </a:r>
            <a:r>
              <a:rPr lang="en-US" sz="1200" dirty="0">
                <a:latin typeface="Calibri" panose="020F0502020204030204" pitchFamily="34" charset="0"/>
                <a:ea typeface="Heiti TC Medium"/>
              </a:rPr>
              <a:t>Consult Indigenous partners in your region. You may wish to include examples of active allyship.</a:t>
            </a:r>
            <a:endParaRPr lang="en-CA" dirty="0"/>
          </a:p>
        </p:txBody>
      </p:sp>
      <p:sp>
        <p:nvSpPr>
          <p:cNvPr id="4" name="Slide Number Placeholder 3"/>
          <p:cNvSpPr>
            <a:spLocks noGrp="1"/>
          </p:cNvSpPr>
          <p:nvPr>
            <p:ph type="sldNum" sz="quarter" idx="5"/>
          </p:nvPr>
        </p:nvSpPr>
        <p:spPr/>
        <p:txBody>
          <a:bodyPr/>
          <a:lstStyle/>
          <a:p>
            <a:fld id="{EFC3A7C0-7866-EF41-8560-EA2407AC7309}" type="slidenum">
              <a:rPr lang="en-US" smtClean="0"/>
              <a:t>4</a:t>
            </a:fld>
            <a:endParaRPr lang="en-US"/>
          </a:p>
        </p:txBody>
      </p:sp>
    </p:spTree>
    <p:extLst>
      <p:ext uri="{BB962C8B-B14F-4D97-AF65-F5344CB8AC3E}">
        <p14:creationId xmlns:p14="http://schemas.microsoft.com/office/powerpoint/2010/main" val="4407450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304800" algn="l" rtl="0">
              <a:lnSpc>
                <a:spcPct val="100000"/>
              </a:lnSpc>
              <a:spcBef>
                <a:spcPts val="0"/>
              </a:spcBef>
              <a:spcAft>
                <a:spcPts val="0"/>
              </a:spcAft>
              <a:buSzPts val="1200"/>
              <a:buChar char="●"/>
            </a:pPr>
            <a:r>
              <a:rPr lang="en-CA" dirty="0"/>
              <a:t>A basic principle of understanding social assistance laws is that any ambiguity should be resolved in favour of the applicant or recipient — this is because social assistance is a welfare program meant to </a:t>
            </a:r>
            <a:r>
              <a:rPr lang="en-CA" i="1" dirty="0"/>
              <a:t>help</a:t>
            </a:r>
            <a:r>
              <a:rPr lang="en-CA" dirty="0"/>
              <a:t> people </a:t>
            </a:r>
          </a:p>
          <a:p>
            <a:pPr marL="457200" marR="0" lvl="0" indent="-304800" algn="l" rtl="0">
              <a:lnSpc>
                <a:spcPct val="100000"/>
              </a:lnSpc>
              <a:spcBef>
                <a:spcPts val="0"/>
              </a:spcBef>
              <a:spcAft>
                <a:spcPts val="0"/>
              </a:spcAft>
              <a:buSzPts val="1200"/>
              <a:buChar char="●"/>
            </a:pPr>
            <a:endParaRPr dirty="0"/>
          </a:p>
          <a:p>
            <a:pPr marL="457200" marR="0" lvl="0" indent="-317500" algn="l" rtl="0">
              <a:lnSpc>
                <a:spcPct val="100000"/>
              </a:lnSpc>
              <a:spcBef>
                <a:spcPts val="0"/>
              </a:spcBef>
              <a:spcAft>
                <a:spcPts val="0"/>
              </a:spcAft>
              <a:buSzPts val="1400"/>
              <a:buChar char="●"/>
            </a:pPr>
            <a:r>
              <a:rPr lang="en-CA" dirty="0"/>
              <a:t>That means that if it can be understood that someone is eligible for social assistance, they ought to be eligible</a:t>
            </a:r>
          </a:p>
          <a:p>
            <a:pPr marL="457200" marR="0" lvl="0" indent="-317500" algn="l" rtl="0">
              <a:lnSpc>
                <a:spcPct val="100000"/>
              </a:lnSpc>
              <a:spcBef>
                <a:spcPts val="0"/>
              </a:spcBef>
              <a:spcAft>
                <a:spcPts val="0"/>
              </a:spcAft>
              <a:buSzPts val="1400"/>
              <a:buChar char="●"/>
            </a:pPr>
            <a:endParaRPr dirty="0"/>
          </a:p>
          <a:p>
            <a:pPr marL="457200" marR="0" lvl="0" indent="-317500" algn="l" rtl="0">
              <a:lnSpc>
                <a:spcPct val="100000"/>
              </a:lnSpc>
              <a:spcBef>
                <a:spcPts val="0"/>
              </a:spcBef>
              <a:spcAft>
                <a:spcPts val="0"/>
              </a:spcAft>
              <a:buSzPts val="1400"/>
              <a:buChar char="●"/>
            </a:pPr>
            <a:r>
              <a:rPr lang="en-CA" b="1" dirty="0"/>
              <a:t>The key is to prove that the applicant is </a:t>
            </a:r>
            <a:r>
              <a:rPr lang="en-CA" b="1" i="1" dirty="0">
                <a:solidFill>
                  <a:srgbClr val="FF6600"/>
                </a:solidFill>
              </a:rPr>
              <a:t>not</a:t>
            </a:r>
            <a:r>
              <a:rPr lang="en-CA" b="1" dirty="0"/>
              <a:t> a tourist, </a:t>
            </a:r>
            <a:r>
              <a:rPr lang="en-CA" b="1" i="1" dirty="0">
                <a:solidFill>
                  <a:srgbClr val="FF6600"/>
                </a:solidFill>
              </a:rPr>
              <a:t>not</a:t>
            </a:r>
            <a:r>
              <a:rPr lang="en-CA" b="1" dirty="0"/>
              <a:t> a visitor and is </a:t>
            </a:r>
            <a:r>
              <a:rPr lang="en-CA" b="1" i="1" dirty="0">
                <a:solidFill>
                  <a:srgbClr val="FF6600"/>
                </a:solidFill>
              </a:rPr>
              <a:t>not</a:t>
            </a:r>
            <a:r>
              <a:rPr lang="en-CA" b="1" dirty="0"/>
              <a:t> subject to enforceable removal order</a:t>
            </a:r>
          </a:p>
          <a:p>
            <a:pPr marL="457200" marR="0" lvl="0" indent="-317500" algn="l" rtl="0">
              <a:lnSpc>
                <a:spcPct val="100000"/>
              </a:lnSpc>
              <a:spcBef>
                <a:spcPts val="0"/>
              </a:spcBef>
              <a:spcAft>
                <a:spcPts val="0"/>
              </a:spcAft>
              <a:buSzPts val="1400"/>
              <a:buChar char="●"/>
            </a:pPr>
            <a:endParaRPr b="1" dirty="0"/>
          </a:p>
          <a:p>
            <a:pPr marL="457200" marR="0" lvl="0" indent="-317500" algn="l" rtl="0">
              <a:lnSpc>
                <a:spcPct val="100000"/>
              </a:lnSpc>
              <a:spcBef>
                <a:spcPts val="0"/>
              </a:spcBef>
              <a:spcAft>
                <a:spcPts val="0"/>
              </a:spcAft>
              <a:buSzPts val="1400"/>
              <a:buChar char="●"/>
            </a:pPr>
            <a:r>
              <a:rPr lang="en-CA" dirty="0"/>
              <a:t>If all of those things are true, then the applicant IS ELIGIBLE FOR SOCIAL ASSISTANCE</a:t>
            </a:r>
            <a:endParaRPr dirty="0"/>
          </a:p>
          <a:p>
            <a:pPr marL="0" lvl="0" indent="0" algn="l" rtl="0">
              <a:spcBef>
                <a:spcPts val="0"/>
              </a:spcBef>
              <a:spcAft>
                <a:spcPts val="0"/>
              </a:spcAft>
              <a:buClr>
                <a:schemeClr val="dk1"/>
              </a:buClr>
              <a:buSzPts val="1200"/>
              <a:buFont typeface="Calibri"/>
              <a:buNone/>
            </a:pPr>
            <a:endParaRPr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
        <p:nvSpPr>
          <p:cNvPr id="309" name="Google Shape;309;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40</a:t>
            </a:fld>
            <a:endParaRPr/>
          </a:p>
        </p:txBody>
      </p:sp>
    </p:spTree>
    <p:extLst>
      <p:ext uri="{BB962C8B-B14F-4D97-AF65-F5344CB8AC3E}">
        <p14:creationId xmlns:p14="http://schemas.microsoft.com/office/powerpoint/2010/main" val="21284793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CA" dirty="0"/>
              <a:t>Unfortunately, it’s not only being a visitor, tourist or subject to an enforceable deportation order that stops people from receiving social assistance</a:t>
            </a:r>
          </a:p>
          <a:p>
            <a:pPr marL="457200" lvl="0" indent="-317500" algn="l" rtl="0">
              <a:spcBef>
                <a:spcPts val="0"/>
              </a:spcBef>
              <a:spcAft>
                <a:spcPts val="0"/>
              </a:spcAft>
              <a:buSzPts val="1400"/>
              <a:buChar char="●"/>
            </a:pPr>
            <a:endParaRPr dirty="0"/>
          </a:p>
          <a:p>
            <a:pPr marL="457200" lvl="0" indent="-317500" algn="l" rtl="0">
              <a:spcBef>
                <a:spcPts val="0"/>
              </a:spcBef>
              <a:spcAft>
                <a:spcPts val="0"/>
              </a:spcAft>
              <a:buSzPts val="1400"/>
              <a:buChar char="●"/>
            </a:pPr>
            <a:r>
              <a:rPr lang="en-CA" dirty="0"/>
              <a:t>People with precarious immigration statuses face numerous additional barriers</a:t>
            </a:r>
          </a:p>
          <a:p>
            <a:pPr marL="457200" lvl="0" indent="-317500" algn="l" rtl="0">
              <a:spcBef>
                <a:spcPts val="0"/>
              </a:spcBef>
              <a:spcAft>
                <a:spcPts val="0"/>
              </a:spcAft>
              <a:buSzPts val="1400"/>
              <a:buChar char="●"/>
            </a:pPr>
            <a:endParaRPr dirty="0"/>
          </a:p>
          <a:p>
            <a:pPr marL="457200" lvl="0" indent="-317500" algn="l" rtl="0">
              <a:spcBef>
                <a:spcPts val="0"/>
              </a:spcBef>
              <a:spcAft>
                <a:spcPts val="0"/>
              </a:spcAft>
              <a:buSzPts val="1400"/>
              <a:buChar char="●"/>
            </a:pPr>
            <a:r>
              <a:rPr lang="en-CA" dirty="0"/>
              <a:t>Staff at social assistance offices have been known to discourage people from even completing their applications — so they never get decision letters that explain how to challenge decisions</a:t>
            </a:r>
          </a:p>
          <a:p>
            <a:pPr marL="457200" lvl="0" indent="-317500" algn="l" rtl="0">
              <a:spcBef>
                <a:spcPts val="0"/>
              </a:spcBef>
              <a:spcAft>
                <a:spcPts val="0"/>
              </a:spcAft>
              <a:buSzPts val="1400"/>
              <a:buChar char="●"/>
            </a:pPr>
            <a:endParaRPr dirty="0"/>
          </a:p>
          <a:p>
            <a:pPr marL="457200" lvl="0" indent="-317500" algn="l" rtl="0">
              <a:spcBef>
                <a:spcPts val="0"/>
              </a:spcBef>
              <a:spcAft>
                <a:spcPts val="0"/>
              </a:spcAft>
              <a:buSzPts val="1400"/>
              <a:buChar char="●"/>
            </a:pPr>
            <a:r>
              <a:rPr lang="en-CA" dirty="0"/>
              <a:t>Sometimes, people with precarious immigration status are worried about being found and removed so they will take the word of the government official telling them they are not eligible without challenging it</a:t>
            </a:r>
          </a:p>
          <a:p>
            <a:pPr marL="457200" lvl="0" indent="-317500" algn="l" rtl="0">
              <a:spcBef>
                <a:spcPts val="0"/>
              </a:spcBef>
              <a:spcAft>
                <a:spcPts val="0"/>
              </a:spcAft>
              <a:buSzPts val="1400"/>
              <a:buChar char="●"/>
            </a:pPr>
            <a:endParaRPr dirty="0"/>
          </a:p>
          <a:p>
            <a:pPr marL="457200" lvl="0" indent="-317500" algn="l" rtl="0">
              <a:spcBef>
                <a:spcPts val="0"/>
              </a:spcBef>
              <a:spcAft>
                <a:spcPts val="0"/>
              </a:spcAft>
              <a:buSzPts val="1400"/>
              <a:buChar char="●"/>
            </a:pPr>
            <a:r>
              <a:rPr lang="en-CA" dirty="0"/>
              <a:t>Even when they do take applications, local offices are likely to rely on the Ministry’s policies rather than the reading and interpreting the law</a:t>
            </a:r>
          </a:p>
          <a:p>
            <a:pPr marL="457200" lvl="0" indent="-317500" algn="l" rtl="0">
              <a:spcBef>
                <a:spcPts val="0"/>
              </a:spcBef>
              <a:spcAft>
                <a:spcPts val="0"/>
              </a:spcAft>
              <a:buSzPts val="1400"/>
              <a:buChar char="●"/>
            </a:pPr>
            <a:endParaRPr dirty="0"/>
          </a:p>
          <a:p>
            <a:pPr marL="457200" lvl="0" indent="-317500" algn="l" rtl="0">
              <a:spcBef>
                <a:spcPts val="0"/>
              </a:spcBef>
              <a:spcAft>
                <a:spcPts val="0"/>
              </a:spcAft>
              <a:buSzPts val="1400"/>
              <a:buChar char="●"/>
            </a:pPr>
            <a:r>
              <a:rPr lang="en-CA" dirty="0"/>
              <a:t>This means that many people might be rejected as visitors even if they are NOT</a:t>
            </a:r>
          </a:p>
          <a:p>
            <a:pPr marL="457200" lvl="0" indent="-317500" algn="l" rtl="0">
              <a:spcBef>
                <a:spcPts val="0"/>
              </a:spcBef>
              <a:spcAft>
                <a:spcPts val="0"/>
              </a:spcAft>
              <a:buSzPts val="1400"/>
              <a:buChar char="●"/>
            </a:pPr>
            <a:endParaRPr dirty="0"/>
          </a:p>
          <a:p>
            <a:pPr marL="457200" lvl="0" indent="-317500" algn="l" rtl="0">
              <a:spcBef>
                <a:spcPts val="0"/>
              </a:spcBef>
              <a:spcAft>
                <a:spcPts val="0"/>
              </a:spcAft>
              <a:buSzPts val="1400"/>
              <a:buChar char="●"/>
            </a:pPr>
            <a:r>
              <a:rPr lang="en-CA" dirty="0"/>
              <a:t>There are also barriers from service providers — sometimes clients who are transient don’t fit well into our geographical boundaries, are afraid to reach out for help, or don’t do well with formal means of communication.</a:t>
            </a:r>
          </a:p>
          <a:p>
            <a:pPr marL="457200" lvl="0" indent="-317500" algn="l" rtl="0">
              <a:spcBef>
                <a:spcPts val="0"/>
              </a:spcBef>
              <a:spcAft>
                <a:spcPts val="0"/>
              </a:spcAft>
              <a:buSzPts val="1400"/>
              <a:buChar char="●"/>
            </a:pPr>
            <a:endParaRPr dirty="0"/>
          </a:p>
          <a:p>
            <a:pPr marL="457200" lvl="0" indent="-317500" algn="l" rtl="0">
              <a:spcBef>
                <a:spcPts val="0"/>
              </a:spcBef>
              <a:spcAft>
                <a:spcPts val="0"/>
              </a:spcAft>
              <a:buSzPts val="1400"/>
              <a:buChar char="●"/>
            </a:pPr>
            <a:r>
              <a:rPr lang="en-CA" dirty="0"/>
              <a:t>We try to be flexible with clients, meet them where they are, and use communication tools that they are comfortable with. </a:t>
            </a:r>
            <a:endParaRPr dirty="0"/>
          </a:p>
          <a:p>
            <a:pPr marL="0" lvl="0" indent="0" algn="l" rtl="0">
              <a:spcBef>
                <a:spcPts val="0"/>
              </a:spcBef>
              <a:spcAft>
                <a:spcPts val="0"/>
              </a:spcAft>
              <a:buNone/>
            </a:pPr>
            <a:endParaRPr dirty="0"/>
          </a:p>
        </p:txBody>
      </p:sp>
      <p:sp>
        <p:nvSpPr>
          <p:cNvPr id="318" name="Google Shape;318;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41</a:t>
            </a:fld>
            <a:endParaRPr/>
          </a:p>
        </p:txBody>
      </p:sp>
    </p:spTree>
    <p:extLst>
      <p:ext uri="{BB962C8B-B14F-4D97-AF65-F5344CB8AC3E}">
        <p14:creationId xmlns:p14="http://schemas.microsoft.com/office/powerpoint/2010/main" val="17971391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CA" dirty="0"/>
              <a:t>Everyone who applies for social assistance is entitled to a decision! — even if the intake worker says that they are not eligible, they should push through the process and complete the applications</a:t>
            </a:r>
          </a:p>
          <a:p>
            <a:pPr marL="457200" lvl="0" indent="-317500" algn="l" rtl="0">
              <a:spcBef>
                <a:spcPts val="0"/>
              </a:spcBef>
              <a:spcAft>
                <a:spcPts val="0"/>
              </a:spcAft>
              <a:buSzPts val="1400"/>
              <a:buChar char="●"/>
            </a:pPr>
            <a:endParaRPr dirty="0"/>
          </a:p>
          <a:p>
            <a:pPr marL="457200" lvl="0" indent="-317500" algn="l" rtl="0">
              <a:spcBef>
                <a:spcPts val="0"/>
              </a:spcBef>
              <a:spcAft>
                <a:spcPts val="0"/>
              </a:spcAft>
              <a:buSzPts val="1400"/>
              <a:buChar char="●"/>
            </a:pPr>
            <a:r>
              <a:rPr lang="en-CA" dirty="0"/>
              <a:t>Applicants who are denied social assistance should seek legal advice on their next steps</a:t>
            </a:r>
          </a:p>
          <a:p>
            <a:pPr marL="457200" lvl="0" indent="-317500" algn="l" rtl="0">
              <a:spcBef>
                <a:spcPts val="0"/>
              </a:spcBef>
              <a:spcAft>
                <a:spcPts val="0"/>
              </a:spcAft>
              <a:buSzPts val="1400"/>
              <a:buChar char="●"/>
            </a:pPr>
            <a:endParaRPr dirty="0"/>
          </a:p>
          <a:p>
            <a:pPr marL="457200" lvl="0" indent="-317500" algn="l" rtl="0">
              <a:spcBef>
                <a:spcPts val="0"/>
              </a:spcBef>
              <a:spcAft>
                <a:spcPts val="0"/>
              </a:spcAft>
              <a:buSzPts val="1400"/>
              <a:buChar char="●"/>
            </a:pPr>
            <a:r>
              <a:rPr lang="en-CA" dirty="0"/>
              <a:t>They may be able to request an internal review and then appeal</a:t>
            </a:r>
          </a:p>
          <a:p>
            <a:pPr marL="457200" lvl="0" indent="-317500" algn="l" rtl="0">
              <a:spcBef>
                <a:spcPts val="0"/>
              </a:spcBef>
              <a:spcAft>
                <a:spcPts val="0"/>
              </a:spcAft>
              <a:buSzPts val="1400"/>
              <a:buChar char="●"/>
            </a:pPr>
            <a:endParaRPr dirty="0"/>
          </a:p>
          <a:p>
            <a:pPr marL="457200" lvl="0" indent="-317500" algn="l" rtl="0">
              <a:spcBef>
                <a:spcPts val="0"/>
              </a:spcBef>
              <a:spcAft>
                <a:spcPts val="0"/>
              </a:spcAft>
              <a:buSzPts val="1400"/>
              <a:buChar char="●"/>
            </a:pPr>
            <a:r>
              <a:rPr lang="en-CA" dirty="0"/>
              <a:t>Temporary benefits, called interim assistance, might be available to people right after they file their appeal. It pays social assistance benefits until the case finishes. If the person is unsuccessful with the appeal, then they have to pay it back. But if they are successful then they get to keep the money.</a:t>
            </a:r>
          </a:p>
          <a:p>
            <a:pPr marL="457200" lvl="0" indent="-317500" algn="l" rtl="0">
              <a:spcBef>
                <a:spcPts val="0"/>
              </a:spcBef>
              <a:spcAft>
                <a:spcPts val="0"/>
              </a:spcAft>
              <a:buSzPts val="1400"/>
              <a:buChar char="●"/>
            </a:pPr>
            <a:endParaRPr dirty="0"/>
          </a:p>
          <a:p>
            <a:pPr marL="457200" lvl="0" indent="-317500" algn="l" rtl="0">
              <a:spcBef>
                <a:spcPts val="0"/>
              </a:spcBef>
              <a:spcAft>
                <a:spcPts val="0"/>
              </a:spcAft>
              <a:buSzPts val="1400"/>
              <a:buChar char="●"/>
            </a:pPr>
            <a:r>
              <a:rPr lang="en-CA" dirty="0"/>
              <a:t>Interim assistance is often a way for people to survive while they sort out their social assistance eligibility and work towards regularizing their immigration status</a:t>
            </a:r>
          </a:p>
          <a:p>
            <a:pPr marL="457200" lvl="0" indent="-317500" algn="l" rtl="0">
              <a:spcBef>
                <a:spcPts val="0"/>
              </a:spcBef>
              <a:spcAft>
                <a:spcPts val="0"/>
              </a:spcAft>
              <a:buSzPts val="1400"/>
              <a:buChar char="●"/>
            </a:pPr>
            <a:endParaRPr lang="en-CA" dirty="0">
              <a:solidFill>
                <a:srgbClr val="212B36"/>
              </a:solidFill>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CA" sz="1800" dirty="0">
                <a:solidFill>
                  <a:srgbClr val="FF0000"/>
                </a:solidFill>
                <a:effectLst/>
                <a:latin typeface="Times New Roman" panose="02020603050405020304" pitchFamily="18" charset="0"/>
                <a:ea typeface="Times New Roman" panose="02020603050405020304" pitchFamily="18" charset="0"/>
              </a:rPr>
              <a:t>If a client is in this type of situation (or if you think the worker won’t understand a client’ status and eligibility), it is a good idea to refer them to a legal clinic who can intervene either with a letter of explanation to accompany their application or to bolster the request for internal review if they are denied.</a:t>
            </a:r>
            <a:endParaRPr lang="en-CA" sz="1800" dirty="0">
              <a:effectLst/>
              <a:latin typeface="Times New Roman" panose="02020603050405020304" pitchFamily="18" charset="0"/>
              <a:ea typeface="Times New Roman" panose="02020603050405020304" pitchFamily="18" charset="0"/>
            </a:endParaRPr>
          </a:p>
          <a:p>
            <a:pPr marL="457200" lvl="0" indent="-317500" algn="l" rtl="0">
              <a:spcBef>
                <a:spcPts val="0"/>
              </a:spcBef>
              <a:spcAft>
                <a:spcPts val="0"/>
              </a:spcAft>
              <a:buSzPts val="1400"/>
              <a:buChar char="●"/>
            </a:pPr>
            <a:endParaRPr dirty="0">
              <a:solidFill>
                <a:srgbClr val="212B36"/>
              </a:solidFill>
            </a:endParaRPr>
          </a:p>
          <a:p>
            <a:pPr marL="0" lvl="0" indent="0" algn="l" rtl="0">
              <a:spcBef>
                <a:spcPts val="0"/>
              </a:spcBef>
              <a:spcAft>
                <a:spcPts val="0"/>
              </a:spcAft>
              <a:buNone/>
            </a:pPr>
            <a:endParaRPr dirty="0"/>
          </a:p>
        </p:txBody>
      </p:sp>
      <p:sp>
        <p:nvSpPr>
          <p:cNvPr id="326" name="Google Shape;326;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42</a:t>
            </a:fld>
            <a:endParaRPr/>
          </a:p>
        </p:txBody>
      </p:sp>
    </p:spTree>
    <p:extLst>
      <p:ext uri="{BB962C8B-B14F-4D97-AF65-F5344CB8AC3E}">
        <p14:creationId xmlns:p14="http://schemas.microsoft.com/office/powerpoint/2010/main" val="39600963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CA" dirty="0"/>
              <a:t>Community workers can provide support to clients from the background, and even intervene if clients aren’t able to push through social assistance applications on their own</a:t>
            </a:r>
          </a:p>
          <a:p>
            <a:pPr marL="457200" lvl="0" indent="-317500" algn="l" rtl="0">
              <a:spcBef>
                <a:spcPts val="0"/>
              </a:spcBef>
              <a:spcAft>
                <a:spcPts val="0"/>
              </a:spcAft>
              <a:buSzPts val="1400"/>
              <a:buChar char="●"/>
            </a:pPr>
            <a:endParaRPr dirty="0"/>
          </a:p>
          <a:p>
            <a:pPr marL="457200" lvl="0" indent="-317500" algn="l" rtl="0">
              <a:spcBef>
                <a:spcPts val="0"/>
              </a:spcBef>
              <a:spcAft>
                <a:spcPts val="0"/>
              </a:spcAft>
              <a:buSzPts val="1400"/>
              <a:buChar char="●"/>
            </a:pPr>
            <a:r>
              <a:rPr lang="en-CA" dirty="0"/>
              <a:t>Always remember that legal clinics are available to help, particularly with formal legal steps like filing internal review requests and appeals!</a:t>
            </a:r>
            <a:endParaRPr dirty="0"/>
          </a:p>
        </p:txBody>
      </p:sp>
      <p:sp>
        <p:nvSpPr>
          <p:cNvPr id="369" name="Google Shape;369;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43</a:t>
            </a:fld>
            <a:endParaRPr/>
          </a:p>
        </p:txBody>
      </p:sp>
    </p:spTree>
    <p:extLst>
      <p:ext uri="{BB962C8B-B14F-4D97-AF65-F5344CB8AC3E}">
        <p14:creationId xmlns:p14="http://schemas.microsoft.com/office/powerpoint/2010/main" val="17914108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CA" dirty="0"/>
              <a:t>Practices from Community Legal Services in Ottawa (Sharing experiences: direct outreach).</a:t>
            </a:r>
            <a:endParaRPr dirty="0"/>
          </a:p>
          <a:p>
            <a:pPr marL="0" lvl="0" indent="0" algn="l" rtl="0">
              <a:spcBef>
                <a:spcPts val="0"/>
              </a:spcBef>
              <a:spcAft>
                <a:spcPts val="0"/>
              </a:spcAft>
              <a:buNone/>
            </a:pPr>
            <a:endParaRPr dirty="0"/>
          </a:p>
        </p:txBody>
      </p:sp>
      <p:sp>
        <p:nvSpPr>
          <p:cNvPr id="377" name="Google Shape;377;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44</a:t>
            </a:fld>
            <a:endParaRPr/>
          </a:p>
        </p:txBody>
      </p:sp>
    </p:spTree>
    <p:extLst>
      <p:ext uri="{BB962C8B-B14F-4D97-AF65-F5344CB8AC3E}">
        <p14:creationId xmlns:p14="http://schemas.microsoft.com/office/powerpoint/2010/main" val="34645172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CA" dirty="0"/>
              <a:t>(This slide will be up on the screen while the Q &amp; A sessions are going on.)</a:t>
            </a:r>
          </a:p>
          <a:p>
            <a:pPr marL="0" marR="0" lvl="0" indent="0" algn="l" rtl="0">
              <a:lnSpc>
                <a:spcPct val="100000"/>
              </a:lnSpc>
              <a:spcBef>
                <a:spcPts val="0"/>
              </a:spcBef>
              <a:spcAft>
                <a:spcPts val="0"/>
              </a:spcAft>
              <a:buClr>
                <a:schemeClr val="dk1"/>
              </a:buClr>
              <a:buSzPts val="1200"/>
              <a:buFont typeface="Calibri"/>
              <a:buNone/>
            </a:pPr>
            <a:r>
              <a:rPr lang="en-CA" dirty="0"/>
              <a:t>10 minutes </a:t>
            </a:r>
            <a:endParaRPr dirty="0"/>
          </a:p>
          <a:p>
            <a:pPr marL="0" lvl="0" indent="0" algn="l" rtl="0">
              <a:spcBef>
                <a:spcPts val="0"/>
              </a:spcBef>
              <a:spcAft>
                <a:spcPts val="0"/>
              </a:spcAft>
              <a:buNone/>
            </a:pPr>
            <a:endParaRPr dirty="0"/>
          </a:p>
        </p:txBody>
      </p:sp>
      <p:sp>
        <p:nvSpPr>
          <p:cNvPr id="384" name="Google Shape;384;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45</a:t>
            </a:fld>
            <a:endParaRPr/>
          </a:p>
        </p:txBody>
      </p:sp>
    </p:spTree>
    <p:extLst>
      <p:ext uri="{BB962C8B-B14F-4D97-AF65-F5344CB8AC3E}">
        <p14:creationId xmlns:p14="http://schemas.microsoft.com/office/powerpoint/2010/main" val="34856421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Calibri" panose="020F0502020204030204" pitchFamily="34" charset="0"/>
                <a:ea typeface="Times New Roman" panose="02020603050405020304" pitchFamily="18" charset="0"/>
              </a:rPr>
              <a:t>Consider a 10-minute break at this point. </a:t>
            </a:r>
            <a:r>
              <a:rPr lang="en-CA" sz="1200" dirty="0"/>
              <a:t>Tell participants exactly what time they should return or come back online.</a:t>
            </a:r>
          </a:p>
          <a:p>
            <a:endParaRPr lang="en-US" dirty="0"/>
          </a:p>
        </p:txBody>
      </p:sp>
      <p:sp>
        <p:nvSpPr>
          <p:cNvPr id="4" name="Slide Number Placeholder 3"/>
          <p:cNvSpPr>
            <a:spLocks noGrp="1"/>
          </p:cNvSpPr>
          <p:nvPr>
            <p:ph type="sldNum" sz="quarter" idx="5"/>
          </p:nvPr>
        </p:nvSpPr>
        <p:spPr/>
        <p:txBody>
          <a:bodyPr/>
          <a:lstStyle/>
          <a:p>
            <a:fld id="{EFC3A7C0-7866-EF41-8560-EA2407AC7309}" type="slidenum">
              <a:rPr lang="en-US" smtClean="0"/>
              <a:t>46</a:t>
            </a:fld>
            <a:endParaRPr lang="en-US"/>
          </a:p>
        </p:txBody>
      </p:sp>
    </p:spTree>
    <p:extLst>
      <p:ext uri="{BB962C8B-B14F-4D97-AF65-F5344CB8AC3E}">
        <p14:creationId xmlns:p14="http://schemas.microsoft.com/office/powerpoint/2010/main" val="14860303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b="1" dirty="0"/>
          </a:p>
          <a:p>
            <a:pPr marL="0" lvl="0" indent="0" algn="l" rtl="0">
              <a:spcBef>
                <a:spcPts val="0"/>
              </a:spcBef>
              <a:spcAft>
                <a:spcPts val="0"/>
              </a:spcAft>
              <a:buNone/>
            </a:pPr>
            <a:r>
              <a:rPr lang="en-US" dirty="0"/>
              <a:t>Optional </a:t>
            </a:r>
          </a:p>
          <a:p>
            <a:pPr marL="0" lvl="0" indent="0" algn="l" rtl="0">
              <a:spcBef>
                <a:spcPts val="0"/>
              </a:spcBef>
              <a:spcAft>
                <a:spcPts val="0"/>
              </a:spcAft>
              <a:buNone/>
            </a:pPr>
            <a:endParaRPr lang="en-US" sz="2200" b="1" dirty="0">
              <a:solidFill>
                <a:schemeClr val="dk1"/>
              </a:solidFill>
            </a:endParaRPr>
          </a:p>
          <a:p>
            <a:pPr marL="0" lvl="0" indent="0" algn="l" rtl="0">
              <a:spcBef>
                <a:spcPts val="0"/>
              </a:spcBef>
              <a:spcAft>
                <a:spcPts val="0"/>
              </a:spcAft>
              <a:buNone/>
            </a:pPr>
            <a:r>
              <a:rPr lang="en-US" sz="2200" b="1" dirty="0">
                <a:solidFill>
                  <a:schemeClr val="dk1"/>
                </a:solidFill>
              </a:rPr>
              <a:t>	</a:t>
            </a:r>
            <a:endParaRPr dirty="0"/>
          </a:p>
        </p:txBody>
      </p:sp>
      <p:sp>
        <p:nvSpPr>
          <p:cNvPr id="399" name="Google Shape;399;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47</a:t>
            </a:fld>
            <a:endParaRPr/>
          </a:p>
        </p:txBody>
      </p:sp>
    </p:spTree>
    <p:extLst>
      <p:ext uri="{BB962C8B-B14F-4D97-AF65-F5344CB8AC3E}">
        <p14:creationId xmlns:p14="http://schemas.microsoft.com/office/powerpoint/2010/main" val="3756857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Immigration law defines social assistance in this way -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chemeClr val="dk1"/>
                </a:solidFill>
              </a:rPr>
              <a:t>“any benefit in the form of money, goods or services provided to or on behalf of a person </a:t>
            </a:r>
            <a:r>
              <a:rPr lang="en-US" sz="1200" u="sng" dirty="0">
                <a:solidFill>
                  <a:schemeClr val="dk1"/>
                </a:solidFill>
              </a:rPr>
              <a:t>by a province</a:t>
            </a:r>
            <a:r>
              <a:rPr lang="en-US" sz="1200" dirty="0">
                <a:solidFill>
                  <a:schemeClr val="dk1"/>
                </a:solidFill>
              </a:rPr>
              <a:t>, under a program of social assistance, including a program of social assistance designated by a province to provide for basic requirements, including food, shelter, clothing, fuel, utilities, household supplies, personal requirements and healthcare…”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dirty="0"/>
          </a:p>
        </p:txBody>
      </p:sp>
      <p:sp>
        <p:nvSpPr>
          <p:cNvPr id="4" name="Slide Number Placeholder 3"/>
          <p:cNvSpPr>
            <a:spLocks noGrp="1"/>
          </p:cNvSpPr>
          <p:nvPr>
            <p:ph type="sldNum" sz="quarter" idx="5"/>
          </p:nvPr>
        </p:nvSpPr>
        <p:spPr/>
        <p:txBody>
          <a:bodyPr/>
          <a:lstStyle/>
          <a:p>
            <a:fld id="{EFC3A7C0-7866-EF41-8560-EA2407AC7309}" type="slidenum">
              <a:rPr lang="en-US" smtClean="0"/>
              <a:t>48</a:t>
            </a:fld>
            <a:endParaRPr lang="en-US"/>
          </a:p>
        </p:txBody>
      </p:sp>
    </p:spTree>
    <p:extLst>
      <p:ext uri="{BB962C8B-B14F-4D97-AF65-F5344CB8AC3E}">
        <p14:creationId xmlns:p14="http://schemas.microsoft.com/office/powerpoint/2010/main" val="841971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CA" dirty="0"/>
              <a:t>Give participants the overview — that it is important to know which applications will be affected by receipt of OW (different rules apply for ODSP). For example, a refugee claimant’s status is not affected by receiving OW, nor is their application for PR status if they are successful.</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CA" dirty="0"/>
              <a:t>We will talk more about sponsorship applications in the next slide. </a:t>
            </a:r>
            <a:endParaRPr dirty="0"/>
          </a:p>
        </p:txBody>
      </p:sp>
      <p:sp>
        <p:nvSpPr>
          <p:cNvPr id="406" name="Google Shape;406;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49</a:t>
            </a:fld>
            <a:endParaRPr/>
          </a:p>
        </p:txBody>
      </p:sp>
    </p:spTree>
    <p:extLst>
      <p:ext uri="{BB962C8B-B14F-4D97-AF65-F5344CB8AC3E}">
        <p14:creationId xmlns:p14="http://schemas.microsoft.com/office/powerpoint/2010/main" val="571596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100" b="1" kern="1200" dirty="0">
                <a:solidFill>
                  <a:schemeClr val="tx1"/>
                </a:solidFill>
                <a:effectLst/>
                <a:latin typeface="+mn-lt"/>
                <a:ea typeface="+mn-ea"/>
                <a:cs typeface="+mn-cs"/>
              </a:rPr>
              <a:t>Immigration Status &amp; Social Assistance —</a:t>
            </a:r>
            <a:r>
              <a:rPr lang="en-CA" sz="1100" b="1" i="0" kern="1200" dirty="0">
                <a:solidFill>
                  <a:schemeClr val="tx1"/>
                </a:solidFill>
                <a:effectLst/>
                <a:latin typeface="+mn-lt"/>
                <a:ea typeface="+mn-ea"/>
                <a:cs typeface="+mn-cs"/>
              </a:rPr>
              <a:t> </a:t>
            </a:r>
            <a:r>
              <a:rPr lang="en-CA" b="1" dirty="0"/>
              <a:t>MYTH BUSTING ACTIVITY </a:t>
            </a:r>
            <a:endParaRPr lang="en-CA" sz="1100" b="1" i="0" kern="1200" dirty="0">
              <a:solidFill>
                <a:schemeClr val="tx1"/>
              </a:solidFill>
              <a:effectLst/>
              <a:latin typeface="+mn-lt"/>
              <a:ea typeface="+mn-ea"/>
              <a:cs typeface="+mn-cs"/>
            </a:endParaRPr>
          </a:p>
          <a:p>
            <a:endParaRPr lang="en-CA" sz="1100" b="0" i="0" kern="1200" dirty="0">
              <a:solidFill>
                <a:schemeClr val="tx1"/>
              </a:solidFill>
              <a:effectLst/>
              <a:latin typeface="+mn-lt"/>
              <a:ea typeface="+mn-ea"/>
              <a:cs typeface="+mn-cs"/>
            </a:endParaRPr>
          </a:p>
          <a:p>
            <a:r>
              <a:rPr lang="en-CA" sz="1100" b="0" i="0" kern="1200" dirty="0">
                <a:solidFill>
                  <a:schemeClr val="tx1"/>
                </a:solidFill>
                <a:effectLst/>
                <a:latin typeface="+mn-lt"/>
                <a:ea typeface="+mn-ea"/>
                <a:cs typeface="+mn-cs"/>
              </a:rPr>
              <a:t>There are 4 statements in this activity. Choose as many as you have time for.  </a:t>
            </a:r>
          </a:p>
          <a:p>
            <a:endParaRPr lang="en-CA" sz="11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100" dirty="0">
                <a:latin typeface="+mn-lt"/>
              </a:rPr>
              <a:t>Pose each statement and get participants to choose TRUE or </a:t>
            </a:r>
            <a:r>
              <a:rPr lang="en-CA" sz="1050" dirty="0">
                <a:latin typeface="+mn-lt"/>
              </a:rPr>
              <a:t>FALSE</a:t>
            </a:r>
            <a:r>
              <a:rPr lang="en-CA" sz="1100" dirty="0">
                <a:latin typeface="+mn-lt"/>
              </a:rPr>
              <a:t>.</a:t>
            </a:r>
            <a:endParaRPr lang="en-CA" sz="11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CA" sz="1200" dirty="0">
                <a:latin typeface="Calibri" panose="020F0502020204030204" pitchFamily="34" charset="0"/>
                <a:cs typeface="Calibri" panose="020F0502020204030204" pitchFamily="34" charset="0"/>
              </a:rPr>
              <a:t>Discuss misinformation or assumptions that many people have about social assistance and immigration status.</a:t>
            </a:r>
          </a:p>
          <a:p>
            <a:pPr marL="171450" indent="-171450">
              <a:buFont typeface="Arial" panose="020B0604020202020204" pitchFamily="34" charset="0"/>
              <a:buChar char="•"/>
            </a:pPr>
            <a:r>
              <a:rPr lang="en-CA" sz="1200" dirty="0">
                <a:latin typeface="Calibri" panose="020F0502020204030204" pitchFamily="34" charset="0"/>
                <a:cs typeface="Calibri" panose="020F0502020204030204" pitchFamily="34" charset="0"/>
              </a:rPr>
              <a:t>Ask the group if they are surprised by any of the answers. Say that you’ve included another slide with the correct answers.</a:t>
            </a:r>
          </a:p>
          <a:p>
            <a:pPr marL="172800" marR="0" lvl="0" indent="-172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Times New Roman" panose="02020603050405020304" pitchFamily="18" charset="0"/>
                <a:cs typeface="Calibri" panose="020F0502020204030204" pitchFamily="34" charset="0"/>
              </a:rPr>
              <a:t>Use the discussion to ask participants to share any questions that they hope will be addressed in the workshop. </a:t>
            </a:r>
          </a:p>
          <a:p>
            <a:pPr marL="172800" marR="0" lvl="0" indent="-172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In-person</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b="1" dirty="0">
                <a:effectLst/>
                <a:latin typeface="Calibri" panose="020F0502020204030204" pitchFamily="34" charset="0"/>
                <a:ea typeface="Times New Roman" panose="02020603050405020304" pitchFamily="18" charset="0"/>
                <a:cs typeface="Calibri" panose="020F0502020204030204" pitchFamily="34" charset="0"/>
              </a:rPr>
              <a:t>instructions</a:t>
            </a:r>
            <a:r>
              <a:rPr lang="en-US" sz="1200" dirty="0">
                <a:effectLst/>
                <a:latin typeface="Calibri" panose="020F0502020204030204" pitchFamily="34" charset="0"/>
                <a:ea typeface="Times New Roman" panose="02020603050405020304" pitchFamily="18" charset="0"/>
                <a:cs typeface="Calibri" panose="020F0502020204030204" pitchFamily="34" charset="0"/>
              </a:rPr>
              <a:t>: Use a simple show of hands or have participants share their answers.</a:t>
            </a:r>
            <a:endParaRPr lang="en-CA" sz="1200" b="0" dirty="0">
              <a:effectLst/>
              <a:latin typeface="Calibri" panose="020F0502020204030204" pitchFamily="34" charset="0"/>
              <a:ea typeface="Times New Roman" panose="02020603050405020304" pitchFamily="18" charset="0"/>
              <a:cs typeface="Calibri" panose="020F0502020204030204" pitchFamily="34" charset="0"/>
            </a:endParaRPr>
          </a:p>
          <a:p>
            <a:pPr marL="172800" marR="0" lvl="0" indent="-172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Online instructions</a:t>
            </a:r>
            <a:r>
              <a:rPr lang="en-US" sz="1200" dirty="0">
                <a:effectLst/>
                <a:latin typeface="Calibri" panose="020F0502020204030204" pitchFamily="34" charset="0"/>
                <a:ea typeface="Times New Roman" panose="02020603050405020304" pitchFamily="18" charset="0"/>
                <a:cs typeface="Calibri" panose="020F0502020204030204" pitchFamily="34" charset="0"/>
              </a:rPr>
              <a:t>: Create a </a:t>
            </a:r>
            <a:r>
              <a:rPr lang="en-US" sz="1200" i="1" dirty="0">
                <a:effectLst/>
                <a:latin typeface="Calibri" panose="020F0502020204030204" pitchFamily="34" charset="0"/>
                <a:ea typeface="Times New Roman" panose="02020603050405020304" pitchFamily="18" charset="0"/>
                <a:cs typeface="Calibri" panose="020F0502020204030204" pitchFamily="34" charset="0"/>
              </a:rPr>
              <a:t>TRUE/FALSE</a:t>
            </a:r>
            <a:r>
              <a:rPr lang="en-US" sz="1200" dirty="0">
                <a:effectLst/>
                <a:latin typeface="Calibri" panose="020F0502020204030204" pitchFamily="34" charset="0"/>
                <a:ea typeface="Times New Roman" panose="02020603050405020304" pitchFamily="18" charset="0"/>
                <a:cs typeface="Calibri" panose="020F0502020204030204" pitchFamily="34" charset="0"/>
              </a:rPr>
              <a:t> poll to pose each statement (one at a time) and ask participants to choose TRUE or FALSE. </a:t>
            </a:r>
            <a:r>
              <a:rPr lang="en-US" sz="1200" b="1" dirty="0">
                <a:effectLst/>
                <a:latin typeface="Calibri" panose="020F0502020204030204" pitchFamily="34" charset="0"/>
                <a:ea typeface="Times New Roman" panose="02020603050405020304" pitchFamily="18" charset="0"/>
                <a:cs typeface="Calibri" panose="020F0502020204030204" pitchFamily="34" charset="0"/>
              </a:rPr>
              <a:t>Or</a:t>
            </a:r>
            <a:r>
              <a:rPr lang="en-US" sz="1200" dirty="0">
                <a:effectLst/>
                <a:latin typeface="Calibri" panose="020F0502020204030204" pitchFamily="34" charset="0"/>
                <a:ea typeface="Times New Roman" panose="02020603050405020304" pitchFamily="18" charset="0"/>
                <a:cs typeface="Calibri" panose="020F0502020204030204" pitchFamily="34" charset="0"/>
              </a:rPr>
              <a:t> ask them to raise a digital hand or use the chat feature to type their response. </a:t>
            </a:r>
          </a:p>
          <a:p>
            <a:pPr marL="172800" marR="0" lvl="0" indent="-172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200" dirty="0">
              <a:effectLst/>
              <a:latin typeface="+mn-lt"/>
              <a:ea typeface="Times New Roman" panose="02020603050405020304" pitchFamily="18" charset="0"/>
              <a:cs typeface="Times New Roman" panose="02020603050405020304" pitchFamily="18" charset="0"/>
            </a:endParaRPr>
          </a:p>
          <a:p>
            <a:r>
              <a:rPr lang="en-CA" b="1" dirty="0"/>
              <a:t>Answer for this slide: FALSE</a:t>
            </a:r>
          </a:p>
          <a:p>
            <a:endParaRPr lang="en-CA" dirty="0"/>
          </a:p>
          <a:p>
            <a:r>
              <a:rPr lang="en-US" dirty="0"/>
              <a:t>You don’t have to be a Canadian citizen to receive OW, social assistance. You also don’t need to have permanent status in Canada.  </a:t>
            </a:r>
          </a:p>
        </p:txBody>
      </p:sp>
      <p:sp>
        <p:nvSpPr>
          <p:cNvPr id="4" name="Slide Number Placeholder 3"/>
          <p:cNvSpPr>
            <a:spLocks noGrp="1"/>
          </p:cNvSpPr>
          <p:nvPr>
            <p:ph type="sldNum" sz="quarter" idx="5"/>
          </p:nvPr>
        </p:nvSpPr>
        <p:spPr/>
        <p:txBody>
          <a:bodyPr/>
          <a:lstStyle/>
          <a:p>
            <a:fld id="{EFC3A7C0-7866-EF41-8560-EA2407AC7309}" type="slidenum">
              <a:rPr lang="en-US" smtClean="0"/>
              <a:t>5</a:t>
            </a:fld>
            <a:endParaRPr lang="en-US"/>
          </a:p>
        </p:txBody>
      </p:sp>
    </p:spTree>
    <p:extLst>
      <p:ext uri="{BB962C8B-B14F-4D97-AF65-F5344CB8AC3E}">
        <p14:creationId xmlns:p14="http://schemas.microsoft.com/office/powerpoint/2010/main" val="21025563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r>
              <a:rPr lang="en-CA" dirty="0"/>
              <a:t>Protected persons/convention refugees applying for PR can include family members (in Canada or abroad) in their application. However, this is not considered a sponsorship but rather a family reunification application. </a:t>
            </a:r>
            <a:endParaRPr dirty="0"/>
          </a:p>
          <a:p>
            <a:pPr marL="0" lvl="0" indent="0" algn="l" rtl="0">
              <a:spcBef>
                <a:spcPts val="0"/>
              </a:spcBef>
              <a:spcAft>
                <a:spcPts val="0"/>
              </a:spcAft>
              <a:buNone/>
            </a:pPr>
            <a:endParaRPr dirty="0"/>
          </a:p>
        </p:txBody>
      </p:sp>
      <p:sp>
        <p:nvSpPr>
          <p:cNvPr id="414" name="Google Shape;414;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50</a:t>
            </a:fld>
            <a:endParaRPr/>
          </a:p>
        </p:txBody>
      </p:sp>
    </p:spTree>
    <p:extLst>
      <p:ext uri="{BB962C8B-B14F-4D97-AF65-F5344CB8AC3E}">
        <p14:creationId xmlns:p14="http://schemas.microsoft.com/office/powerpoint/2010/main" val="25096031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Exception — ODSP: you can sponsor if on ODSP, </a:t>
            </a:r>
            <a:r>
              <a:rPr lang="en-US" sz="1800" dirty="0">
                <a:effectLst/>
                <a:latin typeface="Times New Roman" panose="02020603050405020304" pitchFamily="18" charset="0"/>
                <a:ea typeface="Calibri" panose="020F0502020204030204" pitchFamily="34" charset="0"/>
              </a:rPr>
              <a:t>but </a:t>
            </a:r>
            <a:r>
              <a:rPr lang="en-US" sz="1800" dirty="0">
                <a:solidFill>
                  <a:srgbClr val="FF0000"/>
                </a:solidFill>
                <a:effectLst/>
                <a:latin typeface="Times New Roman" panose="02020603050405020304" pitchFamily="18" charset="0"/>
                <a:ea typeface="Calibri" panose="020F0502020204030204" pitchFamily="34" charset="0"/>
              </a:rPr>
              <a:t>usually </a:t>
            </a:r>
            <a:r>
              <a:rPr lang="en-US" sz="1800" dirty="0">
                <a:effectLst/>
                <a:latin typeface="Times New Roman" panose="02020603050405020304" pitchFamily="18" charset="0"/>
                <a:ea typeface="Calibri" panose="020F0502020204030204" pitchFamily="34" charset="0"/>
              </a:rPr>
              <a:t>not </a:t>
            </a:r>
            <a:r>
              <a:rPr lang="en-US" sz="1800" dirty="0">
                <a:solidFill>
                  <a:srgbClr val="FF0000"/>
                </a:solidFill>
                <a:effectLst/>
                <a:latin typeface="Times New Roman" panose="02020603050405020304" pitchFamily="18" charset="0"/>
                <a:ea typeface="Calibri" panose="020F0502020204030204" pitchFamily="34" charset="0"/>
              </a:rPr>
              <a:t>while receiving </a:t>
            </a:r>
            <a:r>
              <a:rPr lang="en-US" sz="1800" dirty="0">
                <a:effectLst/>
                <a:latin typeface="Times New Roman" panose="02020603050405020304" pitchFamily="18" charset="0"/>
                <a:ea typeface="Calibri" panose="020F0502020204030204" pitchFamily="34" charset="0"/>
              </a:rPr>
              <a:t>OW, </a:t>
            </a:r>
            <a:r>
              <a:rPr lang="en-US" sz="1800" dirty="0">
                <a:solidFill>
                  <a:srgbClr val="FF0000"/>
                </a:solidFill>
                <a:effectLst/>
                <a:latin typeface="Times New Roman" panose="02020603050405020304" pitchFamily="18" charset="0"/>
                <a:ea typeface="Calibri" panose="020F0502020204030204" pitchFamily="34" charset="0"/>
              </a:rPr>
              <a:t>you can ask for an exemption – need legal advice</a:t>
            </a:r>
            <a:r>
              <a:rPr lang="en-US" sz="1800" dirty="0">
                <a:effectLst/>
                <a:latin typeface="Times New Roman" panose="02020603050405020304" pitchFamily="18" charset="0"/>
                <a:ea typeface="Calibri" panose="020F0502020204030204" pitchFamily="34" charset="0"/>
              </a:rPr>
              <a:t>. </a:t>
            </a:r>
            <a:endParaRPr lang="en-CA" sz="1800" dirty="0">
              <a:effectLst/>
              <a:latin typeface="Times New Roman" panose="02020603050405020304" pitchFamily="18" charset="0"/>
              <a:ea typeface="Times New Roman" panose="02020603050405020304" pitchFamily="18" charset="0"/>
            </a:endParaRPr>
          </a:p>
          <a:p>
            <a:r>
              <a:rPr lang="en-CA" sz="1800" dirty="0">
                <a:effectLst/>
                <a:latin typeface="Times New Roman" panose="02020603050405020304" pitchFamily="18" charset="0"/>
                <a:ea typeface="Calibri" panose="020F0502020204030204" pitchFamily="34" charset="0"/>
              </a:rPr>
              <a:t> </a:t>
            </a:r>
            <a:endParaRPr lang="en-CA" sz="1800" dirty="0">
              <a:effectLst/>
              <a:latin typeface="Times New Roman" panose="02020603050405020304" pitchFamily="18" charset="0"/>
              <a:ea typeface="Times New Roman" panose="02020603050405020304" pitchFamily="18" charset="0"/>
            </a:endParaRPr>
          </a:p>
          <a:p>
            <a:pPr marL="0" marR="0" lvl="0" indent="0" algn="l" rtl="0">
              <a:lnSpc>
                <a:spcPct val="100000"/>
              </a:lnSpc>
              <a:spcBef>
                <a:spcPts val="0"/>
              </a:spcBef>
              <a:spcAft>
                <a:spcPts val="0"/>
              </a:spcAft>
              <a:buClr>
                <a:schemeClr val="dk1"/>
              </a:buClr>
              <a:buSzPts val="1200"/>
              <a:buFont typeface="Calibri"/>
              <a:buNone/>
            </a:pPr>
            <a:r>
              <a:rPr lang="en-CA" dirty="0"/>
              <a:t>Mention confidentiality and the fact that local social assistance offices sometimes communicate with IRCC on behalf of the Ministry of Community and Social Services — OW records are often sought before H &amp; C decisions are made and OW workers can also verify a person’s status (or pending application) with IRCC.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CA"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As we mentioned at slide 18 in the previous section, receiving OW is often seen as a negative factor in an H &amp; C application because it goes against “establishment”</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endParaRPr dirty="0"/>
          </a:p>
        </p:txBody>
      </p:sp>
      <p:sp>
        <p:nvSpPr>
          <p:cNvPr id="422" name="Google Shape;422;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51</a:t>
            </a:fld>
            <a:endParaRPr/>
          </a:p>
        </p:txBody>
      </p:sp>
    </p:spTree>
    <p:extLst>
      <p:ext uri="{BB962C8B-B14F-4D97-AF65-F5344CB8AC3E}">
        <p14:creationId xmlns:p14="http://schemas.microsoft.com/office/powerpoint/2010/main" val="7852807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14300" lvl="0" indent="0" algn="l" rtl="0">
              <a:spcBef>
                <a:spcPts val="0"/>
              </a:spcBef>
              <a:spcAft>
                <a:spcPts val="0"/>
              </a:spcAft>
              <a:buClr>
                <a:srgbClr val="245566"/>
              </a:buClr>
              <a:buSzPts val="1200"/>
              <a:buFont typeface="Calibri"/>
              <a:buNone/>
            </a:pPr>
            <a:r>
              <a:rPr lang="en-CA" dirty="0">
                <a:solidFill>
                  <a:srgbClr val="245566"/>
                </a:solidFill>
              </a:rPr>
              <a:t>The government can allow you to sponsor anyway, based on exceptional circumstances. This is called a “humanitarian and compassionate” request. It is very discretionary and rare.</a:t>
            </a:r>
            <a:endParaRPr dirty="0"/>
          </a:p>
          <a:p>
            <a:pPr marL="114300" lvl="0" indent="0" algn="l" rtl="0">
              <a:spcBef>
                <a:spcPts val="0"/>
              </a:spcBef>
              <a:spcAft>
                <a:spcPts val="0"/>
              </a:spcAft>
              <a:buClr>
                <a:schemeClr val="dk1"/>
              </a:buClr>
              <a:buSzPts val="1200"/>
              <a:buFont typeface="Calibri"/>
              <a:buNone/>
            </a:pPr>
            <a:endParaRPr dirty="0">
              <a:solidFill>
                <a:srgbClr val="245566"/>
              </a:solidFill>
            </a:endParaRPr>
          </a:p>
          <a:p>
            <a:pPr marL="114300" lvl="0" indent="0" algn="l" rtl="0">
              <a:spcBef>
                <a:spcPts val="0"/>
              </a:spcBef>
              <a:spcAft>
                <a:spcPts val="0"/>
              </a:spcAft>
              <a:buClr>
                <a:srgbClr val="245566"/>
              </a:buClr>
              <a:buSzPts val="1200"/>
              <a:buFont typeface="Calibri"/>
              <a:buNone/>
            </a:pPr>
            <a:r>
              <a:rPr lang="en-CA" dirty="0">
                <a:solidFill>
                  <a:srgbClr val="245566"/>
                </a:solidFill>
              </a:rPr>
              <a:t>If you think there may be compelling reasons to sponsor your family member while on social assistance, get legal advice. </a:t>
            </a:r>
          </a:p>
          <a:p>
            <a:pPr marL="114300" lvl="0" indent="0" algn="l" rtl="0">
              <a:spcBef>
                <a:spcPts val="0"/>
              </a:spcBef>
              <a:spcAft>
                <a:spcPts val="0"/>
              </a:spcAft>
              <a:buClr>
                <a:srgbClr val="245566"/>
              </a:buClr>
              <a:buSzPts val="1200"/>
              <a:buFont typeface="Calibri"/>
              <a:buNone/>
            </a:pPr>
            <a:endParaRPr lang="en-CA" dirty="0">
              <a:solidFill>
                <a:srgbClr val="245566"/>
              </a:solidFill>
            </a:endParaRPr>
          </a:p>
          <a:p>
            <a:pPr marL="114300" lvl="0" indent="0" algn="l" rtl="0">
              <a:spcBef>
                <a:spcPts val="0"/>
              </a:spcBef>
              <a:spcAft>
                <a:spcPts val="0"/>
              </a:spcAft>
              <a:buClr>
                <a:srgbClr val="245566"/>
              </a:buClr>
              <a:buSzPts val="1200"/>
              <a:buFont typeface="Calibri"/>
              <a:buNone/>
            </a:pPr>
            <a:endParaRPr lang="en-CA" dirty="0">
              <a:solidFill>
                <a:srgbClr val="245566"/>
              </a:solidFill>
            </a:endParaRPr>
          </a:p>
          <a:p>
            <a:pPr marL="114300" lvl="0" indent="0" algn="l" rtl="0">
              <a:spcBef>
                <a:spcPts val="0"/>
              </a:spcBef>
              <a:spcAft>
                <a:spcPts val="0"/>
              </a:spcAft>
              <a:buClr>
                <a:srgbClr val="245566"/>
              </a:buClr>
              <a:buSzPts val="1200"/>
              <a:buFont typeface="Calibri"/>
              <a:buNone/>
            </a:pPr>
            <a:endParaRPr dirty="0"/>
          </a:p>
          <a:p>
            <a:pPr marL="0" lvl="0" indent="0" algn="l" rtl="0">
              <a:spcBef>
                <a:spcPts val="0"/>
              </a:spcBef>
              <a:spcAft>
                <a:spcPts val="0"/>
              </a:spcAft>
              <a:buNone/>
            </a:pPr>
            <a:endParaRPr dirty="0"/>
          </a:p>
        </p:txBody>
      </p:sp>
      <p:sp>
        <p:nvSpPr>
          <p:cNvPr id="430" name="Google Shape;430;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52</a:t>
            </a:fld>
            <a:endParaRPr/>
          </a:p>
        </p:txBody>
      </p:sp>
    </p:spTree>
    <p:extLst>
      <p:ext uri="{BB962C8B-B14F-4D97-AF65-F5344CB8AC3E}">
        <p14:creationId xmlns:p14="http://schemas.microsoft.com/office/powerpoint/2010/main" val="19518084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14300" lvl="0" indent="0" algn="l" rtl="0">
              <a:spcBef>
                <a:spcPts val="0"/>
              </a:spcBef>
              <a:spcAft>
                <a:spcPts val="0"/>
              </a:spcAft>
              <a:buClr>
                <a:srgbClr val="245566"/>
              </a:buClr>
              <a:buSzPts val="1200"/>
              <a:buFont typeface="Calibri"/>
              <a:buNone/>
            </a:pPr>
            <a:endParaRPr lang="en-CA" dirty="0">
              <a:solidFill>
                <a:srgbClr val="245566"/>
              </a:solidFill>
            </a:endParaRPr>
          </a:p>
          <a:p>
            <a:pPr marL="114300" lvl="0" indent="0" algn="l" rtl="0">
              <a:spcBef>
                <a:spcPts val="0"/>
              </a:spcBef>
              <a:spcAft>
                <a:spcPts val="0"/>
              </a:spcAft>
              <a:buClr>
                <a:srgbClr val="245566"/>
              </a:buClr>
              <a:buSzPts val="1200"/>
              <a:buFont typeface="Calibri"/>
              <a:buNone/>
            </a:pPr>
            <a:r>
              <a:rPr lang="en-CA" dirty="0">
                <a:solidFill>
                  <a:srgbClr val="245566"/>
                </a:solidFill>
              </a:rPr>
              <a:t>Even if a sponsor is </a:t>
            </a:r>
            <a:r>
              <a:rPr lang="en-CA" i="1" dirty="0">
                <a:solidFill>
                  <a:srgbClr val="245566"/>
                </a:solidFill>
              </a:rPr>
              <a:t>not</a:t>
            </a:r>
            <a:r>
              <a:rPr lang="en-CA" dirty="0">
                <a:solidFill>
                  <a:srgbClr val="245566"/>
                </a:solidFill>
              </a:rPr>
              <a:t> receiving any social assistance but is not working, the person being sponsored should be prepared to show that they will not need assistance once they become a PR.  </a:t>
            </a:r>
          </a:p>
          <a:p>
            <a:pPr marL="114300" lvl="0" indent="0" algn="l" rtl="0">
              <a:spcBef>
                <a:spcPts val="0"/>
              </a:spcBef>
              <a:spcAft>
                <a:spcPts val="0"/>
              </a:spcAft>
              <a:buClr>
                <a:srgbClr val="245566"/>
              </a:buClr>
              <a:buSzPts val="1200"/>
              <a:buFont typeface="Calibri"/>
              <a:buNone/>
            </a:pPr>
            <a:endParaRPr lang="en-CA" dirty="0">
              <a:solidFill>
                <a:srgbClr val="245566"/>
              </a:solidFill>
            </a:endParaRPr>
          </a:p>
          <a:p>
            <a:pPr marL="114300" lvl="0" indent="0" algn="l" rtl="0">
              <a:spcBef>
                <a:spcPts val="0"/>
              </a:spcBef>
              <a:spcAft>
                <a:spcPts val="0"/>
              </a:spcAft>
              <a:buClr>
                <a:srgbClr val="245566"/>
              </a:buClr>
              <a:buSzPts val="1200"/>
              <a:buFont typeface="Calibri"/>
              <a:buNone/>
            </a:pPr>
            <a:r>
              <a:rPr lang="en-CA" dirty="0">
                <a:solidFill>
                  <a:srgbClr val="245566"/>
                </a:solidFill>
              </a:rPr>
              <a:t>Immigration always looks at what the arrangements for support are.</a:t>
            </a:r>
          </a:p>
          <a:p>
            <a:pPr marL="114300" lvl="0" indent="0" algn="l" rtl="0">
              <a:spcBef>
                <a:spcPts val="0"/>
              </a:spcBef>
              <a:spcAft>
                <a:spcPts val="0"/>
              </a:spcAft>
              <a:buClr>
                <a:srgbClr val="245566"/>
              </a:buClr>
              <a:buSzPts val="1200"/>
              <a:buFont typeface="Calibri"/>
              <a:buNone/>
            </a:pPr>
            <a:endParaRPr dirty="0"/>
          </a:p>
          <a:p>
            <a:pPr marL="0" lvl="0" indent="0" algn="l" rtl="0">
              <a:spcBef>
                <a:spcPts val="0"/>
              </a:spcBef>
              <a:spcAft>
                <a:spcPts val="0"/>
              </a:spcAft>
              <a:buNone/>
            </a:pPr>
            <a:endParaRPr dirty="0"/>
          </a:p>
        </p:txBody>
      </p:sp>
      <p:sp>
        <p:nvSpPr>
          <p:cNvPr id="430" name="Google Shape;430;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53</a:t>
            </a:fld>
            <a:endParaRPr/>
          </a:p>
        </p:txBody>
      </p:sp>
    </p:spTree>
    <p:extLst>
      <p:ext uri="{BB962C8B-B14F-4D97-AF65-F5344CB8AC3E}">
        <p14:creationId xmlns:p14="http://schemas.microsoft.com/office/powerpoint/2010/main" val="22110538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CA" dirty="0"/>
              <a:t>Explain that someone can be a sponsor when they receive one or a combination of these benefits.  </a:t>
            </a:r>
          </a:p>
          <a:p>
            <a:pPr marL="0" lvl="0" indent="0" algn="l" rtl="0">
              <a:spcBef>
                <a:spcPts val="0"/>
              </a:spcBef>
              <a:spcAft>
                <a:spcPts val="0"/>
              </a:spcAft>
              <a:buClr>
                <a:schemeClr val="dk1"/>
              </a:buClr>
              <a:buSzPts val="1200"/>
              <a:buFont typeface="Calibri"/>
              <a:buNone/>
            </a:pPr>
            <a:endParaRPr lang="en-CA" dirty="0"/>
          </a:p>
          <a:p>
            <a:pPr marL="0" lvl="0" indent="0" algn="l" rtl="0">
              <a:spcBef>
                <a:spcPts val="0"/>
              </a:spcBef>
              <a:spcAft>
                <a:spcPts val="0"/>
              </a:spcAft>
              <a:buClr>
                <a:schemeClr val="dk1"/>
              </a:buClr>
              <a:buSzPts val="1200"/>
              <a:buFont typeface="Calibri"/>
              <a:buNone/>
            </a:pPr>
            <a:r>
              <a:rPr lang="en-CA" dirty="0"/>
              <a:t>It is more complicated for housing and childcare subsidies – IRCC </a:t>
            </a:r>
            <a:r>
              <a:rPr lang="en-CA" b="1" dirty="0"/>
              <a:t>may</a:t>
            </a:r>
            <a:r>
              <a:rPr lang="en-CA" dirty="0"/>
              <a:t> consider them to be social assistance.  </a:t>
            </a:r>
            <a:endParaRPr dirty="0"/>
          </a:p>
          <a:p>
            <a:pPr marL="0" lvl="0" indent="0" algn="l" rtl="0">
              <a:spcBef>
                <a:spcPts val="0"/>
              </a:spcBef>
              <a:spcAft>
                <a:spcPts val="0"/>
              </a:spcAft>
              <a:buNone/>
            </a:pPr>
            <a:endParaRPr dirty="0"/>
          </a:p>
        </p:txBody>
      </p:sp>
      <p:sp>
        <p:nvSpPr>
          <p:cNvPr id="438" name="Google Shape;438;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54</a:t>
            </a:fld>
            <a:endParaRPr/>
          </a:p>
        </p:txBody>
      </p:sp>
    </p:spTree>
    <p:extLst>
      <p:ext uri="{BB962C8B-B14F-4D97-AF65-F5344CB8AC3E}">
        <p14:creationId xmlns:p14="http://schemas.microsoft.com/office/powerpoint/2010/main" val="41780394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CA" dirty="0"/>
              <a:t>Read scenario to participants and ask them to put </a:t>
            </a:r>
            <a:r>
              <a:rPr lang="en-CA" b="1" dirty="0"/>
              <a:t>Yes or No </a:t>
            </a:r>
            <a:r>
              <a:rPr lang="en-CA" dirty="0"/>
              <a:t>in the chat.</a:t>
            </a:r>
            <a:endParaRPr dirty="0"/>
          </a:p>
        </p:txBody>
      </p:sp>
      <p:sp>
        <p:nvSpPr>
          <p:cNvPr id="447" name="Google Shape;447;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55</a:t>
            </a:fld>
            <a:endParaRPr/>
          </a:p>
        </p:txBody>
      </p:sp>
    </p:spTree>
    <p:extLst>
      <p:ext uri="{BB962C8B-B14F-4D97-AF65-F5344CB8AC3E}">
        <p14:creationId xmlns:p14="http://schemas.microsoft.com/office/powerpoint/2010/main" val="15369574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317500" algn="l" rtl="0">
              <a:lnSpc>
                <a:spcPct val="100000"/>
              </a:lnSpc>
              <a:spcBef>
                <a:spcPts val="0"/>
              </a:spcBef>
              <a:spcAft>
                <a:spcPts val="0"/>
              </a:spcAft>
              <a:buSzPts val="1400"/>
              <a:buChar char="●"/>
            </a:pPr>
            <a:r>
              <a:rPr lang="en-CA" b="1" dirty="0"/>
              <a:t>YES </a:t>
            </a:r>
            <a:r>
              <a:rPr lang="en-CA" b="0" dirty="0"/>
              <a:t>—</a:t>
            </a:r>
            <a:r>
              <a:rPr lang="en-CA" b="1" dirty="0"/>
              <a:t> </a:t>
            </a:r>
            <a:r>
              <a:rPr lang="en-CA" dirty="0"/>
              <a:t>Mohamed can apply to sponsor his spouse</a:t>
            </a:r>
          </a:p>
          <a:p>
            <a:pPr marL="457200" marR="0" lvl="0" indent="-317500" algn="l" rtl="0">
              <a:lnSpc>
                <a:spcPct val="100000"/>
              </a:lnSpc>
              <a:spcBef>
                <a:spcPts val="0"/>
              </a:spcBef>
              <a:spcAft>
                <a:spcPts val="0"/>
              </a:spcAft>
              <a:buSzPts val="1400"/>
              <a:buChar char="●"/>
            </a:pPr>
            <a:endParaRPr dirty="0"/>
          </a:p>
          <a:p>
            <a:pPr marL="457200" marR="0" lvl="0" indent="-317500" algn="l" rtl="0">
              <a:lnSpc>
                <a:spcPct val="100000"/>
              </a:lnSpc>
              <a:spcBef>
                <a:spcPts val="0"/>
              </a:spcBef>
              <a:spcAft>
                <a:spcPts val="0"/>
              </a:spcAft>
              <a:buSzPts val="1400"/>
              <a:buChar char="●"/>
            </a:pPr>
            <a:r>
              <a:rPr lang="en-CA" dirty="0"/>
              <a:t>He can apply to sponsor his spouse because he is receiving ODSP</a:t>
            </a:r>
          </a:p>
          <a:p>
            <a:pPr marL="457200" marR="0" lvl="0" indent="-317500" algn="l" rtl="0">
              <a:lnSpc>
                <a:spcPct val="100000"/>
              </a:lnSpc>
              <a:spcBef>
                <a:spcPts val="0"/>
              </a:spcBef>
              <a:spcAft>
                <a:spcPts val="0"/>
              </a:spcAft>
              <a:buSzPts val="1400"/>
              <a:buChar char="●"/>
            </a:pPr>
            <a:endParaRPr dirty="0"/>
          </a:p>
          <a:p>
            <a:pPr marL="457200" marR="0" lvl="0" indent="-317500" algn="l" rtl="0">
              <a:lnSpc>
                <a:spcPct val="100000"/>
              </a:lnSpc>
              <a:spcBef>
                <a:spcPts val="0"/>
              </a:spcBef>
              <a:spcAft>
                <a:spcPts val="0"/>
              </a:spcAft>
              <a:buSzPts val="1400"/>
              <a:buChar char="●"/>
            </a:pPr>
            <a:r>
              <a:rPr lang="en-CA" dirty="0"/>
              <a:t>The immigration rules allow you to sponsor if you receive social assistance because of a disability. HOWEVER, if your family member is included in your benefit unit, this will lead to sponsorship debt and if PR status is still pending in Canada, a finding of financial inadmissibility.  </a:t>
            </a:r>
            <a:endParaRPr dirty="0"/>
          </a:p>
        </p:txBody>
      </p:sp>
      <p:sp>
        <p:nvSpPr>
          <p:cNvPr id="455" name="Google Shape;455;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56</a:t>
            </a:fld>
            <a:endParaRPr/>
          </a:p>
        </p:txBody>
      </p:sp>
    </p:spTree>
    <p:extLst>
      <p:ext uri="{BB962C8B-B14F-4D97-AF65-F5344CB8AC3E}">
        <p14:creationId xmlns:p14="http://schemas.microsoft.com/office/powerpoint/2010/main" val="12990109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CA" dirty="0"/>
              <a:t>Read scenario to participants and ask them to put </a:t>
            </a:r>
            <a:r>
              <a:rPr lang="en-CA" b="1" dirty="0"/>
              <a:t>Yes or No </a:t>
            </a:r>
            <a:r>
              <a:rPr lang="en-CA" dirty="0"/>
              <a:t>in the chat.</a:t>
            </a:r>
            <a:endParaRPr b="1" dirty="0"/>
          </a:p>
        </p:txBody>
      </p:sp>
      <p:sp>
        <p:nvSpPr>
          <p:cNvPr id="490" name="Google Shape;490;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57</a:t>
            </a:fld>
            <a:endParaRPr/>
          </a:p>
        </p:txBody>
      </p:sp>
    </p:spTree>
    <p:extLst>
      <p:ext uri="{BB962C8B-B14F-4D97-AF65-F5344CB8AC3E}">
        <p14:creationId xmlns:p14="http://schemas.microsoft.com/office/powerpoint/2010/main" val="32116735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None/>
            </a:pPr>
            <a:r>
              <a:rPr lang="en-US" b="1" dirty="0"/>
              <a:t>YES.</a:t>
            </a:r>
            <a:r>
              <a:rPr lang="en-US" dirty="0"/>
              <a:t> This will affect Mario’s application to sponsor Raoul (and his application for PR).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Raoul and Mario can write to ODSP to ask for Raoul to be removed, then they can share this fact with IRCC before a decision is made on the PR application sponsorship.  </a:t>
            </a:r>
            <a:endParaRPr dirty="0"/>
          </a:p>
        </p:txBody>
      </p:sp>
      <p:sp>
        <p:nvSpPr>
          <p:cNvPr id="498" name="Google Shape;498;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58</a:t>
            </a:fld>
            <a:endParaRPr/>
          </a:p>
        </p:txBody>
      </p:sp>
    </p:spTree>
    <p:extLst>
      <p:ext uri="{BB962C8B-B14F-4D97-AF65-F5344CB8AC3E}">
        <p14:creationId xmlns:p14="http://schemas.microsoft.com/office/powerpoint/2010/main" val="28471457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245566"/>
              </a:buClr>
              <a:buSzPts val="1200"/>
              <a:buFont typeface="Calibri"/>
              <a:buNone/>
            </a:pPr>
            <a:r>
              <a:rPr lang="en-CA" dirty="0"/>
              <a:t>Some Canadian citizens and permanent residents “sponsor” their family members to come to Canada by promising to provide financial support for a certain period of time. The person who sponsors a family member under the sponsorship program must sign a written agreement (the sponsorship undertaking) which provides that he or she will support the family member for a specific period. </a:t>
            </a:r>
            <a:endParaRPr dirty="0"/>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rgbClr val="245566"/>
              </a:buClr>
              <a:buSzPts val="1200"/>
              <a:buFont typeface="Calibri"/>
              <a:buNone/>
            </a:pPr>
            <a:r>
              <a:rPr lang="en-CA" dirty="0"/>
              <a:t>Sponsored family members become </a:t>
            </a:r>
            <a:r>
              <a:rPr lang="en-CA" b="1" dirty="0"/>
              <a:t>permanent residents </a:t>
            </a:r>
            <a:r>
              <a:rPr lang="en-CA" dirty="0"/>
              <a:t>of Canada with the right to live, work and study in Canada.</a:t>
            </a:r>
            <a:endParaRPr dirty="0"/>
          </a:p>
          <a:p>
            <a:pPr marL="0" lvl="0" indent="0" algn="l" rtl="0">
              <a:spcBef>
                <a:spcPts val="0"/>
              </a:spcBef>
              <a:spcAft>
                <a:spcPts val="0"/>
              </a:spcAft>
              <a:buNone/>
            </a:pPr>
            <a:endParaRPr dirty="0"/>
          </a:p>
        </p:txBody>
      </p:sp>
      <p:sp>
        <p:nvSpPr>
          <p:cNvPr id="463" name="Google Shape;463;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59</a:t>
            </a:fld>
            <a:endParaRPr/>
          </a:p>
        </p:txBody>
      </p:sp>
    </p:spTree>
    <p:extLst>
      <p:ext uri="{BB962C8B-B14F-4D97-AF65-F5344CB8AC3E}">
        <p14:creationId xmlns:p14="http://schemas.microsoft.com/office/powerpoint/2010/main" val="3821867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MYTH BUSTING ACTIVITY </a:t>
            </a:r>
            <a:r>
              <a:rPr lang="en-CA" sz="1200" b="1" kern="1200" dirty="0">
                <a:solidFill>
                  <a:schemeClr val="tx1"/>
                </a:solidFill>
                <a:effectLst/>
                <a:latin typeface="+mn-lt"/>
                <a:ea typeface="+mn-ea"/>
                <a:cs typeface="+mn-cs"/>
              </a:rPr>
              <a:t>—</a:t>
            </a:r>
            <a:r>
              <a:rPr lang="en-CA" b="1" dirty="0"/>
              <a:t> see instructions in notes at slide 5.</a:t>
            </a:r>
            <a:endParaRPr lang="en-US" sz="1200" b="1" dirty="0">
              <a:effectLst/>
              <a:latin typeface="Calibri" panose="020F0502020204030204" pitchFamily="34" charset="0"/>
              <a:cs typeface="Calibri" panose="020F0502020204030204" pitchFamily="34" charset="0"/>
            </a:endParaRPr>
          </a:p>
          <a:p>
            <a:pPr marL="172800" marR="0" lvl="0" indent="-172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200" dirty="0">
              <a:effectLst/>
              <a:latin typeface="+mn-lt"/>
              <a:ea typeface="Times New Roman" panose="02020603050405020304" pitchFamily="18" charset="0"/>
              <a:cs typeface="Times New Roman" panose="02020603050405020304" pitchFamily="18" charset="0"/>
            </a:endParaRPr>
          </a:p>
          <a:p>
            <a:r>
              <a:rPr lang="en-CA" b="1" dirty="0"/>
              <a:t>Answer for this slide: FALSE</a:t>
            </a:r>
          </a:p>
          <a:p>
            <a:endParaRPr lang="en-CA" dirty="0"/>
          </a:p>
          <a:p>
            <a:r>
              <a:rPr lang="en-CA" dirty="0"/>
              <a:t>Refugee claimants are entitled to OW. There is no impact on how their refugee claim is decided if they receive social assistance.</a:t>
            </a:r>
          </a:p>
        </p:txBody>
      </p:sp>
      <p:sp>
        <p:nvSpPr>
          <p:cNvPr id="4" name="Slide Number Placeholder 3"/>
          <p:cNvSpPr>
            <a:spLocks noGrp="1"/>
          </p:cNvSpPr>
          <p:nvPr>
            <p:ph type="sldNum" sz="quarter" idx="5"/>
          </p:nvPr>
        </p:nvSpPr>
        <p:spPr/>
        <p:txBody>
          <a:bodyPr/>
          <a:lstStyle/>
          <a:p>
            <a:fld id="{EFC3A7C0-7866-EF41-8560-EA2407AC7309}" type="slidenum">
              <a:rPr lang="en-US" smtClean="0"/>
              <a:t>6</a:t>
            </a:fld>
            <a:endParaRPr lang="en-US"/>
          </a:p>
        </p:txBody>
      </p:sp>
    </p:spTree>
    <p:extLst>
      <p:ext uri="{BB962C8B-B14F-4D97-AF65-F5344CB8AC3E}">
        <p14:creationId xmlns:p14="http://schemas.microsoft.com/office/powerpoint/2010/main" val="37389961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0" name="Google Shape;480;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CA" dirty="0"/>
              <a:t>Undertaking takes effect the day the family member becomes a permanent resident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CA" dirty="0"/>
              <a:t>The length of the undertaking depends on who you are sponsoring as well as their age (for children).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CA" dirty="0"/>
              <a:t>The length of the undertaking on this slide can be found in the Application to Sponsor form.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481" name="Google Shape;481;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60</a:t>
            </a:fld>
            <a:endParaRPr/>
          </a:p>
        </p:txBody>
      </p:sp>
    </p:spTree>
    <p:extLst>
      <p:ext uri="{BB962C8B-B14F-4D97-AF65-F5344CB8AC3E}">
        <p14:creationId xmlns:p14="http://schemas.microsoft.com/office/powerpoint/2010/main" val="30026033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CA" dirty="0"/>
              <a:t>Excerpts from the IMM1344 — </a:t>
            </a:r>
            <a:r>
              <a:rPr lang="en-CA" sz="1200" b="0" i="1" u="none" strike="noStrike" cap="none" dirty="0">
                <a:solidFill>
                  <a:schemeClr val="dk1"/>
                </a:solidFill>
                <a:effectLst/>
                <a:latin typeface="Calibri"/>
                <a:ea typeface="Calibri"/>
                <a:cs typeface="Calibri"/>
                <a:sym typeface="Calibri"/>
              </a:rPr>
              <a:t>Application to Sponsor, Sponsorship Agreement and Undertaking</a:t>
            </a:r>
            <a:r>
              <a:rPr lang="en-CA" sz="1200" b="0" i="0" u="none" strike="noStrike" cap="none" dirty="0">
                <a:solidFill>
                  <a:schemeClr val="dk1"/>
                </a:solidFill>
                <a:effectLst/>
                <a:latin typeface="Calibri"/>
                <a:ea typeface="Calibri"/>
                <a:cs typeface="Calibri"/>
                <a:sym typeface="Calibri"/>
              </a:rPr>
              <a:t> immigration form —</a:t>
            </a:r>
            <a:r>
              <a:rPr lang="en-CA" dirty="0"/>
              <a:t> which sets out the details of the undertaking.</a:t>
            </a:r>
            <a:endParaRPr dirty="0"/>
          </a:p>
          <a:p>
            <a:pPr marL="0" lvl="0" indent="0" algn="l" rtl="0">
              <a:spcBef>
                <a:spcPts val="0"/>
              </a:spcBef>
              <a:spcAft>
                <a:spcPts val="0"/>
              </a:spcAft>
              <a:buNone/>
            </a:pPr>
            <a:endParaRPr dirty="0"/>
          </a:p>
          <a:p>
            <a:pPr marL="457200" lvl="0" indent="-317500" algn="l" rtl="0">
              <a:spcBef>
                <a:spcPts val="0"/>
              </a:spcBef>
              <a:spcAft>
                <a:spcPts val="0"/>
              </a:spcAft>
              <a:buSzPts val="1400"/>
              <a:buChar char="●"/>
            </a:pPr>
            <a:r>
              <a:rPr lang="en-CA" dirty="0"/>
              <a:t>When a sponsor files an application to sponsor a family member, they must sign a written agreement called an “undertaking”;</a:t>
            </a:r>
            <a:endParaRPr dirty="0"/>
          </a:p>
          <a:p>
            <a:pPr marL="457200" lvl="0" indent="-317500" algn="l" rtl="0">
              <a:spcBef>
                <a:spcPts val="0"/>
              </a:spcBef>
              <a:spcAft>
                <a:spcPts val="0"/>
              </a:spcAft>
              <a:buSzPts val="1400"/>
              <a:buChar char="●"/>
            </a:pPr>
            <a:r>
              <a:rPr lang="en-CA" dirty="0"/>
              <a:t>The undertaking is found in the Application to Sponsor immigration form;</a:t>
            </a:r>
            <a:endParaRPr dirty="0"/>
          </a:p>
          <a:p>
            <a:pPr marL="457200" lvl="0" indent="-317500" algn="l" rtl="0">
              <a:spcBef>
                <a:spcPts val="0"/>
              </a:spcBef>
              <a:spcAft>
                <a:spcPts val="0"/>
              </a:spcAft>
              <a:buSzPts val="1400"/>
              <a:buChar char="●"/>
            </a:pPr>
            <a:r>
              <a:rPr lang="en-CA" dirty="0"/>
              <a:t>We have included an excerpt of the undertaking to highlight the serious language is used;</a:t>
            </a:r>
            <a:endParaRPr dirty="0"/>
          </a:p>
          <a:p>
            <a:pPr marL="457200" lvl="0" indent="-317500" algn="l" rtl="0">
              <a:spcBef>
                <a:spcPts val="0"/>
              </a:spcBef>
              <a:spcAft>
                <a:spcPts val="0"/>
              </a:spcAft>
              <a:buSzPts val="1400"/>
              <a:buChar char="●"/>
            </a:pPr>
            <a:r>
              <a:rPr lang="en-CA" dirty="0"/>
              <a:t>The undertaking lists the sponsor’s responsibilities;</a:t>
            </a:r>
            <a:endParaRPr dirty="0"/>
          </a:p>
          <a:p>
            <a:pPr marL="457200" lvl="0" indent="-317500" algn="l" rtl="0">
              <a:spcBef>
                <a:spcPts val="0"/>
              </a:spcBef>
              <a:spcAft>
                <a:spcPts val="0"/>
              </a:spcAft>
              <a:buSzPts val="1400"/>
              <a:buChar char="●"/>
            </a:pPr>
            <a:r>
              <a:rPr lang="en-CA" dirty="0"/>
              <a:t>Sponsors should carefully read and pay attention to this section of the immigration form before signing.</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CA" dirty="0">
                <a:highlight>
                  <a:srgbClr val="FFFF00"/>
                </a:highlight>
              </a:rPr>
              <a:t>Highlighted portion: </a:t>
            </a:r>
            <a:r>
              <a:rPr lang="en-CA" b="1" dirty="0">
                <a:highlight>
                  <a:srgbClr val="FFFF00"/>
                </a:highlight>
              </a:rPr>
              <a:t>I promise that the sponsored person and his or her family members will not need to apply for social assistance.</a:t>
            </a:r>
            <a:endParaRPr b="1" dirty="0">
              <a:highlight>
                <a:srgbClr val="FFFF00"/>
              </a:highlight>
            </a:endParaRPr>
          </a:p>
        </p:txBody>
      </p:sp>
      <p:sp>
        <p:nvSpPr>
          <p:cNvPr id="472" name="Google Shape;472;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61</a:t>
            </a:fld>
            <a:endParaRPr/>
          </a:p>
        </p:txBody>
      </p:sp>
    </p:spTree>
    <p:extLst>
      <p:ext uri="{BB962C8B-B14F-4D97-AF65-F5344CB8AC3E}">
        <p14:creationId xmlns:p14="http://schemas.microsoft.com/office/powerpoint/2010/main" val="654081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3" name="Google Shape;513;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CA" dirty="0"/>
              <a:t>Excerpts from the IMM1344 — Application to Sponsor immigration form which sets out the details of the undertaking.</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CA" dirty="0">
                <a:highlight>
                  <a:srgbClr val="FFFF00"/>
                </a:highlight>
              </a:rPr>
              <a:t>Highlighted portion: I understand that the undertaking remains in effect no matter what may change in my life. For example, if I am divorced, change jobs, become unemployed, and/or go back to school, I will still be responsible to the sponsored person I am sponsoring. </a:t>
            </a:r>
            <a:endParaRPr dirty="0">
              <a:highlight>
                <a:srgbClr val="FFFF00"/>
              </a:highlight>
            </a:endParaRPr>
          </a:p>
          <a:p>
            <a:pPr marL="0" lvl="0" indent="0" algn="l" rtl="0">
              <a:spcBef>
                <a:spcPts val="0"/>
              </a:spcBef>
              <a:spcAft>
                <a:spcPts val="0"/>
              </a:spcAft>
              <a:buNone/>
            </a:pPr>
            <a:endParaRPr dirty="0">
              <a:highlight>
                <a:srgbClr val="FFFF00"/>
              </a:highlight>
            </a:endParaRPr>
          </a:p>
          <a:p>
            <a:pPr marL="0" lvl="0" indent="0" algn="l" rtl="0">
              <a:spcBef>
                <a:spcPts val="0"/>
              </a:spcBef>
              <a:spcAft>
                <a:spcPts val="0"/>
              </a:spcAft>
              <a:buNone/>
            </a:pPr>
            <a:r>
              <a:rPr lang="en-CA" dirty="0">
                <a:highlight>
                  <a:srgbClr val="FFFF00"/>
                </a:highlight>
              </a:rPr>
              <a:t>If I breach any of my sponsorship obligations I will be in </a:t>
            </a:r>
            <a:r>
              <a:rPr lang="en-CA" b="1" dirty="0">
                <a:highlight>
                  <a:srgbClr val="FFFF00"/>
                </a:highlight>
              </a:rPr>
              <a:t>default.</a:t>
            </a:r>
            <a:r>
              <a:rPr lang="en-CA" dirty="0">
                <a:highlight>
                  <a:srgbClr val="FFFF00"/>
                </a:highlight>
              </a:rPr>
              <a:t>  </a:t>
            </a:r>
            <a:endParaRPr dirty="0">
              <a:highlight>
                <a:srgbClr val="FFFF00"/>
              </a:highlight>
            </a:endParaRPr>
          </a:p>
          <a:p>
            <a:pPr marL="0" lvl="0" indent="0" algn="l" rtl="0">
              <a:spcBef>
                <a:spcPts val="0"/>
              </a:spcBef>
              <a:spcAft>
                <a:spcPts val="0"/>
              </a:spcAft>
              <a:buNone/>
            </a:pPr>
            <a:endParaRPr dirty="0">
              <a:highlight>
                <a:srgbClr val="FFFF00"/>
              </a:highlight>
            </a:endParaRPr>
          </a:p>
          <a:p>
            <a:pPr marL="0" lvl="0" indent="0" algn="l" rtl="0">
              <a:spcBef>
                <a:spcPts val="0"/>
              </a:spcBef>
              <a:spcAft>
                <a:spcPts val="0"/>
              </a:spcAft>
              <a:buNone/>
            </a:pPr>
            <a:r>
              <a:rPr lang="en-CA" dirty="0">
                <a:highlight>
                  <a:srgbClr val="FFFF00"/>
                </a:highlight>
              </a:rPr>
              <a:t>I understand that all social assistance paid to the sponsored person becomes a </a:t>
            </a:r>
            <a:r>
              <a:rPr lang="en-CA" b="1" dirty="0">
                <a:highlight>
                  <a:srgbClr val="FFFF00"/>
                </a:highlight>
              </a:rPr>
              <a:t>debt</a:t>
            </a:r>
            <a:r>
              <a:rPr lang="en-CA" dirty="0">
                <a:highlight>
                  <a:srgbClr val="FFFF00"/>
                </a:highlight>
              </a:rPr>
              <a:t> to the government. </a:t>
            </a:r>
            <a:endParaRPr dirty="0">
              <a:highlight>
                <a:srgbClr val="FFFF00"/>
              </a:highlight>
            </a:endParaRPr>
          </a:p>
          <a:p>
            <a:pPr marL="0" lvl="0" indent="0" algn="l" rtl="0">
              <a:spcBef>
                <a:spcPts val="0"/>
              </a:spcBef>
              <a:spcAft>
                <a:spcPts val="0"/>
              </a:spcAft>
              <a:buNone/>
            </a:pPr>
            <a:endParaRPr dirty="0">
              <a:highlight>
                <a:srgbClr val="FFFF00"/>
              </a:highlight>
            </a:endParaRPr>
          </a:p>
          <a:p>
            <a:pPr marL="0" lvl="0" indent="0" algn="l" rtl="0">
              <a:spcBef>
                <a:spcPts val="0"/>
              </a:spcBef>
              <a:spcAft>
                <a:spcPts val="0"/>
              </a:spcAft>
              <a:buNone/>
            </a:pPr>
            <a:r>
              <a:rPr lang="en-CA" dirty="0">
                <a:highlight>
                  <a:srgbClr val="FFFF00"/>
                </a:highlight>
              </a:rPr>
              <a:t>The government and the province </a:t>
            </a:r>
            <a:r>
              <a:rPr lang="en-CA" b="1" i="1" dirty="0">
                <a:highlight>
                  <a:srgbClr val="FFFF00"/>
                </a:highlight>
              </a:rPr>
              <a:t>may</a:t>
            </a:r>
            <a:r>
              <a:rPr lang="en-CA" dirty="0">
                <a:highlight>
                  <a:srgbClr val="FFFF00"/>
                </a:highlight>
              </a:rPr>
              <a:t> choose not to take enforcement action to recover money if the default is the result of abuse or in other circumstances. The decision not to act at a particular time</a:t>
            </a:r>
            <a:r>
              <a:rPr lang="en-CA" b="1" dirty="0">
                <a:highlight>
                  <a:srgbClr val="FFFF00"/>
                </a:highlight>
              </a:rPr>
              <a:t> does not cancel the debt. </a:t>
            </a:r>
            <a:endParaRPr b="1" dirty="0">
              <a:highlight>
                <a:srgbClr val="FFFF00"/>
              </a:highlight>
            </a:endParaRPr>
          </a:p>
        </p:txBody>
      </p:sp>
      <p:sp>
        <p:nvSpPr>
          <p:cNvPr id="514" name="Google Shape;514;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62</a:t>
            </a:fld>
            <a:endParaRPr/>
          </a:p>
        </p:txBody>
      </p:sp>
    </p:spTree>
    <p:extLst>
      <p:ext uri="{BB962C8B-B14F-4D97-AF65-F5344CB8AC3E}">
        <p14:creationId xmlns:p14="http://schemas.microsoft.com/office/powerpoint/2010/main" val="32496251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CA" dirty="0"/>
              <a:t>How do sponsors find out the person they sponsored has applied for social assistance?</a:t>
            </a:r>
          </a:p>
          <a:p>
            <a:pPr marL="0" lvl="0" indent="0" algn="l" rtl="0">
              <a:spcBef>
                <a:spcPts val="0"/>
              </a:spcBef>
              <a:spcAft>
                <a:spcPts val="0"/>
              </a:spcAft>
              <a:buClr>
                <a:schemeClr val="dk1"/>
              </a:buClr>
              <a:buSzPts val="1200"/>
              <a:buFont typeface="Calibri"/>
              <a:buNone/>
            </a:pPr>
            <a:endParaRPr lang="en-CA" dirty="0"/>
          </a:p>
          <a:p>
            <a:pPr marL="171450" lvl="0" indent="-171450" algn="l" rtl="0">
              <a:spcBef>
                <a:spcPts val="0"/>
              </a:spcBef>
              <a:spcAft>
                <a:spcPts val="0"/>
              </a:spcAft>
              <a:buClr>
                <a:schemeClr val="dk1"/>
              </a:buClr>
              <a:buSzPts val="1200"/>
              <a:buFont typeface="Arial" panose="020B0604020202020204" pitchFamily="34" charset="0"/>
              <a:buChar char="•"/>
            </a:pPr>
            <a:r>
              <a:rPr lang="en-CA" dirty="0"/>
              <a:t>Sometimes staff at local social assistance offices contacts them on behalf of the Ministry of Community and Social Services, and asks why they aren’t supporting the person.</a:t>
            </a:r>
            <a:endParaRPr dirty="0"/>
          </a:p>
          <a:p>
            <a:pPr marL="0" lvl="0" indent="0" algn="l" rtl="0">
              <a:spcBef>
                <a:spcPts val="0"/>
              </a:spcBef>
              <a:spcAft>
                <a:spcPts val="0"/>
              </a:spcAft>
              <a:buClr>
                <a:schemeClr val="dk1"/>
              </a:buClr>
              <a:buSzPts val="1200"/>
              <a:buFont typeface="Arial" panose="020B0604020202020204" pitchFamily="34" charset="0"/>
              <a:buNone/>
            </a:pPr>
            <a:endParaRPr lang="en-CA" dirty="0"/>
          </a:p>
          <a:p>
            <a:pPr marL="171450" lvl="0" indent="-171450" algn="l" rtl="0">
              <a:spcBef>
                <a:spcPts val="0"/>
              </a:spcBef>
              <a:spcAft>
                <a:spcPts val="0"/>
              </a:spcAft>
              <a:buClr>
                <a:schemeClr val="dk1"/>
              </a:buClr>
              <a:buSzPts val="1200"/>
              <a:buFont typeface="Arial" panose="020B0604020202020204" pitchFamily="34" charset="0"/>
              <a:buChar char="•"/>
            </a:pPr>
            <a:r>
              <a:rPr lang="en-CA" dirty="0"/>
              <a:t>Sometimes they don’t (in situations where sponsorship has broken down/violence) so they may only find out later (or if they try to sponsor someone else in the future). There are a range of responses. But the main point is there is little flexibility about having to pay for it.</a:t>
            </a:r>
            <a:endParaRPr dirty="0"/>
          </a:p>
          <a:p>
            <a:pPr marL="0" lvl="0" indent="0" algn="l" rtl="0">
              <a:spcBef>
                <a:spcPts val="0"/>
              </a:spcBef>
              <a:spcAft>
                <a:spcPts val="0"/>
              </a:spcAft>
              <a:buNone/>
            </a:pPr>
            <a:endParaRPr dirty="0"/>
          </a:p>
        </p:txBody>
      </p:sp>
      <p:sp>
        <p:nvSpPr>
          <p:cNvPr id="506" name="Google Shape;506;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63</a:t>
            </a:fld>
            <a:endParaRPr/>
          </a:p>
        </p:txBody>
      </p:sp>
    </p:spTree>
    <p:extLst>
      <p:ext uri="{BB962C8B-B14F-4D97-AF65-F5344CB8AC3E}">
        <p14:creationId xmlns:p14="http://schemas.microsoft.com/office/powerpoint/2010/main" val="40588827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3" name="Google Shape;513;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CA" dirty="0"/>
              <a:t>Excerpts from the IMM1344 — Application to Sponsor immigration form which sets out the details of the undertaking.</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CA" dirty="0">
                <a:highlight>
                  <a:srgbClr val="FFFF00"/>
                </a:highlight>
              </a:rPr>
              <a:t>Highlighted portion: I understand that the undertaking remains in effect no matter what may change in my life. For example, if I am divorced, change jobs, become unemployed, and/or go back to school, I will still be responsible to the sponsored person I am sponsoring. </a:t>
            </a:r>
            <a:endParaRPr dirty="0">
              <a:highlight>
                <a:srgbClr val="FFFF00"/>
              </a:highlight>
            </a:endParaRPr>
          </a:p>
          <a:p>
            <a:pPr marL="0" lvl="0" indent="0" algn="l" rtl="0">
              <a:spcBef>
                <a:spcPts val="0"/>
              </a:spcBef>
              <a:spcAft>
                <a:spcPts val="0"/>
              </a:spcAft>
              <a:buNone/>
            </a:pPr>
            <a:endParaRPr dirty="0">
              <a:highlight>
                <a:srgbClr val="FFFF00"/>
              </a:highlight>
            </a:endParaRPr>
          </a:p>
          <a:p>
            <a:pPr marL="0" lvl="0" indent="0" algn="l" rtl="0">
              <a:spcBef>
                <a:spcPts val="0"/>
              </a:spcBef>
              <a:spcAft>
                <a:spcPts val="0"/>
              </a:spcAft>
              <a:buNone/>
            </a:pPr>
            <a:r>
              <a:rPr lang="en-CA" dirty="0">
                <a:highlight>
                  <a:srgbClr val="FFFF00"/>
                </a:highlight>
              </a:rPr>
              <a:t>If I breach any of my sponsorship obligations I will be in </a:t>
            </a:r>
            <a:r>
              <a:rPr lang="en-CA" b="1" dirty="0">
                <a:highlight>
                  <a:srgbClr val="FFFF00"/>
                </a:highlight>
              </a:rPr>
              <a:t>default.</a:t>
            </a:r>
            <a:r>
              <a:rPr lang="en-CA" dirty="0">
                <a:highlight>
                  <a:srgbClr val="FFFF00"/>
                </a:highlight>
              </a:rPr>
              <a:t>  </a:t>
            </a:r>
            <a:endParaRPr dirty="0">
              <a:highlight>
                <a:srgbClr val="FFFF00"/>
              </a:highlight>
            </a:endParaRPr>
          </a:p>
          <a:p>
            <a:pPr marL="0" lvl="0" indent="0" algn="l" rtl="0">
              <a:spcBef>
                <a:spcPts val="0"/>
              </a:spcBef>
              <a:spcAft>
                <a:spcPts val="0"/>
              </a:spcAft>
              <a:buNone/>
            </a:pPr>
            <a:endParaRPr dirty="0">
              <a:highlight>
                <a:srgbClr val="FFFF00"/>
              </a:highlight>
            </a:endParaRPr>
          </a:p>
          <a:p>
            <a:pPr marL="0" lvl="0" indent="0" algn="l" rtl="0">
              <a:spcBef>
                <a:spcPts val="0"/>
              </a:spcBef>
              <a:spcAft>
                <a:spcPts val="0"/>
              </a:spcAft>
              <a:buNone/>
            </a:pPr>
            <a:r>
              <a:rPr lang="en-CA" dirty="0">
                <a:highlight>
                  <a:srgbClr val="FFFF00"/>
                </a:highlight>
              </a:rPr>
              <a:t>I understand that all social assistance paid to the sponsored person becomes a </a:t>
            </a:r>
            <a:r>
              <a:rPr lang="en-CA" b="1" dirty="0">
                <a:highlight>
                  <a:srgbClr val="FFFF00"/>
                </a:highlight>
              </a:rPr>
              <a:t>debt</a:t>
            </a:r>
            <a:r>
              <a:rPr lang="en-CA" dirty="0">
                <a:highlight>
                  <a:srgbClr val="FFFF00"/>
                </a:highlight>
              </a:rPr>
              <a:t> to the government. </a:t>
            </a:r>
            <a:endParaRPr dirty="0">
              <a:highlight>
                <a:srgbClr val="FFFF00"/>
              </a:highlight>
            </a:endParaRPr>
          </a:p>
          <a:p>
            <a:pPr marL="0" lvl="0" indent="0" algn="l" rtl="0">
              <a:spcBef>
                <a:spcPts val="0"/>
              </a:spcBef>
              <a:spcAft>
                <a:spcPts val="0"/>
              </a:spcAft>
              <a:buNone/>
            </a:pPr>
            <a:endParaRPr dirty="0">
              <a:highlight>
                <a:srgbClr val="FFFF00"/>
              </a:highlight>
            </a:endParaRPr>
          </a:p>
          <a:p>
            <a:pPr marL="0" lvl="0" indent="0" algn="l" rtl="0">
              <a:spcBef>
                <a:spcPts val="0"/>
              </a:spcBef>
              <a:spcAft>
                <a:spcPts val="0"/>
              </a:spcAft>
              <a:buNone/>
            </a:pPr>
            <a:r>
              <a:rPr lang="en-CA" dirty="0">
                <a:highlight>
                  <a:srgbClr val="FFFF00"/>
                </a:highlight>
              </a:rPr>
              <a:t>The government and the province </a:t>
            </a:r>
            <a:r>
              <a:rPr lang="en-CA" b="1" i="1" dirty="0">
                <a:highlight>
                  <a:srgbClr val="FFFF00"/>
                </a:highlight>
              </a:rPr>
              <a:t>may</a:t>
            </a:r>
            <a:r>
              <a:rPr lang="en-CA" dirty="0">
                <a:highlight>
                  <a:srgbClr val="FFFF00"/>
                </a:highlight>
              </a:rPr>
              <a:t> choose not to take enforcement action to recover money if the default is the result of abuse or in other circumstances. The decision not to act at a particular time</a:t>
            </a:r>
            <a:r>
              <a:rPr lang="en-CA" b="1" dirty="0">
                <a:highlight>
                  <a:srgbClr val="FFFF00"/>
                </a:highlight>
              </a:rPr>
              <a:t> does not cancel the debt. </a:t>
            </a:r>
            <a:endParaRPr b="1" dirty="0">
              <a:highlight>
                <a:srgbClr val="FFFF00"/>
              </a:highlight>
            </a:endParaRPr>
          </a:p>
        </p:txBody>
      </p:sp>
      <p:sp>
        <p:nvSpPr>
          <p:cNvPr id="514" name="Google Shape;514;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64</a:t>
            </a:fld>
            <a:endParaRPr/>
          </a:p>
        </p:txBody>
      </p:sp>
    </p:spTree>
    <p:extLst>
      <p:ext uri="{BB962C8B-B14F-4D97-AF65-F5344CB8AC3E}">
        <p14:creationId xmlns:p14="http://schemas.microsoft.com/office/powerpoint/2010/main" val="32496251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CA" dirty="0"/>
              <a:t>Read scenario to participants and ask them to put </a:t>
            </a:r>
            <a:r>
              <a:rPr lang="en-CA" b="1" dirty="0"/>
              <a:t>Yes or No </a:t>
            </a:r>
            <a:r>
              <a:rPr lang="en-CA" dirty="0"/>
              <a:t>in the chat.</a:t>
            </a:r>
            <a:endParaRPr dirty="0"/>
          </a:p>
        </p:txBody>
      </p:sp>
      <p:sp>
        <p:nvSpPr>
          <p:cNvPr id="523" name="Google Shape;523;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65</a:t>
            </a:fld>
            <a:endParaRPr/>
          </a:p>
        </p:txBody>
      </p:sp>
    </p:spTree>
    <p:extLst>
      <p:ext uri="{BB962C8B-B14F-4D97-AF65-F5344CB8AC3E}">
        <p14:creationId xmlns:p14="http://schemas.microsoft.com/office/powerpoint/2010/main" val="349278911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5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b="1" dirty="0"/>
              <a:t>NO. </a:t>
            </a:r>
            <a:r>
              <a:rPr lang="en-US" dirty="0"/>
              <a:t>IRCC acknowledges that they don’t expect people to remain in abusive relationships.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But assuming they separate and Isaac applies for OW, what will happen? Ask participants to answer </a:t>
            </a:r>
            <a:r>
              <a:rPr lang="en-US" b="1" dirty="0"/>
              <a:t>YES or NO </a:t>
            </a:r>
            <a:r>
              <a:rPr lang="en-US" dirty="0"/>
              <a:t>in the chat again.</a:t>
            </a:r>
            <a:endParaRPr dirty="0"/>
          </a:p>
        </p:txBody>
      </p:sp>
      <p:sp>
        <p:nvSpPr>
          <p:cNvPr id="531" name="Google Shape;531;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66</a:t>
            </a:fld>
            <a:endParaRPr/>
          </a:p>
        </p:txBody>
      </p:sp>
    </p:spTree>
    <p:extLst>
      <p:ext uri="{BB962C8B-B14F-4D97-AF65-F5344CB8AC3E}">
        <p14:creationId xmlns:p14="http://schemas.microsoft.com/office/powerpoint/2010/main" val="218948419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CA" dirty="0"/>
              <a:t>The sad answer is likely yes — she will be found in default of the undertaking. </a:t>
            </a:r>
            <a:r>
              <a:rPr lang="en-US" sz="1200" dirty="0">
                <a:solidFill>
                  <a:schemeClr val="dk1"/>
                </a:solidFill>
              </a:rPr>
              <a:t>Because the government doesn’t want people in Celina’s situation to feel trapped, or in danger, it may agree to “defer” payment of the debt or accept a minimum monthly payment. They </a:t>
            </a:r>
            <a:r>
              <a:rPr lang="en-CA" dirty="0"/>
              <a:t>can lower the amount, stretch it out over time, but they never “forgive” the debt.</a:t>
            </a:r>
            <a:endParaRPr dirty="0"/>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r>
              <a:rPr lang="en-CA" dirty="0"/>
              <a:t>They can also defer payment, say, if the sponsor is now on ODSP, the government won’t collect their ODSP benefits to pay the debt, but it stays with them in case they get off ODSP and start working, then would have to repay.</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539" name="Google Shape;539;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67</a:t>
            </a:fld>
            <a:endParaRPr/>
          </a:p>
        </p:txBody>
      </p:sp>
    </p:spTree>
    <p:extLst>
      <p:ext uri="{BB962C8B-B14F-4D97-AF65-F5344CB8AC3E}">
        <p14:creationId xmlns:p14="http://schemas.microsoft.com/office/powerpoint/2010/main" val="7660424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chart summarizes some of the discussion on the previous slides. Recall that one possible impact for an H &amp; C application of receiving social assistance (OW or ODSP) is that this fact can harm the applicant’s “establishment” in Canada. </a:t>
            </a:r>
            <a:r>
              <a:rPr lang="en-US" sz="1800" b="1" dirty="0">
                <a:effectLst/>
                <a:highlight>
                  <a:srgbClr val="FFFF00"/>
                </a:highlight>
                <a:latin typeface="Times New Roman" panose="02020603050405020304" pitchFamily="18" charset="0"/>
                <a:ea typeface="Times New Roman" panose="02020603050405020304" pitchFamily="18" charset="0"/>
              </a:rPr>
              <a:t>But it is possible to get an exemption if there are compelling reasons why the person receives OW/ODSP.  </a:t>
            </a:r>
          </a:p>
          <a:p>
            <a:endParaRPr lang="en-US" sz="1800" b="1" dirty="0">
              <a:effectLst/>
              <a:highlight>
                <a:srgbClr val="FFFF00"/>
              </a:highlight>
              <a:latin typeface="Times New Roman" panose="02020603050405020304" pitchFamily="18" charset="0"/>
            </a:endParaRPr>
          </a:p>
          <a:p>
            <a:r>
              <a:rPr lang="en-US" sz="1800" b="1" dirty="0">
                <a:effectLst/>
                <a:highlight>
                  <a:srgbClr val="FFFF00"/>
                </a:highlight>
                <a:latin typeface="Times New Roman" panose="02020603050405020304" pitchFamily="18" charset="0"/>
              </a:rPr>
              <a:t>	There are two potential consequences of a sponsored person receiving social assistance (both OW and ODSP):</a:t>
            </a:r>
          </a:p>
          <a:p>
            <a:endParaRPr lang="en-US" sz="1800" b="1" dirty="0">
              <a:effectLst/>
              <a:highlight>
                <a:srgbClr val="FFFF00"/>
              </a:highlight>
              <a:latin typeface="Times New Roman" panose="02020603050405020304" pitchFamily="18" charset="0"/>
            </a:endParaRPr>
          </a:p>
          <a:p>
            <a:pPr marL="571500" indent="-342900">
              <a:buAutoNum type="arabicParenR"/>
            </a:pPr>
            <a:r>
              <a:rPr lang="en-US" sz="1800" b="1" dirty="0">
                <a:effectLst/>
                <a:highlight>
                  <a:srgbClr val="FFFF00"/>
                </a:highlight>
                <a:latin typeface="Times New Roman" panose="02020603050405020304" pitchFamily="18" charset="0"/>
              </a:rPr>
              <a:t>If they are not PRs or citizens, it makes them inadmissible</a:t>
            </a:r>
          </a:p>
          <a:p>
            <a:pPr marL="571500" indent="-342900">
              <a:buAutoNum type="arabicParenR"/>
            </a:pPr>
            <a:r>
              <a:rPr lang="en-US" sz="1800" b="1" dirty="0">
                <a:effectLst/>
                <a:highlight>
                  <a:srgbClr val="FFFF00"/>
                </a:highlight>
                <a:latin typeface="Times New Roman" panose="02020603050405020304" pitchFamily="18" charset="0"/>
              </a:rPr>
              <a:t>If they receive social assistance, after they become PR, during the undertaking, the sponsor will accumulate the debt</a:t>
            </a:r>
          </a:p>
          <a:p>
            <a:pPr>
              <a:buAutoNum type="arabicParenR"/>
            </a:pPr>
            <a:endParaRPr lang="en-US" dirty="0"/>
          </a:p>
          <a:p>
            <a:r>
              <a:rPr lang="en-US" dirty="0"/>
              <a:t>	</a:t>
            </a:r>
            <a:endParaRPr lang="en-CA"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CA" sz="1200" b="0" i="0" u="none" strike="noStrike" cap="none" smtClean="0">
                <a:solidFill>
                  <a:schemeClr val="dk1"/>
                </a:solidFill>
                <a:latin typeface="Calibri"/>
                <a:ea typeface="Calibri"/>
                <a:cs typeface="Calibri"/>
                <a:sym typeface="Calibri"/>
              </a:rPr>
              <a:t>68</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514197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CA" dirty="0"/>
              <a:t>Community workers can provide support to clients so they understand the importance of sponsorship “undertakings” and the impact of receipt of OW in some situations </a:t>
            </a:r>
          </a:p>
          <a:p>
            <a:pPr marL="457200" lvl="0" indent="-317500" algn="l" rtl="0">
              <a:spcBef>
                <a:spcPts val="0"/>
              </a:spcBef>
              <a:spcAft>
                <a:spcPts val="0"/>
              </a:spcAft>
              <a:buSzPts val="1400"/>
              <a:buChar char="●"/>
            </a:pPr>
            <a:endParaRPr lang="en-CA" dirty="0"/>
          </a:p>
          <a:p>
            <a:pPr marL="457200" lvl="0" indent="-317500" algn="l" rtl="0">
              <a:spcBef>
                <a:spcPts val="0"/>
              </a:spcBef>
              <a:spcAft>
                <a:spcPts val="0"/>
              </a:spcAft>
              <a:buSzPts val="1400"/>
              <a:buChar char="●"/>
            </a:pPr>
            <a:r>
              <a:rPr lang="en-CA" dirty="0"/>
              <a:t>Community workers can also help clients know when to seek legal advice</a:t>
            </a:r>
          </a:p>
          <a:p>
            <a:pPr marL="457200" lvl="0" indent="-317500" algn="l" rtl="0">
              <a:spcBef>
                <a:spcPts val="0"/>
              </a:spcBef>
              <a:spcAft>
                <a:spcPts val="0"/>
              </a:spcAft>
              <a:buSzPts val="1400"/>
              <a:buChar char="●"/>
            </a:pPr>
            <a:endParaRPr dirty="0"/>
          </a:p>
          <a:p>
            <a:pPr marL="457200" lvl="0" indent="-317500" algn="l" rtl="0">
              <a:spcBef>
                <a:spcPts val="0"/>
              </a:spcBef>
              <a:spcAft>
                <a:spcPts val="0"/>
              </a:spcAft>
              <a:buSzPts val="1400"/>
              <a:buChar char="●"/>
            </a:pPr>
            <a:r>
              <a:rPr lang="en-CA" dirty="0"/>
              <a:t>Always remember that legal clinics are available to help, particularly with a request to defer payment of a default of an undertaking, or a request to reconsider a sponsorship, where the person being sponsored received ODSP through their partner and didn’t understand the consequences.</a:t>
            </a:r>
            <a:endParaRPr dirty="0"/>
          </a:p>
        </p:txBody>
      </p:sp>
      <p:sp>
        <p:nvSpPr>
          <p:cNvPr id="369" name="Google Shape;369;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69</a:t>
            </a:fld>
            <a:endParaRPr/>
          </a:p>
        </p:txBody>
      </p:sp>
    </p:spTree>
    <p:extLst>
      <p:ext uri="{BB962C8B-B14F-4D97-AF65-F5344CB8AC3E}">
        <p14:creationId xmlns:p14="http://schemas.microsoft.com/office/powerpoint/2010/main" val="1034366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MYTH BUSTING ACTIVITY </a:t>
            </a:r>
            <a:r>
              <a:rPr lang="en-CA" sz="1200" b="1" kern="1200" dirty="0">
                <a:solidFill>
                  <a:schemeClr val="tx1"/>
                </a:solidFill>
                <a:effectLst/>
                <a:latin typeface="+mn-lt"/>
                <a:ea typeface="+mn-ea"/>
                <a:cs typeface="+mn-cs"/>
              </a:rPr>
              <a:t>—</a:t>
            </a:r>
            <a:r>
              <a:rPr lang="en-CA" b="1" dirty="0"/>
              <a:t> see instructions in notes at slide 5.</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p>
            <a:pPr marL="172800" marR="0" lvl="0" indent="-172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200" dirty="0">
              <a:effectLst/>
              <a:latin typeface="+mn-lt"/>
              <a:ea typeface="Times New Roman" panose="02020603050405020304" pitchFamily="18" charset="0"/>
              <a:cs typeface="Times New Roman" panose="02020603050405020304" pitchFamily="18" charset="0"/>
            </a:endParaRPr>
          </a:p>
          <a:p>
            <a:r>
              <a:rPr lang="en-CA" b="1" dirty="0"/>
              <a:t>Answer for this slide: TRUE</a:t>
            </a:r>
          </a:p>
          <a:p>
            <a:endParaRPr lang="en-CA" b="1"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b="0" dirty="0"/>
              <a:t>	Receiving social assistance for reason of disability does not affect your right to sponsor a spouse. </a:t>
            </a:r>
            <a:r>
              <a:rPr lang="en-CA" sz="1800" dirty="0">
                <a:solidFill>
                  <a:srgbClr val="FF0000"/>
                </a:solidFill>
                <a:effectLst/>
                <a:latin typeface="Times New Roman" panose="02020603050405020304" pitchFamily="18" charset="0"/>
                <a:ea typeface="Times New Roman" panose="02020603050405020304" pitchFamily="18" charset="0"/>
              </a:rPr>
              <a:t>Generally speaking, </a:t>
            </a:r>
            <a:r>
              <a:rPr lang="en-CA" sz="1800" dirty="0">
                <a:effectLst/>
                <a:latin typeface="Times New Roman" panose="02020603050405020304" pitchFamily="18" charset="0"/>
                <a:ea typeface="Times New Roman" panose="02020603050405020304" pitchFamily="18" charset="0"/>
              </a:rPr>
              <a:t>you can’t sponsor them if you receive OW, </a:t>
            </a:r>
            <a:r>
              <a:rPr lang="en-CA" sz="1800" dirty="0">
                <a:solidFill>
                  <a:srgbClr val="FF0000"/>
                </a:solidFill>
                <a:effectLst/>
                <a:latin typeface="Times New Roman" panose="02020603050405020304" pitchFamily="18" charset="0"/>
                <a:ea typeface="Times New Roman" panose="02020603050405020304" pitchFamily="18" charset="0"/>
              </a:rPr>
              <a:t>but it is possible to ask for an exemption, legal advice is needed</a:t>
            </a:r>
            <a:r>
              <a:rPr lang="en-CA" sz="1800" dirty="0">
                <a:effectLst/>
                <a:latin typeface="Times New Roman" panose="02020603050405020304" pitchFamily="18" charset="0"/>
                <a:ea typeface="Times New Roman" panose="02020603050405020304" pitchFamily="18" charset="0"/>
              </a:rPr>
              <a:t>. </a:t>
            </a:r>
          </a:p>
          <a:p>
            <a:endParaRPr lang="en-CA" b="0" dirty="0"/>
          </a:p>
        </p:txBody>
      </p:sp>
      <p:sp>
        <p:nvSpPr>
          <p:cNvPr id="4" name="Slide Number Placeholder 3"/>
          <p:cNvSpPr>
            <a:spLocks noGrp="1"/>
          </p:cNvSpPr>
          <p:nvPr>
            <p:ph type="sldNum" sz="quarter" idx="5"/>
          </p:nvPr>
        </p:nvSpPr>
        <p:spPr/>
        <p:txBody>
          <a:bodyPr/>
          <a:lstStyle/>
          <a:p>
            <a:fld id="{EFC3A7C0-7866-EF41-8560-EA2407AC7309}" type="slidenum">
              <a:rPr lang="en-US" smtClean="0"/>
              <a:t>7</a:t>
            </a:fld>
            <a:endParaRPr lang="en-US"/>
          </a:p>
        </p:txBody>
      </p:sp>
    </p:spTree>
    <p:extLst>
      <p:ext uri="{BB962C8B-B14F-4D97-AF65-F5344CB8AC3E}">
        <p14:creationId xmlns:p14="http://schemas.microsoft.com/office/powerpoint/2010/main" val="20330441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CA" dirty="0"/>
              <a:t>(This slide will be up on the screen while the Q &amp; A sessions are going on.) </a:t>
            </a:r>
          </a:p>
          <a:p>
            <a:pPr marL="0" marR="0" lvl="0" indent="0" algn="l" rtl="0">
              <a:lnSpc>
                <a:spcPct val="100000"/>
              </a:lnSpc>
              <a:spcBef>
                <a:spcPts val="0"/>
              </a:spcBef>
              <a:spcAft>
                <a:spcPts val="0"/>
              </a:spcAft>
              <a:buClr>
                <a:schemeClr val="dk1"/>
              </a:buClr>
              <a:buSzPts val="1200"/>
              <a:buFont typeface="Calibri"/>
              <a:buNone/>
            </a:pPr>
            <a:r>
              <a:rPr lang="en-CA" dirty="0"/>
              <a:t>10 minutes </a:t>
            </a:r>
            <a:endParaRPr dirty="0"/>
          </a:p>
          <a:p>
            <a:pPr marL="0" lvl="0" indent="0" algn="l" rtl="0">
              <a:spcBef>
                <a:spcPts val="0"/>
              </a:spcBef>
              <a:spcAft>
                <a:spcPts val="0"/>
              </a:spcAft>
              <a:buNone/>
            </a:pPr>
            <a:endParaRPr dirty="0"/>
          </a:p>
        </p:txBody>
      </p:sp>
      <p:sp>
        <p:nvSpPr>
          <p:cNvPr id="547" name="Google Shape;547;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70</a:t>
            </a:fld>
            <a:endParaRPr/>
          </a:p>
        </p:txBody>
      </p:sp>
    </p:spTree>
    <p:extLst>
      <p:ext uri="{BB962C8B-B14F-4D97-AF65-F5344CB8AC3E}">
        <p14:creationId xmlns:p14="http://schemas.microsoft.com/office/powerpoint/2010/main" val="335303597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2" name="Google Shape;562;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CA" dirty="0"/>
              <a:t>If there is time, walk participants through the Steps to Justice resources on this slide.</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endParaRPr lang="en-CA" dirty="0"/>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CA" dirty="0"/>
              <a:t>If there is Wi-Fi (in an in-person workshop), go to Steps to Justice website *https://</a:t>
            </a:r>
            <a:r>
              <a:rPr lang="en-CA" dirty="0" err="1"/>
              <a:t>stepstojustice.ca</a:t>
            </a:r>
            <a:r>
              <a:rPr lang="en-CA" dirty="0"/>
              <a:t>/ to highlight the variety of legal questions there, particularly those regarding immigration status and social assistance. Tell them this slide has links embedded, and you will share slides after the presentation.</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endParaRPr lang="en-CA" dirty="0"/>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CA" dirty="0"/>
              <a:t>For online training, share your screen and show participants a few Steps to Justice questions and resources. </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endParaRPr lang="en-CA" dirty="0"/>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CA" dirty="0"/>
              <a:t>CLEO also has COVID-specific legal information on social assistance and immigration status and other legal topics, for example, housing and workers’ rights.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endParaRPr lang="en-CA" dirty="0"/>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CA" dirty="0"/>
              <a:t>Finally, say that CLEO resources can be ordered online to print and distribute.</a:t>
            </a:r>
          </a:p>
          <a:p>
            <a:pPr marL="0" marR="0" lvl="0" indent="0" algn="l" rtl="0">
              <a:lnSpc>
                <a:spcPct val="100000"/>
              </a:lnSpc>
              <a:spcBef>
                <a:spcPts val="0"/>
              </a:spcBef>
              <a:spcAft>
                <a:spcPts val="0"/>
              </a:spcAft>
              <a:buClr>
                <a:schemeClr val="dk1"/>
              </a:buClr>
              <a:buSzPts val="1200"/>
              <a:buFont typeface="Calibri"/>
              <a:buNone/>
            </a:pPr>
            <a:endParaRPr lang="en-CA"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CA" sz="1200" dirty="0">
                <a:effectLst/>
                <a:latin typeface="Calibri" panose="020F0502020204030204" pitchFamily="34" charset="0"/>
                <a:ea typeface="Calibri" panose="020F0502020204030204" pitchFamily="34" charset="0"/>
                <a:cs typeface="Times New Roman" panose="02020603050405020304" pitchFamily="18" charset="0"/>
              </a:rPr>
              <a:t>*Website URLs and hyperlinks in PowerPoint’s notes are not ‘live’. You will have to cut and paste links into your browser.</a:t>
            </a:r>
          </a:p>
          <a:p>
            <a:pPr marL="0" marR="0" lvl="0" indent="0" algn="l" rtl="0">
              <a:lnSpc>
                <a:spcPct val="100000"/>
              </a:lnSpc>
              <a:spcBef>
                <a:spcPts val="0"/>
              </a:spcBef>
              <a:spcAft>
                <a:spcPts val="0"/>
              </a:spcAft>
              <a:buClr>
                <a:schemeClr val="dk1"/>
              </a:buClr>
              <a:buSzPts val="1200"/>
              <a:buFont typeface="Calibri"/>
              <a:buNone/>
            </a:pPr>
            <a:endParaRPr lang="en-CA"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563" name="Google Shape;563;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71</a:t>
            </a:fld>
            <a:endParaRPr/>
          </a:p>
        </p:txBody>
      </p:sp>
    </p:spTree>
    <p:extLst>
      <p:ext uri="{BB962C8B-B14F-4D97-AF65-F5344CB8AC3E}">
        <p14:creationId xmlns:p14="http://schemas.microsoft.com/office/powerpoint/2010/main" val="12331006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5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0" name="Google Shape;570;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Explain that people can use the search function to find their local legal clinic. There are also many specialty clinics that serve specific populations: Black Legal Action Centre (BLAC), Centre for Spanish-Speaking Peoples (CSSP), South Asian Legal Clinic of Ontario (SALCO), Chinese and Southeast Asian Legal Clinic (CSALC), and HIV &amp; Aids Legal Clinic Ontario (HALCO).</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CA" sz="1200" dirty="0">
                <a:effectLst/>
                <a:latin typeface="Calibri" panose="020F0502020204030204" pitchFamily="34" charset="0"/>
                <a:ea typeface="Calibri" panose="020F0502020204030204" pitchFamily="34" charset="0"/>
                <a:cs typeface="Times New Roman" panose="02020603050405020304" pitchFamily="18" charset="0"/>
              </a:rPr>
              <a:t>*Website URLs and hyperlinks in PowerPoint’s notes are not ‘live’. You will have to cut and paste links into your browser.</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571" name="Google Shape;571;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72</a:t>
            </a:fld>
            <a:endParaRPr/>
          </a:p>
        </p:txBody>
      </p:sp>
    </p:spTree>
    <p:extLst>
      <p:ext uri="{BB962C8B-B14F-4D97-AF65-F5344CB8AC3E}">
        <p14:creationId xmlns:p14="http://schemas.microsoft.com/office/powerpoint/2010/main" val="201193262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5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8" name="Google Shape;578;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law and policies concerning access to social assistance are being challenged by many organizations throughout Ontario who push for equal access and liveable social assistance amounts.  </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CA"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One example is the Child Tax Benefit Campaign which is pushing for access to Canada Child Benefits for all children living in Canada. This campaign includes a petition participants can sign. </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Highlight other organizations relevant to participants and add any other local initiatives here.</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CA"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CA" sz="1200" dirty="0">
                <a:effectLst/>
                <a:latin typeface="Calibri" panose="020F0502020204030204" pitchFamily="34" charset="0"/>
                <a:ea typeface="Calibri" panose="020F0502020204030204" pitchFamily="34" charset="0"/>
                <a:cs typeface="Times New Roman" panose="02020603050405020304" pitchFamily="18" charset="0"/>
              </a:rPr>
              <a:t>*Website URLs and hyperlinks in PowerPoint’s notes are not ‘live’. You will have to cut and paste links into your browser.</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579" name="Google Shape;579;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73</a:t>
            </a:fld>
            <a:endParaRPr/>
          </a:p>
        </p:txBody>
      </p:sp>
    </p:spTree>
    <p:extLst>
      <p:ext uri="{BB962C8B-B14F-4D97-AF65-F5344CB8AC3E}">
        <p14:creationId xmlns:p14="http://schemas.microsoft.com/office/powerpoint/2010/main" val="350877103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6" name="Google Shape;586;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CA" sz="1200" dirty="0">
                <a:effectLst/>
                <a:latin typeface="Calibri" panose="020F0502020204030204" pitchFamily="34" charset="0"/>
                <a:ea typeface="Calibri" panose="020F0502020204030204" pitchFamily="34" charset="0"/>
                <a:cs typeface="Times New Roman" panose="02020603050405020304" pitchFamily="18" charset="0"/>
              </a:rPr>
              <a:t>*Website URLs and hyperlinks in PowerPoint’s notes are not ‘live’. You will have to cut and paste links into your browser.</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587" name="Google Shape;587;p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74</a:t>
            </a:fld>
            <a:endParaRPr/>
          </a:p>
        </p:txBody>
      </p:sp>
    </p:spTree>
    <p:extLst>
      <p:ext uri="{BB962C8B-B14F-4D97-AF65-F5344CB8AC3E}">
        <p14:creationId xmlns:p14="http://schemas.microsoft.com/office/powerpoint/2010/main" val="313180814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Include your clinic’s information and your contact email on this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Add any details about your clinic’s intake process that you wish to share. </a:t>
            </a:r>
          </a:p>
          <a:p>
            <a:endParaRPr lang="en-US" dirty="0"/>
          </a:p>
        </p:txBody>
      </p:sp>
      <p:sp>
        <p:nvSpPr>
          <p:cNvPr id="4" name="Slide Number Placeholder 3"/>
          <p:cNvSpPr>
            <a:spLocks noGrp="1"/>
          </p:cNvSpPr>
          <p:nvPr>
            <p:ph type="sldNum" sz="quarter" idx="5"/>
          </p:nvPr>
        </p:nvSpPr>
        <p:spPr/>
        <p:txBody>
          <a:bodyPr/>
          <a:lstStyle/>
          <a:p>
            <a:fld id="{EFC3A7C0-7866-EF41-8560-EA2407AC7309}" type="slidenum">
              <a:rPr lang="en-US" smtClean="0"/>
              <a:t>75</a:t>
            </a:fld>
            <a:endParaRPr lang="en-US"/>
          </a:p>
        </p:txBody>
      </p:sp>
    </p:spTree>
    <p:extLst>
      <p:ext uri="{BB962C8B-B14F-4D97-AF65-F5344CB8AC3E}">
        <p14:creationId xmlns:p14="http://schemas.microsoft.com/office/powerpoint/2010/main" val="375015244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spcBef>
                <a:spcPts val="600"/>
              </a:spcBef>
              <a:spcAft>
                <a:spcPts val="600"/>
              </a:spcAft>
              <a:buFont typeface="Symbol" panose="05050102010706020507" pitchFamily="18" charset="2"/>
              <a:buChar char=""/>
              <a:tabLst>
                <a:tab pos="228600" algn="l"/>
                <a:tab pos="457200" algn="l"/>
              </a:tabLst>
            </a:pPr>
            <a:r>
              <a:rPr lang="en-CA" sz="1200" dirty="0">
                <a:effectLst/>
                <a:latin typeface="+mn-lt"/>
                <a:ea typeface="Times New Roman" panose="02020603050405020304" pitchFamily="18" charset="0"/>
              </a:rPr>
              <a:t>Respond to any outstanding questions </a:t>
            </a:r>
          </a:p>
          <a:p>
            <a:pPr marL="342900" lvl="0" indent="-342900">
              <a:spcBef>
                <a:spcPts val="600"/>
              </a:spcBef>
              <a:spcAft>
                <a:spcPts val="600"/>
              </a:spcAft>
              <a:buFont typeface="Symbol" panose="05050102010706020507" pitchFamily="18" charset="2"/>
              <a:buChar char=""/>
              <a:tabLst>
                <a:tab pos="228600" algn="l"/>
                <a:tab pos="457200" algn="l"/>
              </a:tabLst>
            </a:pPr>
            <a:endParaRPr lang="en-CA" sz="1200" dirty="0">
              <a:effectLst/>
              <a:latin typeface="+mn-lt"/>
              <a:ea typeface="Times New Roman" panose="02020603050405020304" pitchFamily="18" charset="0"/>
            </a:endParaRPr>
          </a:p>
          <a:p>
            <a:pPr marL="342900" lvl="0" indent="-342900">
              <a:spcBef>
                <a:spcPts val="600"/>
              </a:spcBef>
              <a:spcAft>
                <a:spcPts val="600"/>
              </a:spcAft>
              <a:buFont typeface="Symbol" panose="05050102010706020507" pitchFamily="18" charset="2"/>
              <a:buChar char=""/>
              <a:tabLst>
                <a:tab pos="228600" algn="l"/>
                <a:tab pos="457200" algn="l"/>
              </a:tabLst>
            </a:pPr>
            <a:r>
              <a:rPr lang="en-CA" sz="1200" dirty="0">
                <a:effectLst/>
                <a:latin typeface="+mn-lt"/>
                <a:ea typeface="Times New Roman" panose="02020603050405020304" pitchFamily="18" charset="0"/>
              </a:rPr>
              <a:t>Distribute evaluation form that participants can fill out and email to you after the training or complete on the spot (usually gets a higher response rate)</a:t>
            </a:r>
          </a:p>
          <a:p>
            <a:pPr marL="342900" lvl="0" indent="-342900">
              <a:spcBef>
                <a:spcPts val="600"/>
              </a:spcBef>
              <a:spcAft>
                <a:spcPts val="600"/>
              </a:spcAft>
              <a:buFont typeface="Symbol" panose="05050102010706020507" pitchFamily="18" charset="2"/>
              <a:buChar char=""/>
              <a:tabLst>
                <a:tab pos="228600" algn="l"/>
                <a:tab pos="457200" algn="l"/>
              </a:tabLst>
            </a:pPr>
            <a:endParaRPr lang="en-CA" sz="1200" dirty="0">
              <a:effectLst/>
              <a:latin typeface="+mn-lt"/>
              <a:ea typeface="Times New Roman" panose="02020603050405020304" pitchFamily="18" charset="0"/>
            </a:endParaRPr>
          </a:p>
          <a:p>
            <a:pPr marL="342900" lvl="0" indent="-342900">
              <a:spcBef>
                <a:spcPts val="600"/>
              </a:spcBef>
              <a:spcAft>
                <a:spcPts val="600"/>
              </a:spcAft>
              <a:buFont typeface="Symbol" panose="05050102010706020507" pitchFamily="18" charset="2"/>
              <a:buChar char=""/>
              <a:tabLst>
                <a:tab pos="228600" algn="l"/>
                <a:tab pos="457200" algn="l"/>
              </a:tabLst>
            </a:pPr>
            <a:r>
              <a:rPr lang="en-CA" sz="1200" dirty="0">
                <a:effectLst/>
                <a:latin typeface="+mn-lt"/>
                <a:ea typeface="Times New Roman" panose="02020603050405020304" pitchFamily="18" charset="0"/>
              </a:rPr>
              <a:t>Ask participants if they want to share any feedback about the training</a:t>
            </a:r>
          </a:p>
          <a:p>
            <a:endParaRPr lang="en-US" dirty="0"/>
          </a:p>
        </p:txBody>
      </p:sp>
      <p:sp>
        <p:nvSpPr>
          <p:cNvPr id="4" name="Slide Number Placeholder 3"/>
          <p:cNvSpPr>
            <a:spLocks noGrp="1"/>
          </p:cNvSpPr>
          <p:nvPr>
            <p:ph type="sldNum" sz="quarter" idx="5"/>
          </p:nvPr>
        </p:nvSpPr>
        <p:spPr/>
        <p:txBody>
          <a:bodyPr/>
          <a:lstStyle/>
          <a:p>
            <a:fld id="{EFC3A7C0-7866-EF41-8560-EA2407AC7309}" type="slidenum">
              <a:rPr lang="en-US" smtClean="0"/>
              <a:t>76</a:t>
            </a:fld>
            <a:endParaRPr lang="en-US"/>
          </a:p>
        </p:txBody>
      </p:sp>
    </p:spTree>
    <p:extLst>
      <p:ext uri="{BB962C8B-B14F-4D97-AF65-F5344CB8AC3E}">
        <p14:creationId xmlns:p14="http://schemas.microsoft.com/office/powerpoint/2010/main" val="210766416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5369" indent="-345369" defTabSz="920984">
              <a:lnSpc>
                <a:spcPct val="115000"/>
              </a:lnSpc>
              <a:spcBef>
                <a:spcPts val="604"/>
              </a:spcBef>
              <a:spcAft>
                <a:spcPts val="0"/>
              </a:spcAft>
              <a:buFont typeface="Symbol" panose="05050102010706020507" pitchFamily="18" charset="2"/>
              <a:buChar char=""/>
              <a:defRPr/>
            </a:pPr>
            <a:r>
              <a:rPr lang="en-US" sz="1200" dirty="0">
                <a:latin typeface="Calibri" panose="020F0502020204030204" pitchFamily="34" charset="0"/>
                <a:ea typeface="Times New Roman" panose="02020603050405020304" pitchFamily="18" charset="0"/>
                <a:cs typeface="Times New Roman" panose="02020603050405020304" pitchFamily="18" charset="0"/>
              </a:rPr>
              <a:t>Highlight funding from The Law Foundation of Ontario </a:t>
            </a:r>
            <a:r>
              <a:rPr lang="en-US" sz="1200" kern="1200" dirty="0">
                <a:solidFill>
                  <a:schemeClr val="tx1"/>
                </a:solidFill>
                <a:effectLst/>
                <a:latin typeface="+mn-lt"/>
                <a:ea typeface="+mn-ea"/>
                <a:cs typeface="+mn-cs"/>
              </a:rPr>
              <a:t>—</a:t>
            </a:r>
            <a:r>
              <a:rPr lang="en-CA" dirty="0">
                <a:effectLst/>
              </a:rPr>
              <a:t> </a:t>
            </a:r>
            <a:r>
              <a:rPr lang="en-US" sz="1200" dirty="0">
                <a:latin typeface="Calibri" panose="020F0502020204030204" pitchFamily="34" charset="0"/>
                <a:ea typeface="Times New Roman" panose="02020603050405020304" pitchFamily="18" charset="0"/>
                <a:cs typeface="Times New Roman" panose="02020603050405020304" pitchFamily="18" charset="0"/>
              </a:rPr>
              <a:t>and that this training is part of a series developed by CLEO in collaboration with the ACLCO (Association of Community Legal Clinics of Ontario) and OJEN (Ontario Justice Education Network) and a clinic advisory group from across the province.</a:t>
            </a:r>
          </a:p>
          <a:p>
            <a:pPr marL="345369" indent="-345369" defTabSz="920984">
              <a:lnSpc>
                <a:spcPct val="115000"/>
              </a:lnSpc>
              <a:spcBef>
                <a:spcPts val="604"/>
              </a:spcBef>
              <a:spcAft>
                <a:spcPts val="0"/>
              </a:spcAft>
              <a:buFont typeface="Symbol" panose="05050102010706020507" pitchFamily="18" charset="2"/>
              <a:buChar char=""/>
              <a:defRPr/>
            </a:pP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5369" indent="-345369" defTabSz="920984">
              <a:lnSpc>
                <a:spcPct val="115000"/>
              </a:lnSpc>
              <a:spcBef>
                <a:spcPts val="604"/>
              </a:spcBef>
              <a:spcAft>
                <a:spcPts val="0"/>
              </a:spcAft>
              <a:buFont typeface="Symbol" panose="05050102010706020507" pitchFamily="18" charset="2"/>
              <a:buChar char=""/>
              <a:defRPr/>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Acknowledge the expertise and invaluable assistance of Community Legal Services of Ottawa (CLSO), Income Security Advocacy Centre (ISAC), and Willowdale Community Legal Services (WCLS) in the creation of this resource.</a:t>
            </a:r>
            <a:endParaRPr lang="en-CA"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9CECF9-7594-4285-B2AC-FD60809D8B56}" type="slidenum">
              <a:rPr lang="en-US" smtClean="0"/>
              <a:t>77</a:t>
            </a:fld>
            <a:endParaRPr lang="en-US"/>
          </a:p>
        </p:txBody>
      </p:sp>
    </p:spTree>
    <p:extLst>
      <p:ext uri="{BB962C8B-B14F-4D97-AF65-F5344CB8AC3E}">
        <p14:creationId xmlns:p14="http://schemas.microsoft.com/office/powerpoint/2010/main" val="2177960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MYTH BUSTING ACTIVITY </a:t>
            </a:r>
            <a:r>
              <a:rPr lang="en-CA" sz="1200" b="1" kern="1200" dirty="0">
                <a:solidFill>
                  <a:schemeClr val="tx1"/>
                </a:solidFill>
                <a:effectLst/>
                <a:latin typeface="+mn-lt"/>
                <a:ea typeface="+mn-ea"/>
                <a:cs typeface="+mn-cs"/>
              </a:rPr>
              <a:t>—</a:t>
            </a:r>
            <a:r>
              <a:rPr lang="en-CA" b="1" dirty="0"/>
              <a:t> see instructions in notes at slide 5.</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p>
            <a:pPr marL="172800" marR="0" lvl="0" indent="-172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200" dirty="0">
              <a:effectLst/>
              <a:latin typeface="+mn-lt"/>
              <a:ea typeface="Times New Roman" panose="02020603050405020304" pitchFamily="18" charset="0"/>
              <a:cs typeface="Times New Roman" panose="02020603050405020304" pitchFamily="18" charset="0"/>
            </a:endParaRPr>
          </a:p>
          <a:p>
            <a:r>
              <a:rPr lang="en-CA" b="1" dirty="0"/>
              <a:t>Answer for this slide: MAYBE</a:t>
            </a:r>
          </a:p>
          <a:p>
            <a:endParaRPr lang="en-CA" b="1" dirty="0"/>
          </a:p>
          <a:p>
            <a:endParaRPr lang="en-CA" b="1" dirty="0"/>
          </a:p>
          <a:p>
            <a:r>
              <a:rPr lang="en-CA" b="0" dirty="0"/>
              <a:t>This question is a little more complicated. As we will discuss later in this session, the answer depends on whether the sponsor is still obligated to support their</a:t>
            </a:r>
          </a:p>
          <a:p>
            <a:r>
              <a:rPr lang="en-CA" b="0" dirty="0"/>
              <a:t>spouse under the contract, or undertaking, that they signed with IRCC — Immigration, Refugees and Citizenship Canada.</a:t>
            </a:r>
          </a:p>
        </p:txBody>
      </p:sp>
      <p:sp>
        <p:nvSpPr>
          <p:cNvPr id="4" name="Slide Number Placeholder 3"/>
          <p:cNvSpPr>
            <a:spLocks noGrp="1"/>
          </p:cNvSpPr>
          <p:nvPr>
            <p:ph type="sldNum" sz="quarter" idx="5"/>
          </p:nvPr>
        </p:nvSpPr>
        <p:spPr/>
        <p:txBody>
          <a:bodyPr/>
          <a:lstStyle/>
          <a:p>
            <a:fld id="{EFC3A7C0-7866-EF41-8560-EA2407AC7309}" type="slidenum">
              <a:rPr lang="en-US" smtClean="0"/>
              <a:t>8</a:t>
            </a:fld>
            <a:endParaRPr lang="en-US"/>
          </a:p>
        </p:txBody>
      </p:sp>
    </p:spTree>
    <p:extLst>
      <p:ext uri="{BB962C8B-B14F-4D97-AF65-F5344CB8AC3E}">
        <p14:creationId xmlns:p14="http://schemas.microsoft.com/office/powerpoint/2010/main" val="3955255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1" dirty="0"/>
              <a:t>ANSWERS </a:t>
            </a:r>
            <a:r>
              <a:rPr lang="en-CA" sz="1200" b="1" kern="1200" dirty="0">
                <a:solidFill>
                  <a:schemeClr val="tx1"/>
                </a:solidFill>
                <a:effectLst/>
                <a:latin typeface="+mn-lt"/>
                <a:ea typeface="+mn-ea"/>
                <a:cs typeface="+mn-cs"/>
              </a:rPr>
              <a:t>—</a:t>
            </a:r>
            <a:r>
              <a:rPr lang="en-US" b="1" dirty="0"/>
              <a:t> MYTH BUSTING ACTIVITY</a:t>
            </a:r>
          </a:p>
          <a:p>
            <a:pPr marL="228600" indent="-228600">
              <a:buAutoNum type="arabicParen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activity attempts to dispel some of the commonly held beliefs about entitlement to social assistance and the impact receiving social assistance can have on immigration sponsorships. We will discuss them in more detail in this presentation.</a:t>
            </a:r>
          </a:p>
        </p:txBody>
      </p:sp>
      <p:sp>
        <p:nvSpPr>
          <p:cNvPr id="4" name="Slide Number Placeholder 3"/>
          <p:cNvSpPr>
            <a:spLocks noGrp="1"/>
          </p:cNvSpPr>
          <p:nvPr>
            <p:ph type="sldNum" sz="quarter" idx="5"/>
          </p:nvPr>
        </p:nvSpPr>
        <p:spPr/>
        <p:txBody>
          <a:bodyPr/>
          <a:lstStyle/>
          <a:p>
            <a:fld id="{EFC3A7C0-7866-EF41-8560-EA2407AC7309}" type="slidenum">
              <a:rPr lang="en-US" smtClean="0"/>
              <a:t>9</a:t>
            </a:fld>
            <a:endParaRPr lang="en-US"/>
          </a:p>
        </p:txBody>
      </p:sp>
    </p:spTree>
    <p:extLst>
      <p:ext uri="{BB962C8B-B14F-4D97-AF65-F5344CB8AC3E}">
        <p14:creationId xmlns:p14="http://schemas.microsoft.com/office/powerpoint/2010/main" val="1706517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sp>
        <p:nvSpPr>
          <p:cNvPr id="13" name="Google Shape;13;p63"/>
          <p:cNvSpPr>
            <a:spLocks noGrp="1"/>
          </p:cNvSpPr>
          <p:nvPr>
            <p:ph type="pic" idx="2"/>
          </p:nvPr>
        </p:nvSpPr>
        <p:spPr>
          <a:xfrm>
            <a:off x="2265363" y="2087563"/>
            <a:ext cx="6411912" cy="3200400"/>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65"/>
          <p:cNvSpPr txBox="1">
            <a:spLocks noGrp="1"/>
          </p:cNvSpPr>
          <p:nvPr>
            <p:ph type="title"/>
          </p:nvPr>
        </p:nvSpPr>
        <p:spPr>
          <a:xfrm>
            <a:off x="623888" y="1709738"/>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65"/>
          <p:cNvSpPr txBox="1">
            <a:spLocks noGrp="1"/>
          </p:cNvSpPr>
          <p:nvPr>
            <p:ph type="body" idx="1"/>
          </p:nvPr>
        </p:nvSpPr>
        <p:spPr>
          <a:xfrm>
            <a:off x="623888" y="4589463"/>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 name="Google Shape;24;p65"/>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65"/>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65"/>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
        <p:nvSpPr>
          <p:cNvPr id="34" name="Google Shape;34;p67"/>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67"/>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67"/>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7"/>
        <p:cNvGrpSpPr/>
        <p:nvPr/>
      </p:nvGrpSpPr>
      <p:grpSpPr>
        <a:xfrm>
          <a:off x="0" y="0"/>
          <a:ext cx="0" cy="0"/>
          <a:chOff x="0" y="0"/>
          <a:chExt cx="0" cy="0"/>
        </a:xfrm>
      </p:grpSpPr>
      <p:sp>
        <p:nvSpPr>
          <p:cNvPr id="38" name="Google Shape;38;p68"/>
          <p:cNvSpPr txBox="1">
            <a:spLocks noGrp="1"/>
          </p:cNvSpPr>
          <p:nvPr>
            <p:ph type="title"/>
          </p:nvPr>
        </p:nvSpPr>
        <p:spPr>
          <a:xfrm>
            <a:off x="630238" y="457200"/>
            <a:ext cx="2949575"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8"/>
          <p:cNvSpPr txBox="1">
            <a:spLocks noGrp="1"/>
          </p:cNvSpPr>
          <p:nvPr>
            <p:ph type="body" idx="1"/>
          </p:nvPr>
        </p:nvSpPr>
        <p:spPr>
          <a:xfrm>
            <a:off x="3887788" y="987425"/>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0" name="Google Shape;40;p68"/>
          <p:cNvSpPr txBox="1">
            <a:spLocks noGrp="1"/>
          </p:cNvSpPr>
          <p:nvPr>
            <p:ph type="body" idx="2"/>
          </p:nvPr>
        </p:nvSpPr>
        <p:spPr>
          <a:xfrm>
            <a:off x="630238" y="2057400"/>
            <a:ext cx="2949575"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1" name="Google Shape;41;p68"/>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8"/>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8"/>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A420A-03C2-574E-9321-8E646079A077}"/>
              </a:ext>
            </a:extLst>
          </p:cNvPr>
          <p:cNvSpPr>
            <a:spLocks noGrp="1"/>
          </p:cNvSpPr>
          <p:nvPr>
            <p:ph type="ctrTitle"/>
          </p:nvPr>
        </p:nvSpPr>
        <p:spPr>
          <a:xfrm>
            <a:off x="1143000" y="1122363"/>
            <a:ext cx="6858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0B45A927-7E5D-1A4E-809D-4B4FF934168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36FBA1-E5B1-0A48-8892-EEC13A5AED0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C9AAE23-D592-ED48-98BE-AC2B12CE0A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C881BF-1F94-7142-8AA0-DC3DF8C3445D}"/>
              </a:ext>
            </a:extLst>
          </p:cNvPr>
          <p:cNvSpPr>
            <a:spLocks noGrp="1"/>
          </p:cNvSpPr>
          <p:nvPr>
            <p:ph type="sldNum" sz="quarter" idx="12"/>
          </p:nvPr>
        </p:nvSpPr>
        <p:spPr/>
        <p:txBody>
          <a:bodyPr/>
          <a:lstStyle/>
          <a:p>
            <a:fld id="{352843D7-B4A2-6A42-B18D-F75DE8916FD0}" type="slidenum">
              <a:rPr lang="en-US" smtClean="0"/>
              <a:t>‹#›</a:t>
            </a:fld>
            <a:endParaRPr lang="en-US"/>
          </a:p>
        </p:txBody>
      </p:sp>
    </p:spTree>
    <p:extLst>
      <p:ext uri="{BB962C8B-B14F-4D97-AF65-F5344CB8AC3E}">
        <p14:creationId xmlns:p14="http://schemas.microsoft.com/office/powerpoint/2010/main" val="98934513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theme" Target="../theme/theme3.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62" descr="Chart, funnel chart&#10;&#10;Description automatically generated"/>
          <p:cNvPicPr preferRelativeResize="0"/>
          <p:nvPr/>
        </p:nvPicPr>
        <p:blipFill rotWithShape="1">
          <a:blip r:embed="rId3">
            <a:alphaModFix/>
          </a:blip>
          <a:srcRect/>
          <a:stretch/>
        </p:blipFill>
        <p:spPr>
          <a:xfrm>
            <a:off x="134470" y="0"/>
            <a:ext cx="8875059" cy="6858000"/>
          </a:xfrm>
          <a:prstGeom prst="rect">
            <a:avLst/>
          </a:prstGeom>
          <a:noFill/>
          <a:ln>
            <a:noFill/>
          </a:ln>
        </p:spPr>
      </p:pic>
      <p:pic>
        <p:nvPicPr>
          <p:cNvPr id="11" name="Google Shape;11;p62" descr="Chart, funnel chart&#10;&#10;Description automatically generated"/>
          <p:cNvPicPr preferRelativeResize="0"/>
          <p:nvPr/>
        </p:nvPicPr>
        <p:blipFill rotWithShape="1">
          <a:blip r:embed="rId4">
            <a:alphaModFix/>
          </a:blip>
          <a:srcRect/>
          <a:stretch/>
        </p:blipFill>
        <p:spPr>
          <a:xfrm>
            <a:off x="0" y="0"/>
            <a:ext cx="9144000" cy="6858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
        <p:cNvGrpSpPr/>
        <p:nvPr/>
      </p:nvGrpSpPr>
      <p:grpSpPr>
        <a:xfrm>
          <a:off x="0" y="0"/>
          <a:ext cx="0" cy="0"/>
          <a:chOff x="0" y="0"/>
          <a:chExt cx="0" cy="0"/>
        </a:xfrm>
      </p:grpSpPr>
      <p:sp>
        <p:nvSpPr>
          <p:cNvPr id="15" name="Google Shape;15;p64"/>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 name="Google Shape;16;p64"/>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 name="Google Shape;17;p64"/>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 name="Google Shape;18;p64"/>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64"/>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pic>
        <p:nvPicPr>
          <p:cNvPr id="20" name="Google Shape;20;p64" descr="Shape&#10;&#10;Description automatically generated with low confidence"/>
          <p:cNvPicPr preferRelativeResize="0"/>
          <p:nvPr/>
        </p:nvPicPr>
        <p:blipFill rotWithShape="1">
          <a:blip r:embed="rId6">
            <a:alphaModFix/>
          </a:blip>
          <a:srcRect/>
          <a:stretch/>
        </p:blipFill>
        <p:spPr>
          <a:xfrm>
            <a:off x="0" y="0"/>
            <a:ext cx="9144000" cy="6858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1" r:id="rId1"/>
    <p:sldLayoutId id="2147483653" r:id="rId2"/>
    <p:sldLayoutId id="2147483654" r:id="rId3"/>
    <p:sldLayoutId id="214748365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
        <p:cNvGrpSpPr/>
        <p:nvPr/>
      </p:nvGrpSpPr>
      <p:grpSpPr>
        <a:xfrm>
          <a:off x="0" y="0"/>
          <a:ext cx="0" cy="0"/>
          <a:chOff x="0" y="0"/>
          <a:chExt cx="0" cy="0"/>
        </a:xfrm>
      </p:grpSpPr>
      <p:pic>
        <p:nvPicPr>
          <p:cNvPr id="52" name="Google Shape;52;p70" descr="Shape&#10;&#10;Description automatically generated with low confidence"/>
          <p:cNvPicPr preferRelativeResize="0"/>
          <p:nvPr/>
        </p:nvPicPr>
        <p:blipFill rotWithShape="1">
          <a:blip r:embed="rId2">
            <a:alphaModFix/>
          </a:blip>
          <a:srcRect/>
          <a:stretch/>
        </p:blipFill>
        <p:spPr>
          <a:xfrm>
            <a:off x="0" y="0"/>
            <a:ext cx="9144000" cy="6858000"/>
          </a:xfrm>
          <a:prstGeom prst="rect">
            <a:avLst/>
          </a:prstGeom>
          <a:noFill/>
          <a:ln>
            <a:noFill/>
          </a:ln>
        </p:spPr>
      </p:pic>
      <p:pic>
        <p:nvPicPr>
          <p:cNvPr id="53" name="Google Shape;53;p70" descr="Logo&#10;&#10;Description automatically generated"/>
          <p:cNvPicPr preferRelativeResize="0"/>
          <p:nvPr/>
        </p:nvPicPr>
        <p:blipFill rotWithShape="1">
          <a:blip r:embed="rId3">
            <a:alphaModFix/>
          </a:blip>
          <a:srcRect/>
          <a:stretch/>
        </p:blipFill>
        <p:spPr>
          <a:xfrm>
            <a:off x="2083103" y="3278893"/>
            <a:ext cx="2743200" cy="838200"/>
          </a:xfrm>
          <a:prstGeom prst="rect">
            <a:avLst/>
          </a:prstGeom>
          <a:noFill/>
          <a:ln>
            <a:noFill/>
          </a:ln>
        </p:spPr>
      </p:pic>
      <p:pic>
        <p:nvPicPr>
          <p:cNvPr id="54" name="Google Shape;54;p70" descr="Logo&#10;&#10;Description automatically generated"/>
          <p:cNvPicPr preferRelativeResize="0"/>
          <p:nvPr/>
        </p:nvPicPr>
        <p:blipFill rotWithShape="1">
          <a:blip r:embed="rId4">
            <a:alphaModFix/>
          </a:blip>
          <a:srcRect/>
          <a:stretch/>
        </p:blipFill>
        <p:spPr>
          <a:xfrm>
            <a:off x="5552413" y="3183643"/>
            <a:ext cx="1549400" cy="1028700"/>
          </a:xfrm>
          <a:prstGeom prst="rect">
            <a:avLst/>
          </a:prstGeom>
          <a:noFill/>
          <a:ln>
            <a:noFill/>
          </a:ln>
        </p:spPr>
      </p:pic>
      <p:sp>
        <p:nvSpPr>
          <p:cNvPr id="55" name="Google Shape;55;p70"/>
          <p:cNvSpPr txBox="1"/>
          <p:nvPr/>
        </p:nvSpPr>
        <p:spPr>
          <a:xfrm>
            <a:off x="794103" y="4668461"/>
            <a:ext cx="771365"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100" b="0" i="1" u="none" strike="noStrike" cap="none">
                <a:solidFill>
                  <a:schemeClr val="dk1"/>
                </a:solidFill>
                <a:latin typeface="Calibri"/>
                <a:ea typeface="Calibri"/>
                <a:cs typeface="Calibri"/>
                <a:sym typeface="Calibri"/>
              </a:rPr>
              <a:t>Funded by</a:t>
            </a:r>
            <a:endParaRPr/>
          </a:p>
        </p:txBody>
      </p:sp>
      <p:sp>
        <p:nvSpPr>
          <p:cNvPr id="56" name="Google Shape;56;p70"/>
          <p:cNvSpPr txBox="1"/>
          <p:nvPr/>
        </p:nvSpPr>
        <p:spPr>
          <a:xfrm>
            <a:off x="776174" y="2742488"/>
            <a:ext cx="126509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100" b="0" i="1" u="none" strike="noStrike" cap="none">
                <a:solidFill>
                  <a:schemeClr val="dk1"/>
                </a:solidFill>
                <a:latin typeface="Calibri"/>
                <a:ea typeface="Calibri"/>
                <a:cs typeface="Calibri"/>
                <a:sym typeface="Calibri"/>
              </a:rPr>
              <a:t>In partnership with</a:t>
            </a:r>
            <a:endParaRPr/>
          </a:p>
        </p:txBody>
      </p:sp>
      <p:cxnSp>
        <p:nvCxnSpPr>
          <p:cNvPr id="57" name="Google Shape;57;p70"/>
          <p:cNvCxnSpPr/>
          <p:nvPr/>
        </p:nvCxnSpPr>
        <p:spPr>
          <a:xfrm>
            <a:off x="882502" y="4649841"/>
            <a:ext cx="7378995" cy="0"/>
          </a:xfrm>
          <a:prstGeom prst="straightConnector1">
            <a:avLst/>
          </a:prstGeom>
          <a:noFill/>
          <a:ln w="127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58" name="Google Shape;58;p70"/>
          <p:cNvCxnSpPr/>
          <p:nvPr/>
        </p:nvCxnSpPr>
        <p:spPr>
          <a:xfrm>
            <a:off x="882502" y="2725507"/>
            <a:ext cx="7378995" cy="0"/>
          </a:xfrm>
          <a:prstGeom prst="straightConnector1">
            <a:avLst/>
          </a:prstGeom>
          <a:noFill/>
          <a:ln w="127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sp>
        <p:nvSpPr>
          <p:cNvPr id="59" name="Google Shape;59;p70"/>
          <p:cNvSpPr txBox="1"/>
          <p:nvPr/>
        </p:nvSpPr>
        <p:spPr>
          <a:xfrm>
            <a:off x="758245" y="958506"/>
            <a:ext cx="877163"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100" b="0" i="1" u="none" strike="noStrike" cap="none">
                <a:solidFill>
                  <a:schemeClr val="dk1"/>
                </a:solidFill>
                <a:latin typeface="Calibri"/>
                <a:ea typeface="Calibri"/>
                <a:cs typeface="Calibri"/>
                <a:sym typeface="Calibri"/>
              </a:rPr>
              <a:t>A project of </a:t>
            </a:r>
            <a:endParaRPr/>
          </a:p>
        </p:txBody>
      </p:sp>
      <p:pic>
        <p:nvPicPr>
          <p:cNvPr id="60" name="Google Shape;60;p70"/>
          <p:cNvPicPr preferRelativeResize="0"/>
          <p:nvPr/>
        </p:nvPicPr>
        <p:blipFill rotWithShape="1">
          <a:blip r:embed="rId5">
            <a:alphaModFix/>
          </a:blip>
          <a:srcRect/>
          <a:stretch/>
        </p:blipFill>
        <p:spPr>
          <a:xfrm>
            <a:off x="2259104" y="1583252"/>
            <a:ext cx="4572000" cy="482600"/>
          </a:xfrm>
          <a:prstGeom prst="rect">
            <a:avLst/>
          </a:prstGeom>
          <a:noFill/>
          <a:ln>
            <a:noFill/>
          </a:ln>
        </p:spPr>
      </p:pic>
      <p:pic>
        <p:nvPicPr>
          <p:cNvPr id="61" name="Google Shape;61;p70" descr="Text&#10;&#10;Description automatically generated with medium confidence"/>
          <p:cNvPicPr preferRelativeResize="0"/>
          <p:nvPr/>
        </p:nvPicPr>
        <p:blipFill rotWithShape="1">
          <a:blip r:embed="rId6">
            <a:alphaModFix/>
          </a:blip>
          <a:srcRect/>
          <a:stretch/>
        </p:blipFill>
        <p:spPr>
          <a:xfrm>
            <a:off x="3387163" y="5068553"/>
            <a:ext cx="2387601" cy="1228237"/>
          </a:xfrm>
          <a:prstGeom prst="rect">
            <a:avLst/>
          </a:prstGeom>
          <a:noFill/>
          <a:ln>
            <a:noFill/>
          </a:ln>
        </p:spPr>
      </p:pic>
    </p:spTree>
  </p:cSld>
  <p:clrMap bg1="lt1" tx1="dk1" bg2="dk2" tx2="lt2" accent1="accent1" accent2="accent2" accent3="accent3" accent4="accent4" accent5="accent5" accent6="accent6" hlink="hlink" folHlink="folHlink"/>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stepstojustice.ca/questions/covid-19/i-dont-have-status-canada-can-i-get-financial-assistance-ow/"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hyperlink" Target="https://stepstojustice.ca/legal-topic/income-assistance/" TargetMode="External"/><Relationship Id="rId5" Type="http://schemas.openxmlformats.org/officeDocument/2006/relationships/hyperlink" Target="https://stepstojustice.ca/legal-topic/immigration/sponsorship/" TargetMode="External"/><Relationship Id="rId4" Type="http://schemas.openxmlformats.org/officeDocument/2006/relationships/hyperlink" Target="https://stepstojustice.ca/questions/covid-19/what-information-do-i-need-about-my-immigration-status-qualify-ow/"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www.legalaid.on.ca/legal-clinics/" TargetMode="External"/><Relationship Id="rId7" Type="http://schemas.openxmlformats.org/officeDocument/2006/relationships/hyperlink" Target="https://www.cbsa-asfc.gc.ca/security-securite/rem-ren-eng.html"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hyperlink" Target="https://www.fcjrefugeecentre.org/our-programs/settlement-programs/workshops/" TargetMode="External"/><Relationship Id="rId5" Type="http://schemas.openxmlformats.org/officeDocument/2006/relationships/hyperlink" Target="http://incomesecurity.org/" TargetMode="External"/><Relationship Id="rId4" Type="http://schemas.openxmlformats.org/officeDocument/2006/relationships/hyperlink" Target="https://www.legalaid.on.ca/specialty-clinics/" TargetMode="External"/></Relationships>
</file>

<file path=ppt/slides/_rels/slide73.xml.rels><?xml version="1.0" encoding="UTF-8" standalone="yes"?>
<Relationships xmlns="http://schemas.openxmlformats.org/package/2006/relationships"><Relationship Id="rId8" Type="http://schemas.openxmlformats.org/officeDocument/2006/relationships/hyperlink" Target="https://www.wellesleyinstitute.com/health-network-on-uninsured-clients/" TargetMode="External"/><Relationship Id="rId3" Type="http://schemas.openxmlformats.org/officeDocument/2006/relationships/hyperlink" Target="https://csalc.ca/campaign-to-extend-canada-child-benefits-to-all-children-living-in-canada/" TargetMode="External"/><Relationship Id="rId7" Type="http://schemas.openxmlformats.org/officeDocument/2006/relationships/hyperlink" Target="https://www.justrecoveryontario.ca/#newmode-embed-24305-24318"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hyperlink" Target="https://www.leaf.ca/project/basic-income-project/" TargetMode="External"/><Relationship Id="rId5" Type="http://schemas.openxmlformats.org/officeDocument/2006/relationships/hyperlink" Target="https://isarc.ca/category/housing-and-basic-income/" TargetMode="External"/><Relationship Id="rId10" Type="http://schemas.openxmlformats.org/officeDocument/2006/relationships/hyperlink" Target="https://defenddisability.ca/" TargetMode="External"/><Relationship Id="rId4" Type="http://schemas.openxmlformats.org/officeDocument/2006/relationships/hyperlink" Target="https://colourofpoverty.ca/" TargetMode="External"/><Relationship Id="rId9" Type="http://schemas.openxmlformats.org/officeDocument/2006/relationships/hyperlink" Target="https://www.odspaction.ca/"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www.producer.com/opinion/time-for-canada-to-improve-conditions-for-foreign-workers/"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hyperlink" Target="https://nbmediacoop.org/2014/12/17/unacceptable-reforms-made-to-the-live-in-caregiver-program-in-canada/" TargetMode="External"/><Relationship Id="rId5" Type="http://schemas.openxmlformats.org/officeDocument/2006/relationships/hyperlink" Target="https://globalnews.ca/news/3258012/mounties-refugees-quebec/" TargetMode="External"/><Relationship Id="rId4" Type="http://schemas.openxmlformats.org/officeDocument/2006/relationships/hyperlink" Target="https://ccrweb.ca/en/donate-now" TargetMode="Externa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
        <p:cNvGrpSpPr/>
        <p:nvPr/>
      </p:nvGrpSpPr>
      <p:grpSpPr>
        <a:xfrm>
          <a:off x="0" y="0"/>
          <a:ext cx="0" cy="0"/>
          <a:chOff x="0" y="0"/>
          <a:chExt cx="0" cy="0"/>
        </a:xfrm>
      </p:grpSpPr>
      <p:sp>
        <p:nvSpPr>
          <p:cNvPr id="67" name="Google Shape;67;p1"/>
          <p:cNvSpPr txBox="1"/>
          <p:nvPr/>
        </p:nvSpPr>
        <p:spPr>
          <a:xfrm>
            <a:off x="2005226" y="6015460"/>
            <a:ext cx="6552166" cy="745435"/>
          </a:xfrm>
          <a:prstGeom prst="rect">
            <a:avLst/>
          </a:prstGeom>
          <a:noFill/>
          <a:ln>
            <a:noFill/>
          </a:ln>
        </p:spPr>
        <p:txBody>
          <a:bodyPr spcFirstLastPara="1" wrap="square" lIns="91425" tIns="45700" rIns="91425" bIns="45700" anchor="ctr" anchorCtr="0">
            <a:noAutofit/>
          </a:bodyPr>
          <a:lstStyle/>
          <a:p>
            <a:pPr>
              <a:lnSpc>
                <a:spcPct val="90000"/>
              </a:lnSpc>
              <a:buClr>
                <a:schemeClr val="dk1"/>
              </a:buClr>
              <a:buSzPct val="100000"/>
            </a:pPr>
            <a:r>
              <a:rPr lang="en-US" sz="1800" dirty="0">
                <a:latin typeface="+mn-lt"/>
              </a:rPr>
              <a:t>Insert clinic name</a:t>
            </a:r>
          </a:p>
          <a:p>
            <a:pPr>
              <a:lnSpc>
                <a:spcPct val="90000"/>
              </a:lnSpc>
              <a:buClr>
                <a:schemeClr val="dk1"/>
              </a:buClr>
              <a:buSzPct val="100000"/>
            </a:pPr>
            <a:r>
              <a:rPr lang="en-US" sz="1800" dirty="0">
                <a:latin typeface="+mn-lt"/>
              </a:rPr>
              <a:t>Date </a:t>
            </a:r>
            <a:endParaRPr sz="1800" dirty="0">
              <a:latin typeface="+mn-lt"/>
            </a:endParaRPr>
          </a:p>
        </p:txBody>
      </p:sp>
      <p:sp>
        <p:nvSpPr>
          <p:cNvPr id="68" name="Google Shape;68;p1"/>
          <p:cNvSpPr txBox="1"/>
          <p:nvPr/>
        </p:nvSpPr>
        <p:spPr>
          <a:xfrm>
            <a:off x="2095928" y="5395350"/>
            <a:ext cx="6782258" cy="62011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200"/>
              <a:buFont typeface="Calibri"/>
              <a:buNone/>
            </a:pPr>
            <a:r>
              <a:rPr lang="en-CA" sz="2800" b="1" i="0" u="none" strike="noStrike" cap="none" dirty="0">
                <a:solidFill>
                  <a:schemeClr val="accent2"/>
                </a:solidFill>
                <a:latin typeface="Calibri"/>
                <a:ea typeface="Calibri"/>
                <a:cs typeface="Calibri"/>
                <a:sym typeface="Calibri"/>
              </a:rPr>
              <a:t>Immigration Status &amp; Social Assistance </a:t>
            </a:r>
            <a:endParaRPr sz="2800" b="1" dirty="0">
              <a:solidFill>
                <a:schemeClr val="accent2"/>
              </a:solidFill>
            </a:endParaRPr>
          </a:p>
        </p:txBody>
      </p:sp>
      <p:pic>
        <p:nvPicPr>
          <p:cNvPr id="70" name="Google Shape;70;p1" descr="A black and white logo&#10;&#10;Description automatically generated with low confidence"/>
          <p:cNvPicPr preferRelativeResize="0"/>
          <p:nvPr/>
        </p:nvPicPr>
        <p:blipFill rotWithShape="1">
          <a:blip r:embed="rId3">
            <a:alphaModFix/>
          </a:blip>
          <a:srcRect/>
          <a:stretch/>
        </p:blipFill>
        <p:spPr>
          <a:xfrm>
            <a:off x="359561" y="269770"/>
            <a:ext cx="2335513" cy="373033"/>
          </a:xfrm>
          <a:prstGeom prst="rect">
            <a:avLst/>
          </a:prstGeom>
          <a:noFill/>
          <a:ln>
            <a:noFill/>
          </a:ln>
        </p:spPr>
      </p:pic>
      <p:pic>
        <p:nvPicPr>
          <p:cNvPr id="6" name="Picture Placeholder 5" descr="A person writing on a piece of paper&#10;&#10;Description automatically generated with medium confidence">
            <a:extLst>
              <a:ext uri="{FF2B5EF4-FFF2-40B4-BE49-F238E27FC236}">
                <a16:creationId xmlns:a16="http://schemas.microsoft.com/office/drawing/2014/main" id="{821E7365-A57A-444F-8B53-E47F8C3616CF}"/>
              </a:ext>
            </a:extLst>
          </p:cNvPr>
          <p:cNvPicPr>
            <a:picLocks noGrp="1" noChangeAspect="1"/>
          </p:cNvPicPr>
          <p:nvPr>
            <p:ph type="pic" idx="2"/>
          </p:nvPr>
        </p:nvPicPr>
        <p:blipFill>
          <a:blip r:embed="rId4"/>
          <a:srcRect t="12561" b="12561"/>
          <a:stretch>
            <a:fillRect/>
          </a:stretch>
        </p:blipFill>
        <p:spPr>
          <a:xfrm>
            <a:off x="2030186" y="1977284"/>
            <a:ext cx="6848000" cy="3418066"/>
          </a:xfr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3"/>
          <p:cNvSpPr txBox="1">
            <a:spLocks noGrp="1"/>
          </p:cNvSpPr>
          <p:nvPr>
            <p:ph type="title"/>
          </p:nvPr>
        </p:nvSpPr>
        <p:spPr>
          <a:xfrm>
            <a:off x="555648" y="1289340"/>
            <a:ext cx="7886700" cy="703233"/>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C55A11"/>
              </a:buClr>
              <a:buSzPts val="4800"/>
              <a:buFont typeface="Calibri"/>
              <a:buNone/>
            </a:pPr>
            <a:r>
              <a:rPr lang="en-CA" sz="4800" b="1" dirty="0">
                <a:solidFill>
                  <a:srgbClr val="C55A11"/>
                </a:solidFill>
              </a:rPr>
              <a:t>Learning Goals</a:t>
            </a:r>
            <a:endParaRPr sz="4800" b="1" dirty="0"/>
          </a:p>
        </p:txBody>
      </p:sp>
      <p:sp>
        <p:nvSpPr>
          <p:cNvPr id="85" name="Google Shape;85;p3"/>
          <p:cNvSpPr txBox="1">
            <a:spLocks noGrp="1"/>
          </p:cNvSpPr>
          <p:nvPr>
            <p:ph type="body" idx="1"/>
          </p:nvPr>
        </p:nvSpPr>
        <p:spPr>
          <a:xfrm>
            <a:off x="368491" y="2183642"/>
            <a:ext cx="8611736" cy="4172708"/>
          </a:xfrm>
          <a:prstGeom prst="rect">
            <a:avLst/>
          </a:prstGeom>
          <a:noFill/>
          <a:ln>
            <a:noFill/>
          </a:ln>
        </p:spPr>
        <p:txBody>
          <a:bodyPr spcFirstLastPara="1" wrap="square" lIns="91425" tIns="45700" rIns="91425" bIns="45700" anchor="t" anchorCtr="0">
            <a:noAutofit/>
          </a:bodyPr>
          <a:lstStyle/>
          <a:p>
            <a:pPr marL="0" indent="0">
              <a:lnSpc>
                <a:spcPct val="100000"/>
              </a:lnSpc>
              <a:spcBef>
                <a:spcPts val="0"/>
              </a:spcBef>
              <a:buSzPts val="3600"/>
            </a:pPr>
            <a:r>
              <a:rPr lang="en-CA" sz="3600" dirty="0">
                <a:solidFill>
                  <a:schemeClr val="tx1"/>
                </a:solidFill>
              </a:rPr>
              <a:t>1. How does immigration status affect eligibility for social assistance (OW and ODSP)? </a:t>
            </a:r>
          </a:p>
          <a:p>
            <a:pPr marL="0" lvl="0" indent="0" algn="l" rtl="0">
              <a:lnSpc>
                <a:spcPct val="100000"/>
              </a:lnSpc>
              <a:spcBef>
                <a:spcPts val="0"/>
              </a:spcBef>
              <a:spcAft>
                <a:spcPts val="0"/>
              </a:spcAft>
              <a:buClr>
                <a:srgbClr val="888888"/>
              </a:buClr>
              <a:buSzPts val="3600"/>
              <a:buNone/>
            </a:pPr>
            <a:r>
              <a:rPr lang="en-CA" sz="3600" dirty="0">
                <a:solidFill>
                  <a:schemeClr val="tx1"/>
                </a:solidFill>
              </a:rPr>
              <a:t>2. How does receiving social assistance affect immigration applications? </a:t>
            </a:r>
          </a:p>
          <a:p>
            <a:pPr marL="0" lvl="0" indent="0" algn="l" rtl="0">
              <a:lnSpc>
                <a:spcPct val="100000"/>
              </a:lnSpc>
              <a:spcBef>
                <a:spcPts val="0"/>
              </a:spcBef>
              <a:spcAft>
                <a:spcPts val="0"/>
              </a:spcAft>
              <a:buClr>
                <a:srgbClr val="888888"/>
              </a:buClr>
              <a:buSzPts val="3600"/>
              <a:buNone/>
            </a:pPr>
            <a:r>
              <a:rPr lang="en-CA" sz="3600" dirty="0">
                <a:solidFill>
                  <a:schemeClr val="tx1"/>
                </a:solidFill>
              </a:rPr>
              <a:t>3.  What can community workers do to help clients who have been denied assistance?</a:t>
            </a:r>
            <a:endParaRPr sz="3600" dirty="0">
              <a:solidFill>
                <a:schemeClr val="tx1"/>
              </a:solidFill>
            </a:endParaRPr>
          </a:p>
        </p:txBody>
      </p:sp>
      <p:sp>
        <p:nvSpPr>
          <p:cNvPr id="86" name="Google Shape;86;p3"/>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10</a:t>
            </a:fld>
            <a:endParaRPr sz="16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4"/>
          <p:cNvSpPr txBox="1">
            <a:spLocks noGrp="1"/>
          </p:cNvSpPr>
          <p:nvPr>
            <p:ph type="title"/>
          </p:nvPr>
        </p:nvSpPr>
        <p:spPr>
          <a:xfrm>
            <a:off x="545910" y="1269242"/>
            <a:ext cx="7969440" cy="723331"/>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C55A11"/>
              </a:buClr>
              <a:buSzPct val="100000"/>
              <a:buFont typeface="Calibri"/>
              <a:buNone/>
            </a:pPr>
            <a:br>
              <a:rPr lang="en-CA" sz="4800" b="1" dirty="0">
                <a:solidFill>
                  <a:srgbClr val="C55A11"/>
                </a:solidFill>
              </a:rPr>
            </a:br>
            <a:r>
              <a:rPr lang="en-CA" sz="4800" b="1" dirty="0">
                <a:solidFill>
                  <a:srgbClr val="C55A11"/>
                </a:solidFill>
              </a:rPr>
              <a:t>Systemic Barriers &amp; Lived Reality</a:t>
            </a:r>
            <a:endParaRPr sz="4800" b="1" dirty="0"/>
          </a:p>
        </p:txBody>
      </p:sp>
      <p:sp>
        <p:nvSpPr>
          <p:cNvPr id="93" name="Google Shape;93;p4"/>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11</a:t>
            </a:fld>
            <a:endParaRPr sz="1600"/>
          </a:p>
        </p:txBody>
      </p:sp>
      <p:pic>
        <p:nvPicPr>
          <p:cNvPr id="94" name="Google Shape;94;p4" descr="A collage of four photos depicting newcomers to Canada. 1. People having fun in the wintertime. 2. a woman of colour wearing a hijab, with two children of colour. 3. a woman of colour wearing a hijab holding a sign 4. people working in a field. &#10;&#10;Description automatically generated with medium confidence"/>
          <p:cNvPicPr preferRelativeResize="0"/>
          <p:nvPr/>
        </p:nvPicPr>
        <p:blipFill rotWithShape="1">
          <a:blip r:embed="rId3">
            <a:alphaModFix/>
          </a:blip>
          <a:srcRect/>
          <a:stretch/>
        </p:blipFill>
        <p:spPr>
          <a:xfrm>
            <a:off x="1061883" y="2307121"/>
            <a:ext cx="6841393" cy="456468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5"/>
          <p:cNvSpPr txBox="1">
            <a:spLocks noGrp="1"/>
          </p:cNvSpPr>
          <p:nvPr>
            <p:ph type="title"/>
          </p:nvPr>
        </p:nvSpPr>
        <p:spPr>
          <a:xfrm>
            <a:off x="628650" y="2517545"/>
            <a:ext cx="7886700" cy="2178509"/>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C55A11"/>
              </a:buClr>
              <a:buSzPts val="4800"/>
              <a:buFont typeface="Calibri"/>
              <a:buNone/>
            </a:pPr>
            <a:r>
              <a:rPr lang="en-CA" sz="4800" b="1" dirty="0">
                <a:solidFill>
                  <a:srgbClr val="C55A11"/>
                </a:solidFill>
              </a:rPr>
              <a:t>How immigration status </a:t>
            </a:r>
            <a:br>
              <a:rPr lang="en-CA" sz="4800" b="1" dirty="0">
                <a:solidFill>
                  <a:srgbClr val="C55A11"/>
                </a:solidFill>
              </a:rPr>
            </a:br>
            <a:r>
              <a:rPr lang="en-CA" sz="4800" b="1" dirty="0">
                <a:solidFill>
                  <a:srgbClr val="C55A11"/>
                </a:solidFill>
              </a:rPr>
              <a:t>affects eligibility</a:t>
            </a:r>
            <a:br>
              <a:rPr lang="en-CA" sz="4800" b="1" dirty="0">
                <a:solidFill>
                  <a:srgbClr val="C55A11"/>
                </a:solidFill>
              </a:rPr>
            </a:br>
            <a:r>
              <a:rPr lang="en-CA" sz="4800" b="1" dirty="0">
                <a:solidFill>
                  <a:srgbClr val="C55A11"/>
                </a:solidFill>
              </a:rPr>
              <a:t>for social assistance</a:t>
            </a:r>
            <a:endParaRPr sz="4800" b="1" dirty="0"/>
          </a:p>
        </p:txBody>
      </p:sp>
      <p:sp>
        <p:nvSpPr>
          <p:cNvPr id="101" name="Google Shape;101;p5"/>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12</a:t>
            </a:fld>
            <a:endParaRPr sz="16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6"/>
          <p:cNvSpPr txBox="1">
            <a:spLocks noGrp="1"/>
          </p:cNvSpPr>
          <p:nvPr>
            <p:ph type="title"/>
          </p:nvPr>
        </p:nvSpPr>
        <p:spPr>
          <a:xfrm>
            <a:off x="532263" y="1269242"/>
            <a:ext cx="7983087" cy="723332"/>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C55A11"/>
              </a:buClr>
              <a:buSzPts val="4800"/>
              <a:buFont typeface="Calibri"/>
              <a:buNone/>
            </a:pPr>
            <a:r>
              <a:rPr lang="en-CA" sz="4800" b="1" dirty="0">
                <a:solidFill>
                  <a:srgbClr val="C55A11"/>
                </a:solidFill>
              </a:rPr>
              <a:t>Who is a citizen? </a:t>
            </a:r>
            <a:endParaRPr sz="4800" b="1" dirty="0"/>
          </a:p>
        </p:txBody>
      </p:sp>
      <p:sp>
        <p:nvSpPr>
          <p:cNvPr id="108" name="Google Shape;108;p6"/>
          <p:cNvSpPr txBox="1">
            <a:spLocks noGrp="1"/>
          </p:cNvSpPr>
          <p:nvPr>
            <p:ph type="body" idx="1"/>
          </p:nvPr>
        </p:nvSpPr>
        <p:spPr>
          <a:xfrm>
            <a:off x="628650" y="2162855"/>
            <a:ext cx="7886700" cy="1500187"/>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600"/>
              </a:spcAft>
              <a:buClr>
                <a:schemeClr val="dk1"/>
              </a:buClr>
              <a:buSzPts val="2400"/>
              <a:buFont typeface="Arial"/>
              <a:buChar char="•"/>
            </a:pPr>
            <a:r>
              <a:rPr lang="en-CA" sz="2800" dirty="0">
                <a:solidFill>
                  <a:schemeClr val="dk1"/>
                </a:solidFill>
              </a:rPr>
              <a:t>Born in Canada</a:t>
            </a:r>
            <a:endParaRPr sz="2800" dirty="0"/>
          </a:p>
          <a:p>
            <a:pPr marL="342900" lvl="0" indent="-342900" algn="l" rtl="0">
              <a:lnSpc>
                <a:spcPct val="100000"/>
              </a:lnSpc>
              <a:spcBef>
                <a:spcPts val="0"/>
              </a:spcBef>
              <a:spcAft>
                <a:spcPts val="600"/>
              </a:spcAft>
              <a:buClr>
                <a:schemeClr val="dk1"/>
              </a:buClr>
              <a:buSzPts val="2400"/>
              <a:buFont typeface="Arial"/>
              <a:buChar char="•"/>
            </a:pPr>
            <a:r>
              <a:rPr lang="en-CA" sz="2800" dirty="0">
                <a:solidFill>
                  <a:schemeClr val="dk1"/>
                </a:solidFill>
              </a:rPr>
              <a:t>Naturalized</a:t>
            </a:r>
            <a:endParaRPr sz="2800" dirty="0"/>
          </a:p>
          <a:p>
            <a:pPr marL="342900" lvl="0" indent="-342900" algn="l" rtl="0">
              <a:lnSpc>
                <a:spcPct val="100000"/>
              </a:lnSpc>
              <a:spcBef>
                <a:spcPts val="0"/>
              </a:spcBef>
              <a:spcAft>
                <a:spcPts val="600"/>
              </a:spcAft>
              <a:buClr>
                <a:schemeClr val="dk1"/>
              </a:buClr>
              <a:buSzPts val="2400"/>
              <a:buFont typeface="Arial"/>
              <a:buChar char="•"/>
            </a:pPr>
            <a:r>
              <a:rPr lang="en-CA" sz="2800" dirty="0">
                <a:solidFill>
                  <a:schemeClr val="dk1"/>
                </a:solidFill>
              </a:rPr>
              <a:t>a minor whose parent/guardian has applied for them</a:t>
            </a:r>
            <a:endParaRPr sz="2800" dirty="0"/>
          </a:p>
        </p:txBody>
      </p:sp>
      <p:sp>
        <p:nvSpPr>
          <p:cNvPr id="109" name="Google Shape;109;p6"/>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13</a:t>
            </a:fld>
            <a:endParaRPr sz="1600"/>
          </a:p>
        </p:txBody>
      </p:sp>
      <p:pic>
        <p:nvPicPr>
          <p:cNvPr id="110" name="Google Shape;110;p6" descr="A red and white flag - the flag of Canada, with a red maple leaf on a white background in the middle of the flag, flanked by two vertical red borders. "/>
          <p:cNvPicPr preferRelativeResize="0"/>
          <p:nvPr/>
        </p:nvPicPr>
        <p:blipFill rotWithShape="1">
          <a:blip r:embed="rId3">
            <a:alphaModFix/>
          </a:blip>
          <a:srcRect/>
          <a:stretch/>
        </p:blipFill>
        <p:spPr>
          <a:xfrm>
            <a:off x="2191800" y="3921558"/>
            <a:ext cx="4760399" cy="2380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7"/>
          <p:cNvSpPr txBox="1">
            <a:spLocks noGrp="1"/>
          </p:cNvSpPr>
          <p:nvPr>
            <p:ph type="title"/>
          </p:nvPr>
        </p:nvSpPr>
        <p:spPr>
          <a:xfrm>
            <a:off x="527501" y="1574607"/>
            <a:ext cx="7987849" cy="682388"/>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C55A11"/>
              </a:buClr>
              <a:buSzPts val="4800"/>
              <a:buFont typeface="Calibri"/>
              <a:buNone/>
            </a:pPr>
            <a:r>
              <a:rPr lang="en-CA" sz="4800" b="1" dirty="0">
                <a:solidFill>
                  <a:srgbClr val="C55A11"/>
                </a:solidFill>
              </a:rPr>
              <a:t>How does Social Assistance (SA) treat citizens? </a:t>
            </a:r>
            <a:endParaRPr sz="4800" b="1" dirty="0"/>
          </a:p>
        </p:txBody>
      </p:sp>
      <p:sp>
        <p:nvSpPr>
          <p:cNvPr id="117" name="Google Shape;117;p7"/>
          <p:cNvSpPr txBox="1">
            <a:spLocks noGrp="1"/>
          </p:cNvSpPr>
          <p:nvPr>
            <p:ph type="body" idx="1"/>
          </p:nvPr>
        </p:nvSpPr>
        <p:spPr>
          <a:xfrm>
            <a:off x="409433" y="2156345"/>
            <a:ext cx="8105917" cy="4565129"/>
          </a:xfrm>
          <a:prstGeom prst="rect">
            <a:avLst/>
          </a:prstGeom>
          <a:noFill/>
          <a:ln>
            <a:noFill/>
          </a:ln>
        </p:spPr>
        <p:txBody>
          <a:bodyPr spcFirstLastPara="1" wrap="square" lIns="91425" tIns="45700" rIns="91425" bIns="45700" anchor="t" anchorCtr="0">
            <a:normAutofit/>
          </a:bodyPr>
          <a:lstStyle/>
          <a:p>
            <a:pPr marL="114300" lvl="0" indent="0" algn="l" rtl="0">
              <a:lnSpc>
                <a:spcPct val="100000"/>
              </a:lnSpc>
              <a:spcBef>
                <a:spcPts val="0"/>
              </a:spcBef>
              <a:spcAft>
                <a:spcPts val="0"/>
              </a:spcAft>
              <a:buClr>
                <a:schemeClr val="dk1"/>
              </a:buClr>
              <a:buSzPts val="2600"/>
              <a:buNone/>
            </a:pPr>
            <a:endParaRPr lang="en-CA" sz="2800" dirty="0">
              <a:solidFill>
                <a:schemeClr val="dk1"/>
              </a:solidFill>
            </a:endParaRPr>
          </a:p>
          <a:p>
            <a:pPr marL="114300" lvl="0" indent="0" algn="l" rtl="0">
              <a:lnSpc>
                <a:spcPct val="100000"/>
              </a:lnSpc>
              <a:spcBef>
                <a:spcPts val="0"/>
              </a:spcBef>
              <a:spcAft>
                <a:spcPts val="0"/>
              </a:spcAft>
              <a:buClr>
                <a:schemeClr val="dk1"/>
              </a:buClr>
              <a:buSzPts val="2600"/>
              <a:buNone/>
            </a:pPr>
            <a:r>
              <a:rPr lang="en-CA" sz="2800" dirty="0">
                <a:solidFill>
                  <a:schemeClr val="dk1"/>
                </a:solidFill>
              </a:rPr>
              <a:t>Citizens are eligible for Social Assistance (must meet other eligibility criteria)* </a:t>
            </a:r>
          </a:p>
          <a:p>
            <a:pPr marL="114300" lvl="0" indent="0" algn="l" rtl="0">
              <a:lnSpc>
                <a:spcPct val="100000"/>
              </a:lnSpc>
              <a:spcBef>
                <a:spcPts val="0"/>
              </a:spcBef>
              <a:spcAft>
                <a:spcPts val="0"/>
              </a:spcAft>
              <a:buClr>
                <a:schemeClr val="dk1"/>
              </a:buClr>
              <a:buSzPts val="2600"/>
              <a:buNone/>
            </a:pPr>
            <a:r>
              <a:rPr lang="en-CA" sz="2800" dirty="0">
                <a:solidFill>
                  <a:schemeClr val="dk1"/>
                </a:solidFill>
              </a:rPr>
              <a:t>To prove citizenship, use:</a:t>
            </a:r>
            <a:endParaRPr sz="2800" dirty="0"/>
          </a:p>
          <a:p>
            <a:pPr marL="342900" lvl="0" indent="-204470" algn="l" rtl="0">
              <a:lnSpc>
                <a:spcPct val="100000"/>
              </a:lnSpc>
              <a:spcBef>
                <a:spcPts val="0"/>
              </a:spcBef>
              <a:spcAft>
                <a:spcPts val="600"/>
              </a:spcAft>
              <a:buClr>
                <a:schemeClr val="dk1"/>
              </a:buClr>
              <a:buSzPts val="2400"/>
              <a:buChar char="•"/>
            </a:pPr>
            <a:r>
              <a:rPr lang="en-CA" sz="2800" dirty="0">
                <a:solidFill>
                  <a:schemeClr val="dk1"/>
                </a:solidFill>
              </a:rPr>
              <a:t>Passport</a:t>
            </a:r>
            <a:endParaRPr sz="2800" dirty="0"/>
          </a:p>
          <a:p>
            <a:pPr marL="342900" lvl="0" indent="-204470" algn="l" rtl="0">
              <a:lnSpc>
                <a:spcPct val="100000"/>
              </a:lnSpc>
              <a:spcBef>
                <a:spcPts val="0"/>
              </a:spcBef>
              <a:spcAft>
                <a:spcPts val="600"/>
              </a:spcAft>
              <a:buClr>
                <a:schemeClr val="dk1"/>
              </a:buClr>
              <a:buSzPts val="2400"/>
              <a:buChar char="•"/>
            </a:pPr>
            <a:r>
              <a:rPr lang="en-CA" sz="2800" dirty="0">
                <a:solidFill>
                  <a:schemeClr val="dk1"/>
                </a:solidFill>
              </a:rPr>
              <a:t>Birth Certificate</a:t>
            </a:r>
            <a:endParaRPr sz="2800" dirty="0"/>
          </a:p>
          <a:p>
            <a:pPr marL="342900" lvl="0" indent="-204470" algn="l" rtl="0">
              <a:lnSpc>
                <a:spcPct val="100000"/>
              </a:lnSpc>
              <a:spcBef>
                <a:spcPts val="0"/>
              </a:spcBef>
              <a:spcAft>
                <a:spcPts val="600"/>
              </a:spcAft>
              <a:buClr>
                <a:schemeClr val="dk1"/>
              </a:buClr>
              <a:buSzPts val="2400"/>
              <a:buChar char="•"/>
            </a:pPr>
            <a:r>
              <a:rPr lang="en-CA" sz="2800" dirty="0">
                <a:solidFill>
                  <a:schemeClr val="dk1"/>
                </a:solidFill>
              </a:rPr>
              <a:t>Citizenship card/certificate</a:t>
            </a:r>
            <a:endParaRPr sz="2800" dirty="0"/>
          </a:p>
          <a:p>
            <a:pPr marL="0" lvl="0" indent="0" algn="l" rtl="0">
              <a:lnSpc>
                <a:spcPct val="90000"/>
              </a:lnSpc>
              <a:spcBef>
                <a:spcPts val="1000"/>
              </a:spcBef>
              <a:spcAft>
                <a:spcPts val="0"/>
              </a:spcAft>
              <a:buClr>
                <a:srgbClr val="888888"/>
              </a:buClr>
              <a:buSzPts val="2400"/>
              <a:buNone/>
            </a:pPr>
            <a:endParaRPr dirty="0"/>
          </a:p>
        </p:txBody>
      </p:sp>
      <p:sp>
        <p:nvSpPr>
          <p:cNvPr id="118" name="Google Shape;118;p7"/>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14</a:t>
            </a:fld>
            <a:endParaRPr sz="1600"/>
          </a:p>
        </p:txBody>
      </p:sp>
      <p:pic>
        <p:nvPicPr>
          <p:cNvPr id="119" name="Google Shape;119;p7" descr="a hand holding a Canadian passport"/>
          <p:cNvPicPr preferRelativeResize="0"/>
          <p:nvPr/>
        </p:nvPicPr>
        <p:blipFill rotWithShape="1">
          <a:blip r:embed="rId3">
            <a:alphaModFix/>
          </a:blip>
          <a:srcRect/>
          <a:stretch/>
        </p:blipFill>
        <p:spPr>
          <a:xfrm>
            <a:off x="3465095" y="5314308"/>
            <a:ext cx="1216087" cy="682388"/>
          </a:xfrm>
          <a:prstGeom prst="rect">
            <a:avLst/>
          </a:prstGeom>
          <a:noFill/>
          <a:ln>
            <a:noFill/>
          </a:ln>
        </p:spPr>
      </p:pic>
      <p:sp>
        <p:nvSpPr>
          <p:cNvPr id="120" name="Google Shape;120;p7"/>
          <p:cNvSpPr txBox="1"/>
          <p:nvPr/>
        </p:nvSpPr>
        <p:spPr>
          <a:xfrm>
            <a:off x="785813" y="5780782"/>
            <a:ext cx="4572000"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rgbClr val="245566"/>
              </a:solidFill>
              <a:latin typeface="Calibri"/>
              <a:ea typeface="Calibri"/>
              <a:cs typeface="Calibri"/>
              <a:sym typeface="Calibri"/>
            </a:endParaRPr>
          </a:p>
          <a:p>
            <a:pPr marL="114300" marR="0" lvl="0" indent="0" algn="l" rtl="0">
              <a:lnSpc>
                <a:spcPct val="100000"/>
              </a:lnSpc>
              <a:spcAft>
                <a:spcPts val="0"/>
              </a:spcAft>
              <a:buClr>
                <a:schemeClr val="dk1"/>
              </a:buClr>
              <a:buSzPts val="1800"/>
              <a:buFont typeface="Calibri"/>
              <a:buNone/>
            </a:pPr>
            <a:r>
              <a:rPr lang="en-CA" sz="1800" b="0" i="0" u="none" strike="noStrike" cap="none" dirty="0">
                <a:solidFill>
                  <a:schemeClr val="dk1"/>
                </a:solidFill>
                <a:latin typeface="Calibri"/>
                <a:ea typeface="Calibri"/>
                <a:cs typeface="Calibri"/>
                <a:sym typeface="Calibri"/>
              </a:rPr>
              <a:t>*Social assistance eligibility criteria include </a:t>
            </a:r>
            <a:endParaRPr sz="1800" b="0" i="0" u="none" strike="noStrike" cap="none" dirty="0">
              <a:solidFill>
                <a:schemeClr val="dk1"/>
              </a:solidFill>
              <a:latin typeface="Calibri"/>
              <a:ea typeface="Calibri"/>
              <a:cs typeface="Calibri"/>
              <a:sym typeface="Calibri"/>
            </a:endParaRPr>
          </a:p>
          <a:p>
            <a:pPr marL="114300" marR="0" lvl="0" indent="0" algn="l" rtl="0">
              <a:lnSpc>
                <a:spcPct val="100000"/>
              </a:lnSpc>
              <a:spcAft>
                <a:spcPts val="0"/>
              </a:spcAft>
              <a:buClr>
                <a:schemeClr val="dk1"/>
              </a:buClr>
              <a:buSzPts val="1800"/>
              <a:buFont typeface="Calibri"/>
              <a:buNone/>
            </a:pPr>
            <a:r>
              <a:rPr lang="en-CA" sz="1800" b="0" i="0" u="none" strike="noStrike" cap="none" dirty="0">
                <a:solidFill>
                  <a:schemeClr val="dk1"/>
                </a:solidFill>
                <a:latin typeface="Calibri"/>
                <a:ea typeface="Calibri"/>
                <a:cs typeface="Calibri"/>
                <a:sym typeface="Calibri"/>
              </a:rPr>
              <a:t>income, assets, family unit and residence</a:t>
            </a:r>
            <a:endParaRPr sz="1800" b="0" i="0" u="none" strike="noStrike" cap="none" dirty="0">
              <a:solidFill>
                <a:schemeClr val="dk1"/>
              </a:solidFill>
              <a:latin typeface="Calibri"/>
              <a:ea typeface="Calibri"/>
              <a:cs typeface="Calibri"/>
              <a:sym typeface="Calibri"/>
            </a:endParaRPr>
          </a:p>
        </p:txBody>
      </p:sp>
      <p:pic>
        <p:nvPicPr>
          <p:cNvPr id="121" name="Google Shape;121;p7" descr="an Ontario birth certificate"/>
          <p:cNvPicPr preferRelativeResize="0"/>
          <p:nvPr/>
        </p:nvPicPr>
        <p:blipFill rotWithShape="1">
          <a:blip r:embed="rId4">
            <a:alphaModFix/>
          </a:blip>
          <a:srcRect/>
          <a:stretch/>
        </p:blipFill>
        <p:spPr>
          <a:xfrm>
            <a:off x="6025065" y="3171954"/>
            <a:ext cx="2499662" cy="353136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8"/>
          <p:cNvSpPr txBox="1">
            <a:spLocks noGrp="1"/>
          </p:cNvSpPr>
          <p:nvPr>
            <p:ph type="title"/>
          </p:nvPr>
        </p:nvSpPr>
        <p:spPr>
          <a:xfrm>
            <a:off x="518615" y="1269242"/>
            <a:ext cx="7991973" cy="723331"/>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C55A11"/>
              </a:buClr>
              <a:buSzPts val="4800"/>
              <a:buFont typeface="Calibri"/>
              <a:buNone/>
            </a:pPr>
            <a:r>
              <a:rPr lang="en-CA" sz="4300" b="1" dirty="0">
                <a:solidFill>
                  <a:srgbClr val="C55A11"/>
                </a:solidFill>
              </a:rPr>
              <a:t>Who is a Permanent Resident (PR)? </a:t>
            </a:r>
            <a:endParaRPr sz="4300" b="1" dirty="0"/>
          </a:p>
        </p:txBody>
      </p:sp>
      <p:sp>
        <p:nvSpPr>
          <p:cNvPr id="128" name="Google Shape;128;p8"/>
          <p:cNvSpPr txBox="1">
            <a:spLocks noGrp="1"/>
          </p:cNvSpPr>
          <p:nvPr>
            <p:ph type="body" idx="1"/>
          </p:nvPr>
        </p:nvSpPr>
        <p:spPr>
          <a:xfrm>
            <a:off x="441597" y="2165684"/>
            <a:ext cx="8260805" cy="1515979"/>
          </a:xfrm>
          <a:prstGeom prst="rect">
            <a:avLst/>
          </a:prstGeom>
          <a:noFill/>
          <a:ln>
            <a:noFill/>
          </a:ln>
        </p:spPr>
        <p:txBody>
          <a:bodyPr spcFirstLastPara="1" wrap="square" lIns="91425" tIns="45700" rIns="91425" bIns="45700" anchor="t" anchorCtr="0">
            <a:normAutofit lnSpcReduction="10000"/>
          </a:bodyPr>
          <a:lstStyle/>
          <a:p>
            <a:pPr marL="342900" lvl="0" indent="-203200" algn="l" rtl="0">
              <a:lnSpc>
                <a:spcPct val="100000"/>
              </a:lnSpc>
              <a:spcBef>
                <a:spcPts val="0"/>
              </a:spcBef>
              <a:spcAft>
                <a:spcPts val="600"/>
              </a:spcAft>
              <a:buClr>
                <a:schemeClr val="dk1"/>
              </a:buClr>
              <a:buSzPts val="2400"/>
              <a:buChar char="•"/>
            </a:pPr>
            <a:r>
              <a:rPr lang="en-CA" sz="2800" dirty="0">
                <a:solidFill>
                  <a:schemeClr val="dk1"/>
                </a:solidFill>
              </a:rPr>
              <a:t>Someone given “permanent” status in Canada who is a citizen of another country</a:t>
            </a:r>
            <a:endParaRPr sz="2800" dirty="0"/>
          </a:p>
          <a:p>
            <a:pPr marL="342900" lvl="0" indent="-203200" algn="l" rtl="0">
              <a:lnSpc>
                <a:spcPct val="100000"/>
              </a:lnSpc>
              <a:spcBef>
                <a:spcPts val="0"/>
              </a:spcBef>
              <a:spcAft>
                <a:spcPts val="600"/>
              </a:spcAft>
              <a:buClr>
                <a:schemeClr val="dk1"/>
              </a:buClr>
              <a:buSzPts val="2400"/>
              <a:buChar char="•"/>
            </a:pPr>
            <a:r>
              <a:rPr lang="en-CA" sz="2800" dirty="0">
                <a:solidFill>
                  <a:schemeClr val="dk1"/>
                </a:solidFill>
              </a:rPr>
              <a:t>PR status has not been taken away</a:t>
            </a:r>
            <a:endParaRPr sz="2800" dirty="0"/>
          </a:p>
          <a:p>
            <a:pPr marL="0" lvl="0" indent="0" algn="l" rtl="0">
              <a:lnSpc>
                <a:spcPct val="90000"/>
              </a:lnSpc>
              <a:spcBef>
                <a:spcPts val="1000"/>
              </a:spcBef>
              <a:spcAft>
                <a:spcPts val="0"/>
              </a:spcAft>
              <a:buClr>
                <a:srgbClr val="888888"/>
              </a:buClr>
              <a:buSzPts val="2400"/>
              <a:buNone/>
            </a:pPr>
            <a:endParaRPr dirty="0"/>
          </a:p>
        </p:txBody>
      </p:sp>
      <p:sp>
        <p:nvSpPr>
          <p:cNvPr id="129" name="Google Shape;129;p8"/>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15</a:t>
            </a:fld>
            <a:endParaRPr sz="1600"/>
          </a:p>
        </p:txBody>
      </p:sp>
      <p:pic>
        <p:nvPicPr>
          <p:cNvPr id="130" name="Google Shape;130;p8"/>
          <p:cNvPicPr preferRelativeResize="0"/>
          <p:nvPr/>
        </p:nvPicPr>
        <p:blipFill rotWithShape="1">
          <a:blip r:embed="rId3">
            <a:alphaModFix amt="69000"/>
          </a:blip>
          <a:srcRect/>
          <a:stretch/>
        </p:blipFill>
        <p:spPr>
          <a:xfrm>
            <a:off x="-14288" y="3864522"/>
            <a:ext cx="9158288" cy="299347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9"/>
          <p:cNvSpPr txBox="1">
            <a:spLocks noGrp="1"/>
          </p:cNvSpPr>
          <p:nvPr>
            <p:ph type="title"/>
          </p:nvPr>
        </p:nvSpPr>
        <p:spPr>
          <a:xfrm>
            <a:off x="559559" y="1132764"/>
            <a:ext cx="8338781" cy="117266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75000"/>
              </a:lnSpc>
              <a:spcBef>
                <a:spcPts val="0"/>
              </a:spcBef>
              <a:spcAft>
                <a:spcPts val="0"/>
              </a:spcAft>
              <a:buClr>
                <a:srgbClr val="C55A11"/>
              </a:buClr>
              <a:buSzPct val="100000"/>
              <a:buFont typeface="Calibri"/>
              <a:buNone/>
            </a:pPr>
            <a:r>
              <a:rPr lang="en-CA" sz="4800" b="1" dirty="0">
                <a:solidFill>
                  <a:srgbClr val="C55A11"/>
                </a:solidFill>
              </a:rPr>
              <a:t>How does SA treat permanent residents? </a:t>
            </a:r>
            <a:endParaRPr sz="4800" b="1" dirty="0"/>
          </a:p>
        </p:txBody>
      </p:sp>
      <p:sp>
        <p:nvSpPr>
          <p:cNvPr id="137" name="Google Shape;137;p9"/>
          <p:cNvSpPr txBox="1">
            <a:spLocks noGrp="1"/>
          </p:cNvSpPr>
          <p:nvPr>
            <p:ph type="body" idx="1"/>
          </p:nvPr>
        </p:nvSpPr>
        <p:spPr>
          <a:xfrm>
            <a:off x="623888" y="2415653"/>
            <a:ext cx="8274452" cy="4039737"/>
          </a:xfrm>
          <a:prstGeom prst="rect">
            <a:avLst/>
          </a:prstGeom>
          <a:noFill/>
          <a:ln>
            <a:noFill/>
          </a:ln>
        </p:spPr>
        <p:txBody>
          <a:bodyPr spcFirstLastPara="1" wrap="square" lIns="91425" tIns="45700" rIns="91425" bIns="45700" anchor="t" anchorCtr="0">
            <a:normAutofit fontScale="85000" lnSpcReduction="20000"/>
          </a:bodyPr>
          <a:lstStyle/>
          <a:p>
            <a:pPr marL="114300" lvl="0" indent="0" algn="l" rtl="0">
              <a:lnSpc>
                <a:spcPct val="110000"/>
              </a:lnSpc>
              <a:spcBef>
                <a:spcPts val="0"/>
              </a:spcBef>
              <a:spcAft>
                <a:spcPts val="0"/>
              </a:spcAft>
              <a:buClr>
                <a:schemeClr val="dk1"/>
              </a:buClr>
              <a:buSzPts val="2800"/>
              <a:buNone/>
            </a:pPr>
            <a:r>
              <a:rPr lang="en-CA" sz="2800" dirty="0">
                <a:solidFill>
                  <a:schemeClr val="dk1"/>
                </a:solidFill>
              </a:rPr>
              <a:t>Permanent residents are eligible for Social Assistance (must meet other eligibility criteria)*</a:t>
            </a:r>
            <a:endParaRPr sz="2800" dirty="0"/>
          </a:p>
          <a:p>
            <a:pPr marL="0" lvl="0" indent="0" algn="l" rtl="0">
              <a:lnSpc>
                <a:spcPct val="100000"/>
              </a:lnSpc>
              <a:spcBef>
                <a:spcPts val="0"/>
              </a:spcBef>
              <a:spcAft>
                <a:spcPts val="0"/>
              </a:spcAft>
              <a:buClr>
                <a:srgbClr val="888888"/>
              </a:buClr>
              <a:buSzPts val="2800"/>
              <a:buNone/>
            </a:pPr>
            <a:endParaRPr sz="2800" dirty="0">
              <a:solidFill>
                <a:schemeClr val="dk1"/>
              </a:solidFill>
            </a:endParaRPr>
          </a:p>
          <a:p>
            <a:pPr marL="114300" lvl="0" indent="0" algn="l" rtl="0">
              <a:lnSpc>
                <a:spcPct val="110000"/>
              </a:lnSpc>
              <a:spcBef>
                <a:spcPts val="0"/>
              </a:spcBef>
              <a:spcAft>
                <a:spcPts val="0"/>
              </a:spcAft>
              <a:buClr>
                <a:schemeClr val="dk1"/>
              </a:buClr>
              <a:buSzPts val="2800"/>
              <a:buNone/>
            </a:pPr>
            <a:r>
              <a:rPr lang="en-CA" sz="2800" dirty="0">
                <a:solidFill>
                  <a:schemeClr val="dk1"/>
                </a:solidFill>
              </a:rPr>
              <a:t>To prove your PR status, use:</a:t>
            </a:r>
            <a:endParaRPr sz="2800" dirty="0"/>
          </a:p>
          <a:p>
            <a:pPr marL="342900" lvl="0" indent="-216534" algn="l" rtl="0">
              <a:lnSpc>
                <a:spcPct val="110000"/>
              </a:lnSpc>
              <a:spcBef>
                <a:spcPts val="0"/>
              </a:spcBef>
              <a:spcAft>
                <a:spcPts val="600"/>
              </a:spcAft>
              <a:buClr>
                <a:schemeClr val="dk1"/>
              </a:buClr>
              <a:buSzPts val="2400"/>
              <a:buChar char="•"/>
            </a:pPr>
            <a:endParaRPr lang="en-CA" sz="2800" dirty="0">
              <a:solidFill>
                <a:schemeClr val="dk1"/>
              </a:solidFill>
            </a:endParaRPr>
          </a:p>
          <a:p>
            <a:pPr marL="342900" lvl="0" indent="-216534" algn="l" rtl="0">
              <a:lnSpc>
                <a:spcPct val="110000"/>
              </a:lnSpc>
              <a:spcBef>
                <a:spcPts val="0"/>
              </a:spcBef>
              <a:spcAft>
                <a:spcPts val="600"/>
              </a:spcAft>
              <a:buClr>
                <a:schemeClr val="dk1"/>
              </a:buClr>
              <a:buSzPts val="2400"/>
              <a:buChar char="•"/>
            </a:pPr>
            <a:r>
              <a:rPr lang="en-CA" sz="2800" dirty="0">
                <a:solidFill>
                  <a:schemeClr val="dk1"/>
                </a:solidFill>
              </a:rPr>
              <a:t>PR Card</a:t>
            </a:r>
            <a:endParaRPr sz="2800" dirty="0"/>
          </a:p>
          <a:p>
            <a:pPr marL="342900" lvl="0" indent="-216534" algn="l" rtl="0">
              <a:lnSpc>
                <a:spcPct val="110000"/>
              </a:lnSpc>
              <a:spcBef>
                <a:spcPts val="0"/>
              </a:spcBef>
              <a:spcAft>
                <a:spcPts val="600"/>
              </a:spcAft>
              <a:buClr>
                <a:schemeClr val="dk1"/>
              </a:buClr>
              <a:buSzPts val="2400"/>
              <a:buChar char="•"/>
            </a:pPr>
            <a:r>
              <a:rPr lang="en-CA" sz="2800" dirty="0">
                <a:solidFill>
                  <a:schemeClr val="dk1"/>
                </a:solidFill>
              </a:rPr>
              <a:t>Record of landing</a:t>
            </a:r>
          </a:p>
          <a:p>
            <a:pPr marL="342900" lvl="0" indent="-216534" algn="l" rtl="0">
              <a:lnSpc>
                <a:spcPct val="110000"/>
              </a:lnSpc>
              <a:spcBef>
                <a:spcPts val="0"/>
              </a:spcBef>
              <a:spcAft>
                <a:spcPts val="600"/>
              </a:spcAft>
              <a:buClr>
                <a:schemeClr val="dk1"/>
              </a:buClr>
              <a:buSzPts val="2400"/>
              <a:buChar char="•"/>
            </a:pPr>
            <a:r>
              <a:rPr lang="en-US" sz="2800" dirty="0">
                <a:solidFill>
                  <a:schemeClr val="tx1"/>
                </a:solidFill>
              </a:rPr>
              <a:t>Confirmation of PR letter</a:t>
            </a:r>
            <a:endParaRPr sz="2800" dirty="0">
              <a:solidFill>
                <a:schemeClr val="tx1"/>
              </a:solidFill>
            </a:endParaRPr>
          </a:p>
          <a:p>
            <a:pPr marL="0" lvl="0" indent="0" algn="l" rtl="0">
              <a:lnSpc>
                <a:spcPct val="110000"/>
              </a:lnSpc>
              <a:spcBef>
                <a:spcPts val="0"/>
              </a:spcBef>
              <a:spcAft>
                <a:spcPts val="0"/>
              </a:spcAft>
              <a:buClr>
                <a:srgbClr val="888888"/>
              </a:buClr>
              <a:buSzPts val="2400"/>
              <a:buNone/>
            </a:pPr>
            <a:endParaRPr sz="2400" dirty="0">
              <a:solidFill>
                <a:schemeClr val="dk1"/>
              </a:solidFill>
            </a:endParaRPr>
          </a:p>
          <a:p>
            <a:pPr marL="0" lvl="0" indent="0" algn="l" rtl="0">
              <a:lnSpc>
                <a:spcPct val="110000"/>
              </a:lnSpc>
              <a:spcBef>
                <a:spcPts val="0"/>
              </a:spcBef>
              <a:spcAft>
                <a:spcPts val="0"/>
              </a:spcAft>
              <a:buClr>
                <a:srgbClr val="888888"/>
              </a:buClr>
              <a:buSzPts val="2400"/>
              <a:buNone/>
            </a:pPr>
            <a:endParaRPr sz="2400" dirty="0">
              <a:solidFill>
                <a:schemeClr val="dk1"/>
              </a:solidFill>
            </a:endParaRPr>
          </a:p>
          <a:p>
            <a:pPr marL="114300" lvl="0" indent="0" algn="l" rtl="0">
              <a:lnSpc>
                <a:spcPct val="100000"/>
              </a:lnSpc>
              <a:spcBef>
                <a:spcPts val="0"/>
              </a:spcBef>
              <a:spcAft>
                <a:spcPts val="0"/>
              </a:spcAft>
              <a:buClr>
                <a:schemeClr val="dk1"/>
              </a:buClr>
              <a:buSzPts val="1800"/>
              <a:buNone/>
            </a:pPr>
            <a:r>
              <a:rPr lang="en-CA" sz="1800" dirty="0">
                <a:solidFill>
                  <a:schemeClr val="dk1"/>
                </a:solidFill>
              </a:rPr>
              <a:t>*Social assistance eligibility criteria include income, assets, family unit and residence</a:t>
            </a:r>
            <a:endParaRPr dirty="0">
              <a:solidFill>
                <a:schemeClr val="dk1"/>
              </a:solidFill>
            </a:endParaRPr>
          </a:p>
          <a:p>
            <a:pPr marL="0" lvl="0" indent="0" algn="l" rtl="0">
              <a:lnSpc>
                <a:spcPct val="90000"/>
              </a:lnSpc>
              <a:spcBef>
                <a:spcPts val="1000"/>
              </a:spcBef>
              <a:spcAft>
                <a:spcPts val="0"/>
              </a:spcAft>
              <a:buClr>
                <a:srgbClr val="888888"/>
              </a:buClr>
              <a:buSzPts val="2400"/>
              <a:buNone/>
            </a:pPr>
            <a:endParaRPr dirty="0"/>
          </a:p>
        </p:txBody>
      </p:sp>
      <p:sp>
        <p:nvSpPr>
          <p:cNvPr id="138" name="Google Shape;138;p9"/>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16</a:t>
            </a:fld>
            <a:endParaRPr sz="1600"/>
          </a:p>
        </p:txBody>
      </p:sp>
      <p:pic>
        <p:nvPicPr>
          <p:cNvPr id="139" name="Google Shape;139;p9" descr="Image of a sample Canada Permanent Resident card. "/>
          <p:cNvPicPr preferRelativeResize="0"/>
          <p:nvPr/>
        </p:nvPicPr>
        <p:blipFill rotWithShape="1">
          <a:blip r:embed="rId3">
            <a:alphaModFix/>
          </a:blip>
          <a:srcRect/>
          <a:stretch/>
        </p:blipFill>
        <p:spPr>
          <a:xfrm>
            <a:off x="5112642" y="3410558"/>
            <a:ext cx="3219800" cy="20499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10"/>
          <p:cNvSpPr txBox="1">
            <a:spLocks noGrp="1"/>
          </p:cNvSpPr>
          <p:nvPr>
            <p:ph type="title"/>
          </p:nvPr>
        </p:nvSpPr>
        <p:spPr>
          <a:xfrm>
            <a:off x="555647" y="1119116"/>
            <a:ext cx="8329045" cy="1160060"/>
          </a:xfrm>
          <a:prstGeom prst="rect">
            <a:avLst/>
          </a:prstGeom>
          <a:noFill/>
          <a:ln>
            <a:noFill/>
          </a:ln>
        </p:spPr>
        <p:txBody>
          <a:bodyPr spcFirstLastPara="1" wrap="square" lIns="91425" tIns="45700" rIns="91425" bIns="45700" anchor="b" anchorCtr="0">
            <a:noAutofit/>
          </a:bodyPr>
          <a:lstStyle/>
          <a:p>
            <a:pPr marL="0" lvl="0" indent="0" algn="l" rtl="0">
              <a:lnSpc>
                <a:spcPct val="75000"/>
              </a:lnSpc>
              <a:spcBef>
                <a:spcPts val="0"/>
              </a:spcBef>
              <a:spcAft>
                <a:spcPts val="0"/>
              </a:spcAft>
              <a:buClr>
                <a:srgbClr val="C55A11"/>
              </a:buClr>
              <a:buSzPts val="4800"/>
              <a:buFont typeface="Calibri"/>
              <a:buNone/>
            </a:pPr>
            <a:r>
              <a:rPr lang="en-CA" sz="4300" b="1" dirty="0">
                <a:solidFill>
                  <a:srgbClr val="C55A11"/>
                </a:solidFill>
              </a:rPr>
              <a:t>Who is a permanent resident applicant? </a:t>
            </a:r>
            <a:endParaRPr sz="4300" b="1" dirty="0"/>
          </a:p>
        </p:txBody>
      </p:sp>
      <p:sp>
        <p:nvSpPr>
          <p:cNvPr id="146" name="Google Shape;146;p10"/>
          <p:cNvSpPr txBox="1">
            <a:spLocks noGrp="1"/>
          </p:cNvSpPr>
          <p:nvPr>
            <p:ph type="body" idx="1"/>
          </p:nvPr>
        </p:nvSpPr>
        <p:spPr>
          <a:xfrm>
            <a:off x="623888" y="2415654"/>
            <a:ext cx="8260804" cy="3940696"/>
          </a:xfrm>
          <a:prstGeom prst="rect">
            <a:avLst/>
          </a:prstGeom>
          <a:noFill/>
          <a:ln>
            <a:noFill/>
          </a:ln>
        </p:spPr>
        <p:txBody>
          <a:bodyPr spcFirstLastPara="1" wrap="square" lIns="91425" tIns="45700" rIns="91425" bIns="45700" anchor="t" anchorCtr="0">
            <a:normAutofit/>
          </a:bodyPr>
          <a:lstStyle/>
          <a:p>
            <a:pPr marL="114300" lvl="0" indent="0" algn="l" rtl="0">
              <a:lnSpc>
                <a:spcPct val="100000"/>
              </a:lnSpc>
              <a:spcBef>
                <a:spcPts val="0"/>
              </a:spcBef>
              <a:spcAft>
                <a:spcPts val="0"/>
              </a:spcAft>
              <a:buClr>
                <a:schemeClr val="dk1"/>
              </a:buClr>
              <a:buSzPts val="2800"/>
              <a:buNone/>
            </a:pPr>
            <a:r>
              <a:rPr lang="en-CA" sz="2800" dirty="0">
                <a:solidFill>
                  <a:schemeClr val="dk1"/>
                </a:solidFill>
              </a:rPr>
              <a:t>Submitted an application to IRCC to become a PR </a:t>
            </a:r>
            <a:endParaRPr sz="2800" dirty="0"/>
          </a:p>
          <a:p>
            <a:pPr marL="114300" lvl="0" indent="0" algn="l" rtl="0">
              <a:lnSpc>
                <a:spcPct val="100000"/>
              </a:lnSpc>
              <a:spcBef>
                <a:spcPts val="0"/>
              </a:spcBef>
              <a:spcAft>
                <a:spcPts val="0"/>
              </a:spcAft>
              <a:buClr>
                <a:srgbClr val="888888"/>
              </a:buClr>
              <a:buSzPts val="2800"/>
              <a:buNone/>
            </a:pPr>
            <a:endParaRPr sz="2800" dirty="0">
              <a:solidFill>
                <a:schemeClr val="dk1"/>
              </a:solidFill>
            </a:endParaRPr>
          </a:p>
          <a:p>
            <a:pPr marL="114300" lvl="0" indent="0" algn="l" rtl="0">
              <a:lnSpc>
                <a:spcPct val="100000"/>
              </a:lnSpc>
              <a:spcBef>
                <a:spcPts val="0"/>
              </a:spcBef>
              <a:spcAft>
                <a:spcPts val="0"/>
              </a:spcAft>
              <a:buClr>
                <a:schemeClr val="dk1"/>
              </a:buClr>
              <a:buSzPts val="2800"/>
              <a:buNone/>
            </a:pPr>
            <a:r>
              <a:rPr lang="en-CA" sz="2800" dirty="0">
                <a:solidFill>
                  <a:schemeClr val="dk1"/>
                </a:solidFill>
              </a:rPr>
              <a:t>Some examples include:</a:t>
            </a:r>
            <a:endParaRPr sz="2800" dirty="0"/>
          </a:p>
          <a:p>
            <a:pPr marL="342900" lvl="0" indent="-203200" algn="l" rtl="0">
              <a:lnSpc>
                <a:spcPct val="100000"/>
              </a:lnSpc>
              <a:spcBef>
                <a:spcPts val="0"/>
              </a:spcBef>
              <a:spcAft>
                <a:spcPts val="600"/>
              </a:spcAft>
              <a:buClr>
                <a:schemeClr val="dk1"/>
              </a:buClr>
              <a:buSzPts val="2400"/>
              <a:buChar char="•"/>
            </a:pPr>
            <a:r>
              <a:rPr lang="en-CA" sz="2800" dirty="0">
                <a:solidFill>
                  <a:schemeClr val="dk1"/>
                </a:solidFill>
              </a:rPr>
              <a:t>spousal sponsorship from within Canada</a:t>
            </a:r>
            <a:endParaRPr sz="2800" dirty="0"/>
          </a:p>
          <a:p>
            <a:pPr marL="342900" lvl="0" indent="-203200" algn="l" rtl="0">
              <a:lnSpc>
                <a:spcPct val="100000"/>
              </a:lnSpc>
              <a:spcBef>
                <a:spcPts val="0"/>
              </a:spcBef>
              <a:spcAft>
                <a:spcPts val="600"/>
              </a:spcAft>
              <a:buClr>
                <a:schemeClr val="dk1"/>
              </a:buClr>
              <a:buSzPts val="2400"/>
              <a:buChar char="•"/>
            </a:pPr>
            <a:r>
              <a:rPr lang="en-CA" sz="2800" dirty="0">
                <a:solidFill>
                  <a:schemeClr val="dk1"/>
                </a:solidFill>
              </a:rPr>
              <a:t>successful refugee claimant/protected person</a:t>
            </a:r>
            <a:endParaRPr sz="2800" dirty="0"/>
          </a:p>
          <a:p>
            <a:pPr marL="342900" lvl="0" indent="-203200" algn="l" rtl="0">
              <a:lnSpc>
                <a:spcPct val="100000"/>
              </a:lnSpc>
              <a:spcBef>
                <a:spcPts val="0"/>
              </a:spcBef>
              <a:spcAft>
                <a:spcPts val="600"/>
              </a:spcAft>
              <a:buClr>
                <a:schemeClr val="dk1"/>
              </a:buClr>
              <a:buSzPts val="2400"/>
              <a:buChar char="•"/>
            </a:pPr>
            <a:r>
              <a:rPr lang="en-CA" sz="2800" b="1" dirty="0">
                <a:solidFill>
                  <a:schemeClr val="dk1"/>
                </a:solidFill>
              </a:rPr>
              <a:t>Humanitarian and Compassionate Grounds Application (H &amp; C)</a:t>
            </a:r>
            <a:endParaRPr sz="2800" dirty="0">
              <a:solidFill>
                <a:schemeClr val="dk1"/>
              </a:solidFill>
            </a:endParaRPr>
          </a:p>
          <a:p>
            <a:pPr marL="114300" lvl="0" indent="0" algn="l" rtl="0">
              <a:lnSpc>
                <a:spcPct val="90000"/>
              </a:lnSpc>
              <a:spcBef>
                <a:spcPts val="560"/>
              </a:spcBef>
              <a:spcAft>
                <a:spcPts val="0"/>
              </a:spcAft>
              <a:buClr>
                <a:srgbClr val="888888"/>
              </a:buClr>
              <a:buSzPts val="2800"/>
              <a:buNone/>
            </a:pPr>
            <a:endParaRPr sz="2800" dirty="0">
              <a:solidFill>
                <a:srgbClr val="245566"/>
              </a:solidFill>
            </a:endParaRPr>
          </a:p>
          <a:p>
            <a:pPr marL="0" lvl="0" indent="0" algn="l" rtl="0">
              <a:lnSpc>
                <a:spcPct val="90000"/>
              </a:lnSpc>
              <a:spcBef>
                <a:spcPts val="1000"/>
              </a:spcBef>
              <a:spcAft>
                <a:spcPts val="0"/>
              </a:spcAft>
              <a:buClr>
                <a:srgbClr val="888888"/>
              </a:buClr>
              <a:buSzPts val="2400"/>
              <a:buNone/>
            </a:pPr>
            <a:endParaRPr dirty="0"/>
          </a:p>
        </p:txBody>
      </p:sp>
      <p:sp>
        <p:nvSpPr>
          <p:cNvPr id="147" name="Google Shape;147;p10"/>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17</a:t>
            </a:fld>
            <a:endParaRPr sz="16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1"/>
          <p:cNvSpPr txBox="1">
            <a:spLocks noGrp="1"/>
          </p:cNvSpPr>
          <p:nvPr>
            <p:ph type="title"/>
          </p:nvPr>
        </p:nvSpPr>
        <p:spPr>
          <a:xfrm>
            <a:off x="559559" y="1282890"/>
            <a:ext cx="7991973" cy="72333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C55A11"/>
              </a:buClr>
              <a:buSzPts val="4800"/>
              <a:buFont typeface="Calibri"/>
              <a:buNone/>
            </a:pPr>
            <a:r>
              <a:rPr lang="en-CA" sz="4300" b="1" dirty="0">
                <a:solidFill>
                  <a:srgbClr val="C55A11"/>
                </a:solidFill>
              </a:rPr>
              <a:t>What is an H &amp; C application? </a:t>
            </a:r>
            <a:endParaRPr sz="4300" b="1" dirty="0"/>
          </a:p>
        </p:txBody>
      </p:sp>
      <p:sp>
        <p:nvSpPr>
          <p:cNvPr id="154" name="Google Shape;154;p11"/>
          <p:cNvSpPr txBox="1">
            <a:spLocks noGrp="1"/>
          </p:cNvSpPr>
          <p:nvPr>
            <p:ph type="body" idx="1"/>
          </p:nvPr>
        </p:nvSpPr>
        <p:spPr>
          <a:xfrm>
            <a:off x="623887" y="2415654"/>
            <a:ext cx="8260805" cy="3940696"/>
          </a:xfrm>
          <a:prstGeom prst="rect">
            <a:avLst/>
          </a:prstGeom>
          <a:noFill/>
          <a:ln>
            <a:noFill/>
          </a:ln>
        </p:spPr>
        <p:txBody>
          <a:bodyPr spcFirstLastPara="1" wrap="square" lIns="91425" tIns="45700" rIns="91425" bIns="45700" anchor="t" anchorCtr="0">
            <a:normAutofit fontScale="92500" lnSpcReduction="10000"/>
          </a:bodyPr>
          <a:lstStyle/>
          <a:p>
            <a:pPr marL="114300" lvl="0" indent="0" algn="l" rtl="0">
              <a:lnSpc>
                <a:spcPct val="100000"/>
              </a:lnSpc>
              <a:spcBef>
                <a:spcPts val="0"/>
              </a:spcBef>
              <a:spcAft>
                <a:spcPts val="0"/>
              </a:spcAft>
              <a:buClr>
                <a:schemeClr val="dk1"/>
              </a:buClr>
              <a:buSzPct val="116424"/>
              <a:buNone/>
            </a:pPr>
            <a:r>
              <a:rPr lang="en-CA" sz="2800" dirty="0">
                <a:solidFill>
                  <a:schemeClr val="dk1"/>
                </a:solidFill>
              </a:rPr>
              <a:t>Application for PR made to IRCC from inside Canada based on humanitarian and compassionate reasons</a:t>
            </a:r>
          </a:p>
          <a:p>
            <a:pPr marL="114300" lvl="0" indent="0" algn="l" rtl="0">
              <a:lnSpc>
                <a:spcPct val="100000"/>
              </a:lnSpc>
              <a:spcBef>
                <a:spcPts val="0"/>
              </a:spcBef>
              <a:spcAft>
                <a:spcPts val="0"/>
              </a:spcAft>
              <a:buClr>
                <a:schemeClr val="dk1"/>
              </a:buClr>
              <a:buSzPct val="116424"/>
              <a:buNone/>
            </a:pPr>
            <a:endParaRPr sz="2800" dirty="0"/>
          </a:p>
          <a:p>
            <a:pPr marL="342900" lvl="0" indent="-203200" algn="l" rtl="0">
              <a:lnSpc>
                <a:spcPct val="100000"/>
              </a:lnSpc>
              <a:spcBef>
                <a:spcPts val="0"/>
              </a:spcBef>
              <a:spcAft>
                <a:spcPts val="600"/>
              </a:spcAft>
              <a:buClr>
                <a:schemeClr val="dk1"/>
              </a:buClr>
              <a:buSzPct val="99792"/>
              <a:buChar char="•"/>
            </a:pPr>
            <a:r>
              <a:rPr lang="en-CA" sz="2800" dirty="0">
                <a:solidFill>
                  <a:schemeClr val="dk1"/>
                </a:solidFill>
              </a:rPr>
              <a:t>It is discretionary</a:t>
            </a:r>
            <a:endParaRPr sz="2800" dirty="0"/>
          </a:p>
          <a:p>
            <a:pPr marL="342900" lvl="0" indent="-203200" algn="l" rtl="0">
              <a:lnSpc>
                <a:spcPct val="100000"/>
              </a:lnSpc>
              <a:spcBef>
                <a:spcPts val="0"/>
              </a:spcBef>
              <a:spcAft>
                <a:spcPts val="600"/>
              </a:spcAft>
              <a:buClr>
                <a:schemeClr val="dk1"/>
              </a:buClr>
              <a:buSzPct val="99792"/>
              <a:buChar char="•"/>
            </a:pPr>
            <a:r>
              <a:rPr lang="en-CA" sz="2800" dirty="0">
                <a:solidFill>
                  <a:schemeClr val="dk1"/>
                </a:solidFill>
              </a:rPr>
              <a:t>There is no stay of removal while waiting</a:t>
            </a:r>
            <a:endParaRPr sz="2800" dirty="0"/>
          </a:p>
          <a:p>
            <a:pPr marL="342900" lvl="0" indent="-203200" algn="l" rtl="0">
              <a:lnSpc>
                <a:spcPct val="100000"/>
              </a:lnSpc>
              <a:spcBef>
                <a:spcPts val="0"/>
              </a:spcBef>
              <a:spcAft>
                <a:spcPts val="600"/>
              </a:spcAft>
              <a:buClr>
                <a:schemeClr val="dk1"/>
              </a:buClr>
              <a:buSzPct val="99792"/>
              <a:buChar char="•"/>
            </a:pPr>
            <a:r>
              <a:rPr lang="en-CA" sz="2800" dirty="0">
                <a:solidFill>
                  <a:schemeClr val="dk1"/>
                </a:solidFill>
              </a:rPr>
              <a:t>Factors include </a:t>
            </a:r>
            <a:r>
              <a:rPr lang="en-CA" sz="2800" b="1" dirty="0">
                <a:solidFill>
                  <a:schemeClr val="dk1"/>
                </a:solidFill>
              </a:rPr>
              <a:t>Hardship</a:t>
            </a:r>
            <a:r>
              <a:rPr lang="en-CA" sz="2800" dirty="0">
                <a:solidFill>
                  <a:schemeClr val="dk1"/>
                </a:solidFill>
              </a:rPr>
              <a:t> and </a:t>
            </a:r>
            <a:r>
              <a:rPr lang="en-CA" sz="2800" b="1" dirty="0">
                <a:solidFill>
                  <a:schemeClr val="dk1"/>
                </a:solidFill>
              </a:rPr>
              <a:t>Establishment</a:t>
            </a:r>
            <a:endParaRPr sz="2800" dirty="0">
              <a:solidFill>
                <a:schemeClr val="dk1"/>
              </a:solidFill>
            </a:endParaRPr>
          </a:p>
          <a:p>
            <a:pPr marL="342900" lvl="0" indent="-203200" algn="l" rtl="0">
              <a:lnSpc>
                <a:spcPct val="100000"/>
              </a:lnSpc>
              <a:spcBef>
                <a:spcPts val="0"/>
              </a:spcBef>
              <a:spcAft>
                <a:spcPts val="600"/>
              </a:spcAft>
              <a:buClr>
                <a:schemeClr val="dk1"/>
              </a:buClr>
              <a:buSzPct val="99792"/>
              <a:buChar char="•"/>
            </a:pPr>
            <a:r>
              <a:rPr lang="en-CA" sz="2800" dirty="0">
                <a:solidFill>
                  <a:schemeClr val="dk1"/>
                </a:solidFill>
              </a:rPr>
              <a:t>Best interests of the child/children</a:t>
            </a:r>
            <a:endParaRPr sz="2800" dirty="0"/>
          </a:p>
          <a:p>
            <a:pPr marL="342900" lvl="0" indent="-50800" algn="l" rtl="0">
              <a:lnSpc>
                <a:spcPct val="100000"/>
              </a:lnSpc>
              <a:spcBef>
                <a:spcPts val="0"/>
              </a:spcBef>
              <a:spcAft>
                <a:spcPts val="0"/>
              </a:spcAft>
              <a:buClr>
                <a:srgbClr val="888888"/>
              </a:buClr>
              <a:buSzPct val="143589"/>
              <a:buNone/>
            </a:pPr>
            <a:endParaRPr sz="2200" dirty="0">
              <a:solidFill>
                <a:schemeClr val="dk1"/>
              </a:solidFill>
            </a:endParaRPr>
          </a:p>
          <a:p>
            <a:pPr marL="1463040" lvl="0" indent="0" algn="l" rtl="0">
              <a:lnSpc>
                <a:spcPct val="100000"/>
              </a:lnSpc>
              <a:spcBef>
                <a:spcPts val="0"/>
              </a:spcBef>
              <a:spcAft>
                <a:spcPts val="0"/>
              </a:spcAft>
              <a:buClr>
                <a:schemeClr val="dk1"/>
              </a:buClr>
              <a:buSzPct val="100000"/>
              <a:buNone/>
            </a:pPr>
            <a:r>
              <a:rPr lang="en-CA" sz="3000" dirty="0">
                <a:solidFill>
                  <a:schemeClr val="dk1"/>
                </a:solidFill>
              </a:rPr>
              <a:t>Increased visibility. Social assistance often seen as decreasing “establishment”.</a:t>
            </a:r>
            <a:endParaRPr sz="3000" dirty="0"/>
          </a:p>
          <a:p>
            <a:pPr marL="0" lvl="0" indent="0" algn="l" rtl="0">
              <a:lnSpc>
                <a:spcPct val="90000"/>
              </a:lnSpc>
              <a:spcBef>
                <a:spcPts val="1000"/>
              </a:spcBef>
              <a:spcAft>
                <a:spcPts val="0"/>
              </a:spcAft>
              <a:buClr>
                <a:srgbClr val="888888"/>
              </a:buClr>
              <a:buSzPct val="100000"/>
              <a:buNone/>
            </a:pPr>
            <a:endParaRPr dirty="0"/>
          </a:p>
        </p:txBody>
      </p:sp>
      <p:sp>
        <p:nvSpPr>
          <p:cNvPr id="155" name="Google Shape;155;p11"/>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18</a:t>
            </a:fld>
            <a:endParaRPr sz="1600"/>
          </a:p>
        </p:txBody>
      </p:sp>
      <p:pic>
        <p:nvPicPr>
          <p:cNvPr id="156" name="Google Shape;156;p11" descr="beware.png"/>
          <p:cNvPicPr preferRelativeResize="0"/>
          <p:nvPr/>
        </p:nvPicPr>
        <p:blipFill rotWithShape="1">
          <a:blip r:embed="rId3">
            <a:alphaModFix/>
          </a:blip>
          <a:srcRect/>
          <a:stretch/>
        </p:blipFill>
        <p:spPr>
          <a:xfrm>
            <a:off x="858297" y="5422307"/>
            <a:ext cx="1066800" cy="93404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2"/>
          <p:cNvSpPr txBox="1">
            <a:spLocks noGrp="1"/>
          </p:cNvSpPr>
          <p:nvPr>
            <p:ph type="title"/>
          </p:nvPr>
        </p:nvSpPr>
        <p:spPr>
          <a:xfrm>
            <a:off x="555648" y="1255594"/>
            <a:ext cx="8342692" cy="736979"/>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C55A11"/>
              </a:buClr>
              <a:buSzPts val="4600"/>
              <a:buFont typeface="Calibri"/>
              <a:buNone/>
            </a:pPr>
            <a:r>
              <a:rPr lang="en-CA" sz="4600" b="1" dirty="0">
                <a:solidFill>
                  <a:srgbClr val="C55A11"/>
                </a:solidFill>
              </a:rPr>
              <a:t>How does SA treat PR applicants? </a:t>
            </a:r>
            <a:endParaRPr sz="4600" b="1" dirty="0"/>
          </a:p>
        </p:txBody>
      </p:sp>
      <p:sp>
        <p:nvSpPr>
          <p:cNvPr id="163" name="Google Shape;163;p12"/>
          <p:cNvSpPr txBox="1">
            <a:spLocks noGrp="1"/>
          </p:cNvSpPr>
          <p:nvPr>
            <p:ph type="body" idx="1"/>
          </p:nvPr>
        </p:nvSpPr>
        <p:spPr>
          <a:xfrm>
            <a:off x="623888" y="2154059"/>
            <a:ext cx="8274452" cy="4567416"/>
          </a:xfrm>
          <a:prstGeom prst="rect">
            <a:avLst/>
          </a:prstGeom>
          <a:noFill/>
          <a:ln>
            <a:noFill/>
          </a:ln>
        </p:spPr>
        <p:txBody>
          <a:bodyPr spcFirstLastPara="1" wrap="square" lIns="91425" tIns="45700" rIns="91425" bIns="45700" anchor="t" anchorCtr="0">
            <a:noAutofit/>
          </a:bodyPr>
          <a:lstStyle/>
          <a:p>
            <a:pPr marL="114300" lvl="0" indent="0" algn="l" rtl="0">
              <a:lnSpc>
                <a:spcPct val="100000"/>
              </a:lnSpc>
              <a:spcBef>
                <a:spcPts val="0"/>
              </a:spcBef>
              <a:spcAft>
                <a:spcPts val="0"/>
              </a:spcAft>
              <a:buClr>
                <a:schemeClr val="dk1"/>
              </a:buClr>
              <a:buSzPct val="116545"/>
              <a:buNone/>
            </a:pPr>
            <a:r>
              <a:rPr lang="en-CA" sz="2800" dirty="0">
                <a:solidFill>
                  <a:schemeClr val="dk1"/>
                </a:solidFill>
              </a:rPr>
              <a:t>PR applicants </a:t>
            </a:r>
            <a:r>
              <a:rPr lang="en-CA" sz="2800" b="1" dirty="0">
                <a:solidFill>
                  <a:schemeClr val="dk1"/>
                </a:solidFill>
              </a:rPr>
              <a:t>ARE</a:t>
            </a:r>
            <a:r>
              <a:rPr lang="en-CA" sz="2800" dirty="0">
                <a:solidFill>
                  <a:schemeClr val="dk1"/>
                </a:solidFill>
              </a:rPr>
              <a:t> eligible for Social Assistance, as long as they meet other eligibility criteria*</a:t>
            </a:r>
            <a:endParaRPr sz="2800" dirty="0"/>
          </a:p>
          <a:p>
            <a:pPr marL="0" lvl="0" indent="0" algn="l" rtl="0">
              <a:lnSpc>
                <a:spcPct val="100000"/>
              </a:lnSpc>
              <a:spcBef>
                <a:spcPts val="0"/>
              </a:spcBef>
              <a:spcAft>
                <a:spcPts val="0"/>
              </a:spcAft>
              <a:buClr>
                <a:srgbClr val="888888"/>
              </a:buClr>
              <a:buSzPct val="91571"/>
              <a:buNone/>
            </a:pPr>
            <a:endParaRPr sz="2800" b="1" dirty="0">
              <a:solidFill>
                <a:schemeClr val="dk1"/>
              </a:solidFill>
            </a:endParaRPr>
          </a:p>
          <a:p>
            <a:pPr marL="114300" lvl="0" indent="0" algn="l" rtl="0">
              <a:lnSpc>
                <a:spcPct val="100000"/>
              </a:lnSpc>
              <a:spcBef>
                <a:spcPts val="0"/>
              </a:spcBef>
              <a:spcAft>
                <a:spcPts val="0"/>
              </a:spcAft>
              <a:buClr>
                <a:schemeClr val="dk1"/>
              </a:buClr>
              <a:buSzPct val="91571"/>
              <a:buNone/>
            </a:pPr>
            <a:r>
              <a:rPr lang="en-CA" sz="2800" b="1" dirty="0">
                <a:solidFill>
                  <a:schemeClr val="dk1"/>
                </a:solidFill>
              </a:rPr>
              <a:t>To prove you are an H &amp; C applicant, use:</a:t>
            </a:r>
            <a:endParaRPr sz="2800" dirty="0">
              <a:solidFill>
                <a:schemeClr val="dk1"/>
              </a:solidFill>
            </a:endParaRPr>
          </a:p>
          <a:p>
            <a:pPr marL="640080" lvl="1" indent="-241300" algn="l" rtl="0">
              <a:lnSpc>
                <a:spcPct val="100000"/>
              </a:lnSpc>
              <a:spcBef>
                <a:spcPts val="0"/>
              </a:spcBef>
              <a:spcAft>
                <a:spcPts val="600"/>
              </a:spcAft>
              <a:buClr>
                <a:schemeClr val="dk1"/>
              </a:buClr>
              <a:buSzPct val="99895"/>
              <a:buChar char="•"/>
            </a:pPr>
            <a:r>
              <a:rPr lang="en-CA" sz="2800" dirty="0">
                <a:solidFill>
                  <a:schemeClr val="dk1"/>
                </a:solidFill>
              </a:rPr>
              <a:t>Copy of cover letter</a:t>
            </a:r>
            <a:endParaRPr sz="2800" dirty="0"/>
          </a:p>
          <a:p>
            <a:pPr marL="640080" lvl="1" indent="-241300" algn="l" rtl="0">
              <a:lnSpc>
                <a:spcPct val="100000"/>
              </a:lnSpc>
              <a:spcBef>
                <a:spcPts val="0"/>
              </a:spcBef>
              <a:spcAft>
                <a:spcPts val="600"/>
              </a:spcAft>
              <a:buClr>
                <a:schemeClr val="dk1"/>
              </a:buClr>
              <a:buSzPct val="99895"/>
              <a:buChar char="•"/>
            </a:pPr>
            <a:r>
              <a:rPr lang="en-CA" sz="2800" dirty="0">
                <a:solidFill>
                  <a:schemeClr val="dk1"/>
                </a:solidFill>
              </a:rPr>
              <a:t>IRCC acknowledgment of receipt </a:t>
            </a:r>
            <a:endParaRPr sz="2800" dirty="0"/>
          </a:p>
          <a:p>
            <a:pPr marL="640080" lvl="1" indent="-241300" algn="l" rtl="0">
              <a:lnSpc>
                <a:spcPct val="100000"/>
              </a:lnSpc>
              <a:spcBef>
                <a:spcPts val="0"/>
              </a:spcBef>
              <a:spcAft>
                <a:spcPts val="600"/>
              </a:spcAft>
              <a:buClr>
                <a:schemeClr val="dk1"/>
              </a:buClr>
              <a:buSzPct val="99895"/>
              <a:buChar char="•"/>
            </a:pPr>
            <a:r>
              <a:rPr lang="en-CA" sz="2800" dirty="0">
                <a:solidFill>
                  <a:schemeClr val="dk1"/>
                </a:solidFill>
              </a:rPr>
              <a:t>Proof of payment of $550 or total fee for family</a:t>
            </a:r>
            <a:endParaRPr sz="2800" dirty="0"/>
          </a:p>
          <a:p>
            <a:pPr marL="640080" lvl="1" indent="-241300" algn="l" rtl="0">
              <a:lnSpc>
                <a:spcPct val="100000"/>
              </a:lnSpc>
              <a:spcBef>
                <a:spcPts val="0"/>
              </a:spcBef>
              <a:spcAft>
                <a:spcPts val="600"/>
              </a:spcAft>
              <a:buClr>
                <a:schemeClr val="dk1"/>
              </a:buClr>
              <a:buSzPct val="99895"/>
              <a:buChar char="•"/>
            </a:pPr>
            <a:r>
              <a:rPr lang="en-CA" sz="2800" dirty="0">
                <a:solidFill>
                  <a:schemeClr val="dk1"/>
                </a:solidFill>
              </a:rPr>
              <a:t>Letter from lawyer</a:t>
            </a:r>
            <a:endParaRPr sz="2800" dirty="0"/>
          </a:p>
          <a:p>
            <a:pPr marL="114300" lvl="0" indent="0" algn="l" rtl="0">
              <a:lnSpc>
                <a:spcPct val="100000"/>
              </a:lnSpc>
              <a:spcBef>
                <a:spcPts val="0"/>
              </a:spcBef>
              <a:spcAft>
                <a:spcPts val="0"/>
              </a:spcAft>
              <a:buClr>
                <a:schemeClr val="dk1"/>
              </a:buClr>
              <a:buSzPct val="109181"/>
              <a:buFont typeface="Arial"/>
              <a:buNone/>
            </a:pPr>
            <a:endParaRPr lang="en-CA" sz="1500" dirty="0">
              <a:solidFill>
                <a:schemeClr val="dk1"/>
              </a:solidFill>
            </a:endParaRPr>
          </a:p>
          <a:p>
            <a:pPr marL="114300" lvl="0" indent="0" algn="l" rtl="0">
              <a:lnSpc>
                <a:spcPct val="100000"/>
              </a:lnSpc>
              <a:spcBef>
                <a:spcPts val="0"/>
              </a:spcBef>
              <a:spcAft>
                <a:spcPts val="0"/>
              </a:spcAft>
              <a:buClr>
                <a:schemeClr val="dk1"/>
              </a:buClr>
              <a:buSzPct val="109181"/>
              <a:buFont typeface="Arial"/>
              <a:buNone/>
            </a:pPr>
            <a:r>
              <a:rPr lang="en-CA" sz="1500" dirty="0">
                <a:solidFill>
                  <a:schemeClr val="dk1"/>
                </a:solidFill>
              </a:rPr>
              <a:t>*Social assistance eligibility criteria include income, assets, family unit and residence</a:t>
            </a:r>
            <a:endParaRPr sz="1500" dirty="0"/>
          </a:p>
          <a:p>
            <a:pPr marL="0" lvl="0" indent="0" algn="l" rtl="0">
              <a:lnSpc>
                <a:spcPct val="90000"/>
              </a:lnSpc>
              <a:spcBef>
                <a:spcPts val="1000"/>
              </a:spcBef>
              <a:spcAft>
                <a:spcPts val="0"/>
              </a:spcAft>
              <a:buClr>
                <a:srgbClr val="888888"/>
              </a:buClr>
              <a:buSzPct val="100000"/>
              <a:buNone/>
            </a:pPr>
            <a:endParaRPr sz="2200" dirty="0"/>
          </a:p>
        </p:txBody>
      </p:sp>
      <p:sp>
        <p:nvSpPr>
          <p:cNvPr id="164" name="Google Shape;164;p12"/>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19</a:t>
            </a:fld>
            <a:endParaRPr sz="16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2"/>
          <p:cNvSpPr txBox="1">
            <a:spLocks noGrp="1"/>
          </p:cNvSpPr>
          <p:nvPr>
            <p:ph type="title"/>
          </p:nvPr>
        </p:nvSpPr>
        <p:spPr>
          <a:xfrm>
            <a:off x="354842" y="1267370"/>
            <a:ext cx="7886700" cy="691131"/>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C55A11"/>
              </a:buClr>
              <a:buSzPts val="4800"/>
              <a:buFont typeface="Calibri"/>
              <a:buNone/>
            </a:pPr>
            <a:r>
              <a:rPr lang="en-CA" sz="4800" b="1" dirty="0">
                <a:solidFill>
                  <a:srgbClr val="C55A11"/>
                </a:solidFill>
              </a:rPr>
              <a:t>Agenda</a:t>
            </a:r>
            <a:endParaRPr sz="4800" b="1" dirty="0"/>
          </a:p>
        </p:txBody>
      </p:sp>
      <p:sp>
        <p:nvSpPr>
          <p:cNvPr id="77" name="Google Shape;77;p2"/>
          <p:cNvSpPr txBox="1">
            <a:spLocks noGrp="1"/>
          </p:cNvSpPr>
          <p:nvPr>
            <p:ph type="body" idx="1"/>
          </p:nvPr>
        </p:nvSpPr>
        <p:spPr>
          <a:xfrm>
            <a:off x="354842" y="2210937"/>
            <a:ext cx="8543498" cy="4258102"/>
          </a:xfrm>
          <a:prstGeom prst="rect">
            <a:avLst/>
          </a:prstGeom>
          <a:noFill/>
          <a:ln>
            <a:noFill/>
          </a:ln>
        </p:spPr>
        <p:txBody>
          <a:bodyPr spcFirstLastPara="1" wrap="square" lIns="91425" tIns="45700" rIns="91425" bIns="45700" anchor="t" anchorCtr="0">
            <a:normAutofit fontScale="92500"/>
          </a:bodyPr>
          <a:lstStyle/>
          <a:p>
            <a:pPr marL="0" indent="0">
              <a:lnSpc>
                <a:spcPct val="100000"/>
              </a:lnSpc>
              <a:spcBef>
                <a:spcPts val="0"/>
              </a:spcBef>
              <a:buSzPct val="100000"/>
            </a:pPr>
            <a:r>
              <a:rPr lang="en-CA" sz="2800" dirty="0">
                <a:solidFill>
                  <a:schemeClr val="tx1"/>
                </a:solidFill>
              </a:rPr>
              <a:t>1.  Welcome and introductory activity</a:t>
            </a:r>
          </a:p>
          <a:p>
            <a:pPr marL="0" indent="0">
              <a:lnSpc>
                <a:spcPct val="100000"/>
              </a:lnSpc>
              <a:spcBef>
                <a:spcPts val="0"/>
              </a:spcBef>
              <a:buSzPct val="100000"/>
            </a:pPr>
            <a:r>
              <a:rPr lang="en-CA" sz="2800" dirty="0">
                <a:solidFill>
                  <a:schemeClr val="tx1"/>
                </a:solidFill>
              </a:rPr>
              <a:t>2.  How immigration status affects eligibility for social    </a:t>
            </a:r>
          </a:p>
          <a:p>
            <a:pPr marL="457200" lvl="1" indent="0">
              <a:lnSpc>
                <a:spcPct val="100000"/>
              </a:lnSpc>
              <a:spcBef>
                <a:spcPts val="0"/>
              </a:spcBef>
              <a:buSzPct val="100000"/>
            </a:pPr>
            <a:r>
              <a:rPr lang="en-CA" sz="2800" dirty="0">
                <a:solidFill>
                  <a:schemeClr val="tx1"/>
                </a:solidFill>
              </a:rPr>
              <a:t>assistance</a:t>
            </a:r>
          </a:p>
          <a:p>
            <a:pPr marL="0" lvl="0" indent="0" algn="l" rtl="0">
              <a:lnSpc>
                <a:spcPct val="100000"/>
              </a:lnSpc>
              <a:spcBef>
                <a:spcPts val="0"/>
              </a:spcBef>
              <a:spcAft>
                <a:spcPts val="0"/>
              </a:spcAft>
              <a:buClr>
                <a:srgbClr val="888888"/>
              </a:buClr>
              <a:buSzPct val="100000"/>
            </a:pPr>
            <a:r>
              <a:rPr lang="en-CA" sz="2800" dirty="0">
                <a:solidFill>
                  <a:schemeClr val="tx1"/>
                </a:solidFill>
              </a:rPr>
              <a:t>3.  Eligibility scenario for discussion</a:t>
            </a:r>
            <a:endParaRPr sz="2800" dirty="0">
              <a:solidFill>
                <a:schemeClr val="tx1"/>
              </a:solidFill>
            </a:endParaRPr>
          </a:p>
          <a:p>
            <a:pPr marL="0" lvl="0" indent="0" algn="l" rtl="0">
              <a:lnSpc>
                <a:spcPct val="100000"/>
              </a:lnSpc>
              <a:spcBef>
                <a:spcPts val="0"/>
              </a:spcBef>
              <a:spcAft>
                <a:spcPts val="0"/>
              </a:spcAft>
              <a:buClr>
                <a:srgbClr val="888888"/>
              </a:buClr>
              <a:buSzPct val="100000"/>
            </a:pPr>
            <a:r>
              <a:rPr lang="en-CA" sz="2800" dirty="0">
                <a:solidFill>
                  <a:schemeClr val="tx1"/>
                </a:solidFill>
              </a:rPr>
              <a:t>4.  Barriers to social assistance</a:t>
            </a:r>
          </a:p>
          <a:p>
            <a:pPr marL="0" lvl="0" indent="0" algn="l" rtl="0">
              <a:lnSpc>
                <a:spcPct val="100000"/>
              </a:lnSpc>
              <a:spcBef>
                <a:spcPts val="0"/>
              </a:spcBef>
              <a:spcAft>
                <a:spcPts val="0"/>
              </a:spcAft>
              <a:buClr>
                <a:srgbClr val="888888"/>
              </a:buClr>
              <a:buSzPct val="100000"/>
              <a:buNone/>
            </a:pPr>
            <a:r>
              <a:rPr lang="en-CA" sz="2800" b="1" i="1" dirty="0">
                <a:solidFill>
                  <a:schemeClr val="tx1"/>
                </a:solidFill>
              </a:rPr>
              <a:t>BREAK</a:t>
            </a:r>
          </a:p>
          <a:p>
            <a:pPr marL="0" lvl="0" indent="0" algn="l" rtl="0">
              <a:lnSpc>
                <a:spcPct val="100000"/>
              </a:lnSpc>
              <a:spcBef>
                <a:spcPts val="0"/>
              </a:spcBef>
              <a:spcAft>
                <a:spcPts val="0"/>
              </a:spcAft>
              <a:buClr>
                <a:srgbClr val="888888"/>
              </a:buClr>
              <a:buSzPct val="100000"/>
              <a:buNone/>
            </a:pPr>
            <a:r>
              <a:rPr lang="en-CA" sz="2800" dirty="0">
                <a:solidFill>
                  <a:schemeClr val="tx1"/>
                </a:solidFill>
              </a:rPr>
              <a:t>5.  How social assistance affects immigration applications</a:t>
            </a:r>
            <a:endParaRPr sz="2800" dirty="0">
              <a:solidFill>
                <a:schemeClr val="tx1"/>
              </a:solidFill>
            </a:endParaRPr>
          </a:p>
          <a:p>
            <a:pPr marL="0" lvl="0" indent="0" algn="l" rtl="0">
              <a:lnSpc>
                <a:spcPct val="100000"/>
              </a:lnSpc>
              <a:spcBef>
                <a:spcPts val="0"/>
              </a:spcBef>
              <a:spcAft>
                <a:spcPts val="0"/>
              </a:spcAft>
              <a:buClr>
                <a:srgbClr val="888888"/>
              </a:buClr>
              <a:buSzPct val="100000"/>
              <a:buNone/>
            </a:pPr>
            <a:r>
              <a:rPr lang="en-CA" sz="2800" dirty="0">
                <a:solidFill>
                  <a:schemeClr val="tx1"/>
                </a:solidFill>
              </a:rPr>
              <a:t>6.  Sponsorship scenarios for discussion</a:t>
            </a:r>
            <a:endParaRPr sz="2800" dirty="0">
              <a:solidFill>
                <a:schemeClr val="tx1"/>
              </a:solidFill>
            </a:endParaRPr>
          </a:p>
          <a:p>
            <a:pPr marL="0" lvl="0" indent="0" algn="l" rtl="0">
              <a:lnSpc>
                <a:spcPct val="100000"/>
              </a:lnSpc>
              <a:spcBef>
                <a:spcPts val="0"/>
              </a:spcBef>
              <a:spcAft>
                <a:spcPts val="0"/>
              </a:spcAft>
              <a:buClr>
                <a:srgbClr val="888888"/>
              </a:buClr>
              <a:buSzPct val="100000"/>
              <a:buNone/>
            </a:pPr>
            <a:r>
              <a:rPr lang="en-CA" sz="2800" dirty="0">
                <a:solidFill>
                  <a:schemeClr val="tx1"/>
                </a:solidFill>
              </a:rPr>
              <a:t>7.  What can community workers do? Resources for clients</a:t>
            </a:r>
            <a:endParaRPr sz="2800" dirty="0">
              <a:solidFill>
                <a:schemeClr val="tx1"/>
              </a:solidFill>
            </a:endParaRPr>
          </a:p>
          <a:p>
            <a:pPr marL="0" lvl="0" indent="0" algn="l" rtl="0">
              <a:lnSpc>
                <a:spcPct val="100000"/>
              </a:lnSpc>
              <a:spcBef>
                <a:spcPts val="0"/>
              </a:spcBef>
              <a:spcAft>
                <a:spcPts val="0"/>
              </a:spcAft>
              <a:buClr>
                <a:srgbClr val="888888"/>
              </a:buClr>
              <a:buSzPct val="100000"/>
              <a:buNone/>
            </a:pPr>
            <a:r>
              <a:rPr lang="en-CA" sz="2800" dirty="0">
                <a:solidFill>
                  <a:schemeClr val="tx1"/>
                </a:solidFill>
              </a:rPr>
              <a:t>8.  Evaluation and Wrap-up </a:t>
            </a:r>
            <a:endParaRPr sz="2800" dirty="0">
              <a:solidFill>
                <a:schemeClr val="tx1"/>
              </a:solidFill>
            </a:endParaRPr>
          </a:p>
          <a:p>
            <a:pPr marL="0" lvl="0" indent="0" algn="l" rtl="0">
              <a:lnSpc>
                <a:spcPct val="90000"/>
              </a:lnSpc>
              <a:spcBef>
                <a:spcPts val="1000"/>
              </a:spcBef>
              <a:spcAft>
                <a:spcPts val="0"/>
              </a:spcAft>
              <a:buClr>
                <a:srgbClr val="888888"/>
              </a:buClr>
              <a:buSzPct val="100000"/>
              <a:buNone/>
            </a:pPr>
            <a:endParaRPr dirty="0"/>
          </a:p>
        </p:txBody>
      </p:sp>
      <p:sp>
        <p:nvSpPr>
          <p:cNvPr id="78" name="Google Shape;78;p2"/>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2</a:t>
            </a:fld>
            <a:endParaRPr sz="16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3"/>
          <p:cNvSpPr txBox="1">
            <a:spLocks noGrp="1"/>
          </p:cNvSpPr>
          <p:nvPr>
            <p:ph type="title"/>
          </p:nvPr>
        </p:nvSpPr>
        <p:spPr>
          <a:xfrm>
            <a:off x="832095" y="1260422"/>
            <a:ext cx="6759552" cy="72333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C55A11"/>
              </a:buClr>
              <a:buSzPts val="4800"/>
              <a:buFont typeface="Calibri"/>
              <a:buNone/>
            </a:pPr>
            <a:r>
              <a:rPr lang="en-CA" sz="4300" b="1" dirty="0">
                <a:solidFill>
                  <a:srgbClr val="C55A11"/>
                </a:solidFill>
              </a:rPr>
              <a:t>Who is a refugee claimant? </a:t>
            </a:r>
            <a:endParaRPr sz="4300" b="1" dirty="0"/>
          </a:p>
        </p:txBody>
      </p:sp>
      <p:sp>
        <p:nvSpPr>
          <p:cNvPr id="171" name="Google Shape;171;p13"/>
          <p:cNvSpPr txBox="1">
            <a:spLocks noGrp="1"/>
          </p:cNvSpPr>
          <p:nvPr>
            <p:ph type="body" idx="1"/>
          </p:nvPr>
        </p:nvSpPr>
        <p:spPr>
          <a:xfrm>
            <a:off x="623888" y="2423206"/>
            <a:ext cx="7886700" cy="3777569"/>
          </a:xfrm>
          <a:prstGeom prst="rect">
            <a:avLst/>
          </a:prstGeom>
          <a:noFill/>
          <a:ln>
            <a:noFill/>
          </a:ln>
        </p:spPr>
        <p:txBody>
          <a:bodyPr spcFirstLastPara="1" wrap="square" lIns="91425" tIns="45700" rIns="91425" bIns="45700" anchor="t" anchorCtr="0">
            <a:normAutofit/>
          </a:bodyPr>
          <a:lstStyle/>
          <a:p>
            <a:pPr marL="411480" lvl="1" indent="0" algn="l" rtl="0">
              <a:lnSpc>
                <a:spcPct val="100000"/>
              </a:lnSpc>
              <a:spcBef>
                <a:spcPts val="0"/>
              </a:spcBef>
              <a:spcAft>
                <a:spcPts val="0"/>
              </a:spcAft>
              <a:buClr>
                <a:schemeClr val="dk1"/>
              </a:buClr>
              <a:buSzPts val="2800"/>
              <a:buNone/>
            </a:pPr>
            <a:r>
              <a:rPr lang="en-CA" sz="2800" dirty="0">
                <a:solidFill>
                  <a:schemeClr val="dk1"/>
                </a:solidFill>
              </a:rPr>
              <a:t>Made a refugee claim in Canada and is:</a:t>
            </a:r>
            <a:endParaRPr sz="2800" dirty="0">
              <a:solidFill>
                <a:schemeClr val="dk1"/>
              </a:solidFill>
            </a:endParaRPr>
          </a:p>
          <a:p>
            <a:pPr marL="640080" lvl="1" indent="-203200" algn="l" rtl="0">
              <a:lnSpc>
                <a:spcPct val="100000"/>
              </a:lnSpc>
              <a:spcBef>
                <a:spcPts val="0"/>
              </a:spcBef>
              <a:spcAft>
                <a:spcPts val="600"/>
              </a:spcAft>
              <a:buClr>
                <a:schemeClr val="dk1"/>
              </a:buClr>
              <a:buSzPts val="2400"/>
              <a:buChar char="•"/>
            </a:pPr>
            <a:r>
              <a:rPr lang="en-CA" sz="2800" dirty="0">
                <a:solidFill>
                  <a:schemeClr val="dk1"/>
                </a:solidFill>
              </a:rPr>
              <a:t>Waiting for their hearing or a decision on claim</a:t>
            </a:r>
            <a:endParaRPr sz="2800" dirty="0"/>
          </a:p>
          <a:p>
            <a:pPr marL="640080" lvl="1" indent="-203200" algn="l" rtl="0">
              <a:lnSpc>
                <a:spcPct val="100000"/>
              </a:lnSpc>
              <a:spcBef>
                <a:spcPts val="0"/>
              </a:spcBef>
              <a:spcAft>
                <a:spcPts val="600"/>
              </a:spcAft>
              <a:buClr>
                <a:schemeClr val="dk1"/>
              </a:buClr>
              <a:buSzPts val="2400"/>
              <a:buChar char="•"/>
            </a:pPr>
            <a:r>
              <a:rPr lang="en-CA" sz="2800" dirty="0">
                <a:solidFill>
                  <a:schemeClr val="dk1"/>
                </a:solidFill>
              </a:rPr>
              <a:t>Appealing to the Refugee Appeal Division (RAD)</a:t>
            </a:r>
            <a:endParaRPr sz="2800" dirty="0"/>
          </a:p>
          <a:p>
            <a:pPr marL="640080" lvl="1" indent="-203200" algn="l" rtl="0">
              <a:lnSpc>
                <a:spcPct val="100000"/>
              </a:lnSpc>
              <a:spcBef>
                <a:spcPts val="0"/>
              </a:spcBef>
              <a:spcAft>
                <a:spcPts val="600"/>
              </a:spcAft>
              <a:buClr>
                <a:schemeClr val="dk1"/>
              </a:buClr>
              <a:buSzPts val="2400"/>
              <a:buChar char="•"/>
            </a:pPr>
            <a:r>
              <a:rPr lang="en-CA" sz="2800" dirty="0">
                <a:solidFill>
                  <a:schemeClr val="dk1"/>
                </a:solidFill>
              </a:rPr>
              <a:t>Applying to the Federal Court to review negative decision</a:t>
            </a:r>
            <a:endParaRPr sz="2800" dirty="0"/>
          </a:p>
          <a:p>
            <a:pPr marL="0" lvl="0" indent="0" algn="l" rtl="0">
              <a:lnSpc>
                <a:spcPct val="90000"/>
              </a:lnSpc>
              <a:spcBef>
                <a:spcPts val="1000"/>
              </a:spcBef>
              <a:spcAft>
                <a:spcPts val="0"/>
              </a:spcAft>
              <a:buClr>
                <a:srgbClr val="888888"/>
              </a:buClr>
              <a:buSzPts val="2400"/>
              <a:buNone/>
            </a:pPr>
            <a:endParaRPr dirty="0"/>
          </a:p>
        </p:txBody>
      </p:sp>
      <p:sp>
        <p:nvSpPr>
          <p:cNvPr id="172" name="Google Shape;172;p13"/>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20</a:t>
            </a:fld>
            <a:endParaRPr sz="1600"/>
          </a:p>
        </p:txBody>
      </p:sp>
      <p:pic>
        <p:nvPicPr>
          <p:cNvPr id="173" name="Google Shape;173;p13" descr="Screen Shot 2021-06-17 at 7.11.07 PM.jpg"/>
          <p:cNvPicPr preferRelativeResize="0"/>
          <p:nvPr/>
        </p:nvPicPr>
        <p:blipFill rotWithShape="1">
          <a:blip r:embed="rId3">
            <a:alphaModFix/>
          </a:blip>
          <a:srcRect/>
          <a:stretch/>
        </p:blipFill>
        <p:spPr>
          <a:xfrm>
            <a:off x="2321409" y="4877471"/>
            <a:ext cx="4355178" cy="132330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4"/>
          <p:cNvSpPr txBox="1">
            <a:spLocks noGrp="1"/>
          </p:cNvSpPr>
          <p:nvPr>
            <p:ph type="title"/>
          </p:nvPr>
        </p:nvSpPr>
        <p:spPr>
          <a:xfrm>
            <a:off x="555647" y="1269242"/>
            <a:ext cx="8301749" cy="723331"/>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C55A11"/>
              </a:buClr>
              <a:buSzPts val="4800"/>
              <a:buFont typeface="Calibri"/>
              <a:buNone/>
            </a:pPr>
            <a:r>
              <a:rPr lang="en-CA" sz="4300" b="1" dirty="0">
                <a:solidFill>
                  <a:srgbClr val="C55A11"/>
                </a:solidFill>
              </a:rPr>
              <a:t>How does SA treat refugee claimants? </a:t>
            </a:r>
            <a:endParaRPr sz="4300" b="1" dirty="0"/>
          </a:p>
        </p:txBody>
      </p:sp>
      <p:sp>
        <p:nvSpPr>
          <p:cNvPr id="180" name="Google Shape;180;p14"/>
          <p:cNvSpPr txBox="1">
            <a:spLocks noGrp="1"/>
          </p:cNvSpPr>
          <p:nvPr>
            <p:ph type="body" idx="1"/>
          </p:nvPr>
        </p:nvSpPr>
        <p:spPr>
          <a:xfrm>
            <a:off x="396816" y="2207888"/>
            <a:ext cx="4917056" cy="4148461"/>
          </a:xfrm>
          <a:prstGeom prst="rect">
            <a:avLst/>
          </a:prstGeom>
          <a:noFill/>
          <a:ln>
            <a:noFill/>
          </a:ln>
        </p:spPr>
        <p:txBody>
          <a:bodyPr spcFirstLastPara="1" wrap="square" lIns="91425" tIns="45700" rIns="91425" bIns="45700" anchor="t" anchorCtr="0">
            <a:normAutofit fontScale="92500" lnSpcReduction="10000"/>
          </a:bodyPr>
          <a:lstStyle/>
          <a:p>
            <a:pPr marL="114300" lvl="0" indent="0" algn="l" rtl="0">
              <a:lnSpc>
                <a:spcPct val="100000"/>
              </a:lnSpc>
              <a:spcBef>
                <a:spcPts val="0"/>
              </a:spcBef>
              <a:spcAft>
                <a:spcPts val="0"/>
              </a:spcAft>
              <a:buClr>
                <a:schemeClr val="dk1"/>
              </a:buClr>
              <a:buSzPct val="80813"/>
              <a:buNone/>
            </a:pPr>
            <a:r>
              <a:rPr lang="en-CA" sz="2800" dirty="0">
                <a:solidFill>
                  <a:schemeClr val="dk1"/>
                </a:solidFill>
              </a:rPr>
              <a:t>Refugee claimants </a:t>
            </a:r>
            <a:r>
              <a:rPr lang="en-CA" sz="2800" b="1" dirty="0">
                <a:solidFill>
                  <a:schemeClr val="dk1"/>
                </a:solidFill>
              </a:rPr>
              <a:t>ARE</a:t>
            </a:r>
            <a:r>
              <a:rPr lang="en-CA" sz="2800" dirty="0">
                <a:solidFill>
                  <a:schemeClr val="dk1"/>
                </a:solidFill>
              </a:rPr>
              <a:t> eligible for Social Assistance, as long as they meet other eligibility criteria*</a:t>
            </a:r>
            <a:endParaRPr sz="2800" dirty="0"/>
          </a:p>
          <a:p>
            <a:pPr marL="114300" lvl="0" indent="0" algn="l" rtl="0">
              <a:lnSpc>
                <a:spcPct val="100000"/>
              </a:lnSpc>
              <a:spcBef>
                <a:spcPts val="0"/>
              </a:spcBef>
              <a:spcAft>
                <a:spcPts val="0"/>
              </a:spcAft>
              <a:buClr>
                <a:srgbClr val="888888"/>
              </a:buClr>
              <a:buSzPct val="80813"/>
              <a:buNone/>
            </a:pPr>
            <a:endParaRPr sz="2800" dirty="0">
              <a:solidFill>
                <a:schemeClr val="dk1"/>
              </a:solidFill>
            </a:endParaRPr>
          </a:p>
          <a:p>
            <a:pPr marL="114300" lvl="0" indent="0" algn="l" rtl="0">
              <a:lnSpc>
                <a:spcPct val="100000"/>
              </a:lnSpc>
              <a:spcBef>
                <a:spcPts val="0"/>
              </a:spcBef>
              <a:spcAft>
                <a:spcPts val="0"/>
              </a:spcAft>
              <a:buClr>
                <a:schemeClr val="dk1"/>
              </a:buClr>
              <a:buSzPct val="80813"/>
              <a:buNone/>
            </a:pPr>
            <a:r>
              <a:rPr lang="en-CA" sz="2800" dirty="0">
                <a:solidFill>
                  <a:schemeClr val="dk1"/>
                </a:solidFill>
              </a:rPr>
              <a:t>To prove you are a claimant, use:</a:t>
            </a:r>
            <a:endParaRPr sz="2800" dirty="0"/>
          </a:p>
          <a:p>
            <a:pPr marL="342900" lvl="0" indent="-218143" algn="l" rtl="0">
              <a:lnSpc>
                <a:spcPct val="100000"/>
              </a:lnSpc>
              <a:spcBef>
                <a:spcPts val="0"/>
              </a:spcBef>
              <a:spcAft>
                <a:spcPts val="600"/>
              </a:spcAft>
              <a:buClr>
                <a:schemeClr val="dk1"/>
              </a:buClr>
              <a:buSzPct val="100000"/>
              <a:buChar char="•"/>
            </a:pPr>
            <a:r>
              <a:rPr lang="en-CA" sz="2800" dirty="0">
                <a:solidFill>
                  <a:schemeClr val="dk1"/>
                </a:solidFill>
              </a:rPr>
              <a:t>Refugee protection claimant document</a:t>
            </a:r>
            <a:endParaRPr sz="2800" dirty="0"/>
          </a:p>
          <a:p>
            <a:pPr marL="342900" lvl="0" indent="-218143" algn="l" rtl="0">
              <a:lnSpc>
                <a:spcPct val="100000"/>
              </a:lnSpc>
              <a:spcBef>
                <a:spcPts val="0"/>
              </a:spcBef>
              <a:spcAft>
                <a:spcPts val="600"/>
              </a:spcAft>
              <a:buClr>
                <a:schemeClr val="dk1"/>
              </a:buClr>
              <a:buSzPct val="100000"/>
              <a:buChar char="•"/>
            </a:pPr>
            <a:r>
              <a:rPr lang="en-CA" sz="2800" dirty="0">
                <a:solidFill>
                  <a:schemeClr val="dk1"/>
                </a:solidFill>
              </a:rPr>
              <a:t>Notice of hearing  </a:t>
            </a:r>
            <a:endParaRPr sz="2800" dirty="0"/>
          </a:p>
          <a:p>
            <a:pPr marL="342900" lvl="0" indent="-218143" algn="l" rtl="0">
              <a:lnSpc>
                <a:spcPct val="100000"/>
              </a:lnSpc>
              <a:spcBef>
                <a:spcPts val="0"/>
              </a:spcBef>
              <a:spcAft>
                <a:spcPts val="600"/>
              </a:spcAft>
              <a:buClr>
                <a:schemeClr val="dk1"/>
              </a:buClr>
              <a:buSzPct val="100000"/>
              <a:buChar char="•"/>
            </a:pPr>
            <a:r>
              <a:rPr lang="en-CA" sz="2800" dirty="0">
                <a:solidFill>
                  <a:schemeClr val="dk1"/>
                </a:solidFill>
              </a:rPr>
              <a:t>Notice of appeal</a:t>
            </a:r>
            <a:endParaRPr sz="2800" dirty="0"/>
          </a:p>
          <a:p>
            <a:pPr marL="0" indent="0">
              <a:buSzPct val="100000"/>
            </a:pPr>
            <a:r>
              <a:rPr lang="en-CA" sz="1300" dirty="0">
                <a:solidFill>
                  <a:schemeClr val="dk1"/>
                </a:solidFill>
              </a:rPr>
              <a:t>*Social assistance eligibility criteria include income, assets, family unit and residence</a:t>
            </a:r>
          </a:p>
          <a:p>
            <a:pPr marL="0" lvl="0" indent="0" algn="l" rtl="0">
              <a:lnSpc>
                <a:spcPct val="90000"/>
              </a:lnSpc>
              <a:spcBef>
                <a:spcPts val="1000"/>
              </a:spcBef>
              <a:spcAft>
                <a:spcPts val="0"/>
              </a:spcAft>
              <a:buClr>
                <a:srgbClr val="888888"/>
              </a:buClr>
              <a:buSzPct val="100000"/>
              <a:buNone/>
            </a:pPr>
            <a:endParaRPr lang="en-CA" sz="1100" dirty="0"/>
          </a:p>
          <a:p>
            <a:pPr marL="0" lvl="0" indent="0" algn="l" rtl="0">
              <a:lnSpc>
                <a:spcPct val="90000"/>
              </a:lnSpc>
              <a:spcBef>
                <a:spcPts val="1000"/>
              </a:spcBef>
              <a:spcAft>
                <a:spcPts val="0"/>
              </a:spcAft>
              <a:buClr>
                <a:srgbClr val="888888"/>
              </a:buClr>
              <a:buSzPct val="100000"/>
              <a:buNone/>
            </a:pPr>
            <a:endParaRPr dirty="0"/>
          </a:p>
        </p:txBody>
      </p:sp>
      <p:sp>
        <p:nvSpPr>
          <p:cNvPr id="181" name="Google Shape;181;p14"/>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21</a:t>
            </a:fld>
            <a:endParaRPr sz="1600"/>
          </a:p>
        </p:txBody>
      </p:sp>
      <p:pic>
        <p:nvPicPr>
          <p:cNvPr id="182" name="Google Shape;182;p14" descr="Sample refugee claimant document issued by Government of Canada"/>
          <p:cNvPicPr preferRelativeResize="0"/>
          <p:nvPr/>
        </p:nvPicPr>
        <p:blipFill rotWithShape="1">
          <a:blip r:embed="rId3">
            <a:alphaModFix/>
          </a:blip>
          <a:srcRect/>
          <a:stretch/>
        </p:blipFill>
        <p:spPr>
          <a:xfrm>
            <a:off x="5328930" y="2134213"/>
            <a:ext cx="3186420" cy="44046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15"/>
          <p:cNvSpPr txBox="1">
            <a:spLocks noGrp="1"/>
          </p:cNvSpPr>
          <p:nvPr>
            <p:ph type="title"/>
          </p:nvPr>
        </p:nvSpPr>
        <p:spPr>
          <a:xfrm>
            <a:off x="555648" y="1269242"/>
            <a:ext cx="7886700" cy="72333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C55A11"/>
              </a:buClr>
              <a:buSzPts val="4800"/>
              <a:buFont typeface="Calibri"/>
              <a:buNone/>
            </a:pPr>
            <a:r>
              <a:rPr lang="en-CA" sz="4300" b="1" dirty="0">
                <a:solidFill>
                  <a:srgbClr val="C55A11"/>
                </a:solidFill>
              </a:rPr>
              <a:t>Who is a protected person? </a:t>
            </a:r>
            <a:endParaRPr sz="4300" b="1" dirty="0"/>
          </a:p>
        </p:txBody>
      </p:sp>
      <p:sp>
        <p:nvSpPr>
          <p:cNvPr id="189" name="Google Shape;189;p15"/>
          <p:cNvSpPr txBox="1">
            <a:spLocks noGrp="1"/>
          </p:cNvSpPr>
          <p:nvPr>
            <p:ph type="body" idx="1"/>
          </p:nvPr>
        </p:nvSpPr>
        <p:spPr>
          <a:xfrm>
            <a:off x="623888" y="2423206"/>
            <a:ext cx="8288100" cy="3771117"/>
          </a:xfrm>
          <a:prstGeom prst="rect">
            <a:avLst/>
          </a:prstGeom>
          <a:noFill/>
          <a:ln>
            <a:noFill/>
          </a:ln>
        </p:spPr>
        <p:txBody>
          <a:bodyPr spcFirstLastPara="1" wrap="square" lIns="91425" tIns="45700" rIns="91425" bIns="45700" anchor="t" anchorCtr="0">
            <a:normAutofit/>
          </a:bodyPr>
          <a:lstStyle/>
          <a:p>
            <a:pPr marL="411480" lvl="1" indent="0" algn="l" rtl="0">
              <a:lnSpc>
                <a:spcPct val="100000"/>
              </a:lnSpc>
              <a:spcBef>
                <a:spcPts val="0"/>
              </a:spcBef>
              <a:spcAft>
                <a:spcPts val="0"/>
              </a:spcAft>
              <a:buClr>
                <a:schemeClr val="dk1"/>
              </a:buClr>
              <a:buSzPts val="2800"/>
              <a:buNone/>
            </a:pPr>
            <a:r>
              <a:rPr lang="en-CA" sz="2800" dirty="0">
                <a:solidFill>
                  <a:schemeClr val="dk1"/>
                </a:solidFill>
              </a:rPr>
              <a:t>Made a refugee claim or submitted a Pre-Removal Risk Assessment (PRRA) in Canada that was </a:t>
            </a:r>
            <a:r>
              <a:rPr lang="en-CA" sz="2800" b="1" dirty="0">
                <a:solidFill>
                  <a:schemeClr val="dk1"/>
                </a:solidFill>
              </a:rPr>
              <a:t>accepted.</a:t>
            </a:r>
            <a:endParaRPr sz="2800" dirty="0">
              <a:solidFill>
                <a:schemeClr val="dk1"/>
              </a:solidFill>
            </a:endParaRPr>
          </a:p>
          <a:p>
            <a:pPr marL="411480" lvl="1" indent="0" algn="l" rtl="0">
              <a:lnSpc>
                <a:spcPct val="100000"/>
              </a:lnSpc>
              <a:spcBef>
                <a:spcPts val="0"/>
              </a:spcBef>
              <a:spcAft>
                <a:spcPts val="0"/>
              </a:spcAft>
              <a:buClr>
                <a:srgbClr val="888888"/>
              </a:buClr>
              <a:buSzPts val="2800"/>
              <a:buNone/>
            </a:pPr>
            <a:endParaRPr sz="2800" b="1" dirty="0">
              <a:solidFill>
                <a:schemeClr val="dk1"/>
              </a:solidFill>
            </a:endParaRPr>
          </a:p>
          <a:p>
            <a:pPr marL="779780" lvl="1" indent="-342900" algn="l" rtl="0">
              <a:lnSpc>
                <a:spcPct val="100000"/>
              </a:lnSpc>
              <a:spcBef>
                <a:spcPts val="0"/>
              </a:spcBef>
              <a:spcAft>
                <a:spcPts val="600"/>
              </a:spcAft>
              <a:buClr>
                <a:schemeClr val="dk1"/>
              </a:buClr>
              <a:buSzPts val="2400"/>
              <a:buFont typeface="Arial"/>
              <a:buChar char="•"/>
            </a:pPr>
            <a:r>
              <a:rPr lang="en-CA" sz="2800" dirty="0">
                <a:solidFill>
                  <a:schemeClr val="dk1"/>
                </a:solidFill>
              </a:rPr>
              <a:t>Convention refugee</a:t>
            </a:r>
            <a:endParaRPr sz="2800" dirty="0"/>
          </a:p>
          <a:p>
            <a:pPr marL="779780" lvl="1" indent="-342900" algn="l" rtl="0">
              <a:lnSpc>
                <a:spcPct val="100000"/>
              </a:lnSpc>
              <a:spcBef>
                <a:spcPts val="0"/>
              </a:spcBef>
              <a:spcAft>
                <a:spcPts val="600"/>
              </a:spcAft>
              <a:buClr>
                <a:schemeClr val="dk1"/>
              </a:buClr>
              <a:buSzPts val="2400"/>
              <a:buFont typeface="Arial"/>
              <a:buChar char="•"/>
            </a:pPr>
            <a:r>
              <a:rPr lang="en-CA" sz="2800" dirty="0">
                <a:solidFill>
                  <a:schemeClr val="dk1"/>
                </a:solidFill>
              </a:rPr>
              <a:t>Person in need of protection</a:t>
            </a:r>
            <a:endParaRPr sz="2800" dirty="0"/>
          </a:p>
          <a:p>
            <a:pPr marL="0" lvl="0" indent="0" algn="l" rtl="0">
              <a:lnSpc>
                <a:spcPct val="90000"/>
              </a:lnSpc>
              <a:spcBef>
                <a:spcPts val="1000"/>
              </a:spcBef>
              <a:spcAft>
                <a:spcPts val="0"/>
              </a:spcAft>
              <a:buClr>
                <a:srgbClr val="888888"/>
              </a:buClr>
              <a:buSzPts val="2400"/>
              <a:buNone/>
            </a:pPr>
            <a:endParaRPr dirty="0"/>
          </a:p>
        </p:txBody>
      </p:sp>
      <p:sp>
        <p:nvSpPr>
          <p:cNvPr id="190" name="Google Shape;190;p15"/>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22</a:t>
            </a:fld>
            <a:endParaRPr sz="16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16"/>
          <p:cNvSpPr txBox="1">
            <a:spLocks noGrp="1"/>
          </p:cNvSpPr>
          <p:nvPr>
            <p:ph type="title"/>
          </p:nvPr>
        </p:nvSpPr>
        <p:spPr>
          <a:xfrm>
            <a:off x="177420" y="1169348"/>
            <a:ext cx="8337930" cy="1141074"/>
          </a:xfrm>
          <a:prstGeom prst="rect">
            <a:avLst/>
          </a:prstGeom>
          <a:noFill/>
          <a:ln>
            <a:noFill/>
          </a:ln>
        </p:spPr>
        <p:txBody>
          <a:bodyPr spcFirstLastPara="1" wrap="square" lIns="91425" tIns="45700" rIns="91425" bIns="45700" anchor="b" anchorCtr="0">
            <a:normAutofit fontScale="90000"/>
          </a:bodyPr>
          <a:lstStyle/>
          <a:p>
            <a:pPr marL="0" lvl="0" indent="0" algn="l" rtl="0">
              <a:lnSpc>
                <a:spcPct val="75000"/>
              </a:lnSpc>
              <a:spcBef>
                <a:spcPts val="0"/>
              </a:spcBef>
              <a:spcAft>
                <a:spcPts val="0"/>
              </a:spcAft>
              <a:buClr>
                <a:srgbClr val="C55A11"/>
              </a:buClr>
              <a:buSzPct val="100000"/>
              <a:buFont typeface="Calibri"/>
              <a:buNone/>
            </a:pPr>
            <a:r>
              <a:rPr lang="en-CA" sz="4800" b="1" dirty="0">
                <a:solidFill>
                  <a:srgbClr val="C55A11"/>
                </a:solidFill>
              </a:rPr>
              <a:t>How does SA treat protected persons? </a:t>
            </a:r>
            <a:endParaRPr sz="4800" b="1" dirty="0"/>
          </a:p>
        </p:txBody>
      </p:sp>
      <p:sp>
        <p:nvSpPr>
          <p:cNvPr id="197" name="Google Shape;197;p16"/>
          <p:cNvSpPr txBox="1">
            <a:spLocks noGrp="1"/>
          </p:cNvSpPr>
          <p:nvPr>
            <p:ph type="body" idx="1"/>
          </p:nvPr>
        </p:nvSpPr>
        <p:spPr>
          <a:xfrm>
            <a:off x="105272" y="2310423"/>
            <a:ext cx="8410077" cy="4411052"/>
          </a:xfrm>
          <a:prstGeom prst="rect">
            <a:avLst/>
          </a:prstGeom>
          <a:noFill/>
          <a:ln>
            <a:noFill/>
          </a:ln>
        </p:spPr>
        <p:txBody>
          <a:bodyPr spcFirstLastPara="1" wrap="square" lIns="91425" tIns="45700" rIns="91425" bIns="45700" anchor="t" anchorCtr="0">
            <a:normAutofit/>
          </a:bodyPr>
          <a:lstStyle/>
          <a:p>
            <a:pPr marL="114300" lvl="0" indent="0" algn="l" rtl="0">
              <a:lnSpc>
                <a:spcPct val="100000"/>
              </a:lnSpc>
              <a:spcBef>
                <a:spcPts val="0"/>
              </a:spcBef>
              <a:spcAft>
                <a:spcPts val="0"/>
              </a:spcAft>
              <a:buClr>
                <a:schemeClr val="dk1"/>
              </a:buClr>
              <a:buSzPts val="2800"/>
              <a:buFont typeface="Arial"/>
              <a:buNone/>
            </a:pPr>
            <a:r>
              <a:rPr lang="en-CA" sz="2800" dirty="0">
                <a:solidFill>
                  <a:schemeClr val="dk1"/>
                </a:solidFill>
              </a:rPr>
              <a:t>Protected Persons </a:t>
            </a:r>
            <a:r>
              <a:rPr lang="en-CA" sz="2800" b="1" dirty="0">
                <a:solidFill>
                  <a:schemeClr val="dk1"/>
                </a:solidFill>
              </a:rPr>
              <a:t>ARE</a:t>
            </a:r>
            <a:r>
              <a:rPr lang="en-CA" sz="2800" dirty="0">
                <a:solidFill>
                  <a:schemeClr val="dk1"/>
                </a:solidFill>
              </a:rPr>
              <a:t> eligible for Social Assistance, </a:t>
            </a:r>
            <a:endParaRPr sz="2800" dirty="0"/>
          </a:p>
          <a:p>
            <a:pPr marL="114300" lvl="0" indent="0" algn="l" rtl="0">
              <a:lnSpc>
                <a:spcPct val="100000"/>
              </a:lnSpc>
              <a:spcBef>
                <a:spcPts val="0"/>
              </a:spcBef>
              <a:spcAft>
                <a:spcPts val="0"/>
              </a:spcAft>
              <a:buClr>
                <a:schemeClr val="dk1"/>
              </a:buClr>
              <a:buSzPts val="2800"/>
              <a:buFont typeface="Arial"/>
              <a:buNone/>
            </a:pPr>
            <a:r>
              <a:rPr lang="en-CA" sz="2800" dirty="0">
                <a:solidFill>
                  <a:schemeClr val="dk1"/>
                </a:solidFill>
              </a:rPr>
              <a:t>as long as they meet other eligibility criteria*</a:t>
            </a:r>
            <a:endParaRPr sz="2800" dirty="0"/>
          </a:p>
          <a:p>
            <a:pPr marL="114300" lvl="0" indent="0" algn="l" rtl="0">
              <a:lnSpc>
                <a:spcPct val="100000"/>
              </a:lnSpc>
              <a:spcBef>
                <a:spcPts val="0"/>
              </a:spcBef>
              <a:spcAft>
                <a:spcPts val="0"/>
              </a:spcAft>
              <a:buClr>
                <a:srgbClr val="888888"/>
              </a:buClr>
              <a:buSzPts val="2800"/>
              <a:buNone/>
            </a:pPr>
            <a:endParaRPr sz="2800" dirty="0">
              <a:solidFill>
                <a:schemeClr val="dk1"/>
              </a:solidFill>
            </a:endParaRPr>
          </a:p>
          <a:p>
            <a:pPr marL="114300" lvl="0" indent="0" algn="l" rtl="0">
              <a:lnSpc>
                <a:spcPct val="100000"/>
              </a:lnSpc>
              <a:spcBef>
                <a:spcPts val="0"/>
              </a:spcBef>
              <a:spcAft>
                <a:spcPts val="0"/>
              </a:spcAft>
              <a:buClr>
                <a:schemeClr val="dk1"/>
              </a:buClr>
              <a:buSzPts val="2800"/>
              <a:buNone/>
            </a:pPr>
            <a:r>
              <a:rPr lang="en-CA" sz="2800" dirty="0">
                <a:solidFill>
                  <a:schemeClr val="dk1"/>
                </a:solidFill>
              </a:rPr>
              <a:t>To prove you are a Convention refugee/</a:t>
            </a:r>
            <a:endParaRPr sz="2800" dirty="0"/>
          </a:p>
          <a:p>
            <a:pPr marL="114300" lvl="0" indent="0" algn="l" rtl="0">
              <a:lnSpc>
                <a:spcPct val="100000"/>
              </a:lnSpc>
              <a:spcBef>
                <a:spcPts val="0"/>
              </a:spcBef>
              <a:spcAft>
                <a:spcPts val="0"/>
              </a:spcAft>
              <a:buClr>
                <a:schemeClr val="dk1"/>
              </a:buClr>
              <a:buSzPts val="2800"/>
              <a:buNone/>
            </a:pPr>
            <a:r>
              <a:rPr lang="en-CA" sz="2800" dirty="0">
                <a:solidFill>
                  <a:schemeClr val="dk1"/>
                </a:solidFill>
              </a:rPr>
              <a:t>person in need of protection, use:</a:t>
            </a:r>
            <a:endParaRPr sz="2800" dirty="0"/>
          </a:p>
          <a:p>
            <a:pPr marL="342900" lvl="0" indent="-203200" algn="l" rtl="0">
              <a:lnSpc>
                <a:spcPct val="100000"/>
              </a:lnSpc>
              <a:spcBef>
                <a:spcPts val="0"/>
              </a:spcBef>
              <a:spcAft>
                <a:spcPts val="600"/>
              </a:spcAft>
              <a:buClr>
                <a:schemeClr val="dk1"/>
              </a:buClr>
              <a:buSzPts val="2400"/>
              <a:buChar char="•"/>
            </a:pPr>
            <a:r>
              <a:rPr lang="en-CA" sz="2800" dirty="0">
                <a:solidFill>
                  <a:schemeClr val="dk1"/>
                </a:solidFill>
              </a:rPr>
              <a:t>Notice of positive decision from RPD or </a:t>
            </a:r>
          </a:p>
          <a:p>
            <a:pPr marL="139700" lvl="0" indent="0" algn="l" rtl="0">
              <a:lnSpc>
                <a:spcPct val="100000"/>
              </a:lnSpc>
              <a:spcBef>
                <a:spcPts val="0"/>
              </a:spcBef>
              <a:spcAft>
                <a:spcPts val="600"/>
              </a:spcAft>
              <a:buClr>
                <a:schemeClr val="dk1"/>
              </a:buClr>
              <a:buSzPts val="2400"/>
            </a:pPr>
            <a:r>
              <a:rPr lang="en-CA" sz="2800" dirty="0">
                <a:solidFill>
                  <a:schemeClr val="dk1"/>
                </a:solidFill>
              </a:rPr>
              <a:t>   RAD confirming status</a:t>
            </a:r>
            <a:endParaRPr sz="2800" dirty="0"/>
          </a:p>
          <a:p>
            <a:pPr marL="342900" lvl="0" indent="-203200" algn="l" rtl="0">
              <a:lnSpc>
                <a:spcPct val="100000"/>
              </a:lnSpc>
              <a:spcBef>
                <a:spcPts val="0"/>
              </a:spcBef>
              <a:spcAft>
                <a:spcPts val="600"/>
              </a:spcAft>
              <a:buClr>
                <a:schemeClr val="dk1"/>
              </a:buClr>
              <a:buSzPts val="2400"/>
              <a:buChar char="•"/>
            </a:pPr>
            <a:r>
              <a:rPr lang="en-CA" sz="2800" dirty="0">
                <a:solidFill>
                  <a:schemeClr val="dk1"/>
                </a:solidFill>
              </a:rPr>
              <a:t>Notice of positive PRRA decision</a:t>
            </a:r>
            <a:endParaRPr sz="2800" dirty="0"/>
          </a:p>
          <a:p>
            <a:pPr marL="0" indent="0"/>
            <a:endParaRPr lang="en-CA" sz="1200" dirty="0">
              <a:solidFill>
                <a:schemeClr val="dk1"/>
              </a:solidFill>
            </a:endParaRPr>
          </a:p>
          <a:p>
            <a:pPr marL="0" indent="0"/>
            <a:r>
              <a:rPr lang="en-CA" sz="1200" dirty="0">
                <a:solidFill>
                  <a:schemeClr val="dk1"/>
                </a:solidFill>
              </a:rPr>
              <a:t>*Social assistance eligibility criteria include income, assets, family unit and residence</a:t>
            </a:r>
          </a:p>
          <a:p>
            <a:pPr marL="0" lvl="0" indent="0" algn="l" rtl="0">
              <a:lnSpc>
                <a:spcPct val="90000"/>
              </a:lnSpc>
              <a:spcBef>
                <a:spcPts val="1000"/>
              </a:spcBef>
              <a:spcAft>
                <a:spcPts val="0"/>
              </a:spcAft>
              <a:buClr>
                <a:srgbClr val="888888"/>
              </a:buClr>
              <a:buSzPts val="2400"/>
              <a:buNone/>
            </a:pPr>
            <a:endParaRPr sz="1200" dirty="0"/>
          </a:p>
        </p:txBody>
      </p:sp>
      <p:sp>
        <p:nvSpPr>
          <p:cNvPr id="198" name="Google Shape;198;p16"/>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23</a:t>
            </a:fld>
            <a:endParaRPr sz="1600"/>
          </a:p>
        </p:txBody>
      </p:sp>
      <p:pic>
        <p:nvPicPr>
          <p:cNvPr id="199" name="Google Shape;199;p16" descr="sample letter from IRCC"/>
          <p:cNvPicPr preferRelativeResize="0"/>
          <p:nvPr/>
        </p:nvPicPr>
        <p:blipFill rotWithShape="1">
          <a:blip r:embed="rId3">
            <a:alphaModFix/>
          </a:blip>
          <a:srcRect/>
          <a:stretch/>
        </p:blipFill>
        <p:spPr>
          <a:xfrm>
            <a:off x="6331826" y="3428999"/>
            <a:ext cx="2580778" cy="329247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7"/>
          <p:cNvSpPr txBox="1">
            <a:spLocks noGrp="1"/>
          </p:cNvSpPr>
          <p:nvPr>
            <p:ph type="title"/>
          </p:nvPr>
        </p:nvSpPr>
        <p:spPr>
          <a:xfrm>
            <a:off x="555648" y="1119117"/>
            <a:ext cx="8356340" cy="1160059"/>
          </a:xfrm>
          <a:prstGeom prst="rect">
            <a:avLst/>
          </a:prstGeom>
          <a:noFill/>
          <a:ln>
            <a:noFill/>
          </a:ln>
        </p:spPr>
        <p:txBody>
          <a:bodyPr spcFirstLastPara="1" wrap="square" lIns="91425" tIns="45700" rIns="91425" bIns="45700" anchor="b" anchorCtr="0">
            <a:normAutofit fontScale="90000"/>
          </a:bodyPr>
          <a:lstStyle/>
          <a:p>
            <a:pPr marL="0" lvl="0" indent="0" algn="l" rtl="0">
              <a:lnSpc>
                <a:spcPct val="75000"/>
              </a:lnSpc>
              <a:spcBef>
                <a:spcPts val="0"/>
              </a:spcBef>
              <a:spcAft>
                <a:spcPts val="0"/>
              </a:spcAft>
              <a:buClr>
                <a:srgbClr val="C55A11"/>
              </a:buClr>
              <a:buSzPct val="100000"/>
              <a:buFont typeface="Calibri"/>
              <a:buNone/>
            </a:pPr>
            <a:r>
              <a:rPr lang="en-CA" sz="4800" b="1" dirty="0">
                <a:solidFill>
                  <a:srgbClr val="C55A11"/>
                </a:solidFill>
              </a:rPr>
              <a:t>How does SA treat PRRA applicants? </a:t>
            </a:r>
            <a:endParaRPr sz="4800" b="1" dirty="0"/>
          </a:p>
        </p:txBody>
      </p:sp>
      <p:sp>
        <p:nvSpPr>
          <p:cNvPr id="206" name="Google Shape;206;p17"/>
          <p:cNvSpPr txBox="1">
            <a:spLocks noGrp="1"/>
          </p:cNvSpPr>
          <p:nvPr>
            <p:ph type="body" idx="1"/>
          </p:nvPr>
        </p:nvSpPr>
        <p:spPr>
          <a:xfrm>
            <a:off x="623888" y="2415655"/>
            <a:ext cx="8288100" cy="3940695"/>
          </a:xfrm>
          <a:prstGeom prst="rect">
            <a:avLst/>
          </a:prstGeom>
          <a:noFill/>
          <a:ln>
            <a:noFill/>
          </a:ln>
        </p:spPr>
        <p:txBody>
          <a:bodyPr spcFirstLastPara="1" wrap="square" lIns="91425" tIns="45700" rIns="91425" bIns="45700" anchor="t" anchorCtr="0">
            <a:normAutofit lnSpcReduction="10000"/>
          </a:bodyPr>
          <a:lstStyle/>
          <a:p>
            <a:pPr marL="114300" lvl="0" indent="0" algn="l" rtl="0">
              <a:lnSpc>
                <a:spcPct val="100000"/>
              </a:lnSpc>
              <a:spcBef>
                <a:spcPts val="0"/>
              </a:spcBef>
              <a:spcAft>
                <a:spcPts val="0"/>
              </a:spcAft>
              <a:buClr>
                <a:schemeClr val="dk1"/>
              </a:buClr>
              <a:buSzPts val="2800"/>
              <a:buNone/>
            </a:pPr>
            <a:r>
              <a:rPr lang="en-CA" sz="2600" dirty="0">
                <a:solidFill>
                  <a:schemeClr val="dk1"/>
                </a:solidFill>
              </a:rPr>
              <a:t>Pre-Removal Risk Assessment (PRRA) Applicants </a:t>
            </a:r>
            <a:r>
              <a:rPr lang="en-CA" sz="2600" b="1" dirty="0">
                <a:solidFill>
                  <a:schemeClr val="dk1"/>
                </a:solidFill>
              </a:rPr>
              <a:t>ARE</a:t>
            </a:r>
            <a:r>
              <a:rPr lang="en-CA" sz="2600" dirty="0">
                <a:solidFill>
                  <a:schemeClr val="dk1"/>
                </a:solidFill>
              </a:rPr>
              <a:t> eligible for Social Assistance as long as they meet other eligibility criteria*</a:t>
            </a:r>
            <a:endParaRPr sz="2600" dirty="0"/>
          </a:p>
          <a:p>
            <a:pPr marL="114300" lvl="0" indent="0" algn="l" rtl="0">
              <a:lnSpc>
                <a:spcPct val="100000"/>
              </a:lnSpc>
              <a:spcBef>
                <a:spcPts val="0"/>
              </a:spcBef>
              <a:spcAft>
                <a:spcPts val="0"/>
              </a:spcAft>
              <a:buClr>
                <a:srgbClr val="888888"/>
              </a:buClr>
              <a:buSzPts val="2800"/>
              <a:buNone/>
            </a:pPr>
            <a:endParaRPr sz="2600" dirty="0">
              <a:solidFill>
                <a:schemeClr val="dk1"/>
              </a:solidFill>
            </a:endParaRPr>
          </a:p>
          <a:p>
            <a:pPr marL="114300" lvl="0" indent="0" algn="l" rtl="0">
              <a:lnSpc>
                <a:spcPct val="100000"/>
              </a:lnSpc>
              <a:spcBef>
                <a:spcPts val="0"/>
              </a:spcBef>
              <a:spcAft>
                <a:spcPts val="0"/>
              </a:spcAft>
              <a:buClr>
                <a:schemeClr val="dk1"/>
              </a:buClr>
              <a:buSzPts val="2800"/>
              <a:buNone/>
            </a:pPr>
            <a:r>
              <a:rPr lang="en-CA" sz="2600" dirty="0">
                <a:solidFill>
                  <a:schemeClr val="dk1"/>
                </a:solidFill>
              </a:rPr>
              <a:t>To prove you are a PRRA applicant, use:</a:t>
            </a:r>
            <a:endParaRPr sz="2600" dirty="0"/>
          </a:p>
          <a:p>
            <a:pPr marL="640080" lvl="1" indent="-203200" algn="l" rtl="0">
              <a:lnSpc>
                <a:spcPct val="100000"/>
              </a:lnSpc>
              <a:spcBef>
                <a:spcPts val="0"/>
              </a:spcBef>
              <a:spcAft>
                <a:spcPts val="600"/>
              </a:spcAft>
              <a:buClr>
                <a:schemeClr val="dk1"/>
              </a:buClr>
              <a:buSzPts val="2400"/>
              <a:buChar char="•"/>
            </a:pPr>
            <a:r>
              <a:rPr lang="en-CA" sz="2600" dirty="0">
                <a:solidFill>
                  <a:schemeClr val="dk1"/>
                </a:solidFill>
              </a:rPr>
              <a:t>document confirming served with PRRA, </a:t>
            </a:r>
            <a:endParaRPr sz="2600" dirty="0"/>
          </a:p>
          <a:p>
            <a:pPr marL="640080" lvl="1" indent="-203200" algn="l" rtl="0">
              <a:lnSpc>
                <a:spcPct val="100000"/>
              </a:lnSpc>
              <a:spcBef>
                <a:spcPts val="0"/>
              </a:spcBef>
              <a:spcAft>
                <a:spcPts val="600"/>
              </a:spcAft>
              <a:buClr>
                <a:schemeClr val="dk1"/>
              </a:buClr>
              <a:buSzPts val="2400"/>
              <a:buChar char="•"/>
            </a:pPr>
            <a:r>
              <a:rPr lang="en-CA" sz="2600" dirty="0">
                <a:solidFill>
                  <a:schemeClr val="dk1"/>
                </a:solidFill>
              </a:rPr>
              <a:t>proof of ineligibility to make a refugee claim, </a:t>
            </a:r>
          </a:p>
          <a:p>
            <a:pPr marL="640080" lvl="1" indent="-203200" algn="l" rtl="0">
              <a:lnSpc>
                <a:spcPct val="100000"/>
              </a:lnSpc>
              <a:spcBef>
                <a:spcPts val="0"/>
              </a:spcBef>
              <a:spcAft>
                <a:spcPts val="600"/>
              </a:spcAft>
              <a:buClr>
                <a:schemeClr val="dk1"/>
              </a:buClr>
              <a:buSzPts val="2400"/>
              <a:buChar char="•"/>
            </a:pPr>
            <a:r>
              <a:rPr lang="en-CA" sz="2600" dirty="0">
                <a:solidFill>
                  <a:schemeClr val="dk1"/>
                </a:solidFill>
              </a:rPr>
              <a:t>notice to appear for PRRA hearing, </a:t>
            </a:r>
            <a:endParaRPr sz="2600" dirty="0"/>
          </a:p>
          <a:p>
            <a:pPr marL="640080" lvl="1" indent="-203200" algn="l" rtl="0">
              <a:lnSpc>
                <a:spcPct val="100000"/>
              </a:lnSpc>
              <a:spcBef>
                <a:spcPts val="0"/>
              </a:spcBef>
              <a:spcAft>
                <a:spcPts val="600"/>
              </a:spcAft>
              <a:buClr>
                <a:schemeClr val="dk1"/>
              </a:buClr>
              <a:buSzPts val="2400"/>
              <a:buChar char="•"/>
            </a:pPr>
            <a:r>
              <a:rPr lang="en-CA" sz="2600" dirty="0">
                <a:solidFill>
                  <a:schemeClr val="dk1"/>
                </a:solidFill>
              </a:rPr>
              <a:t>letter from lawyer</a:t>
            </a:r>
            <a:endParaRPr sz="2600" dirty="0"/>
          </a:p>
          <a:p>
            <a:pPr marL="0" indent="0"/>
            <a:r>
              <a:rPr lang="en-CA" sz="1400" dirty="0">
                <a:solidFill>
                  <a:schemeClr val="dk1"/>
                </a:solidFill>
              </a:rPr>
              <a:t>*Social assistance eligibility criteria include income, assets, family unit and residence</a:t>
            </a:r>
          </a:p>
          <a:p>
            <a:pPr marL="0" lvl="0" indent="0" algn="l" rtl="0">
              <a:lnSpc>
                <a:spcPct val="90000"/>
              </a:lnSpc>
              <a:spcBef>
                <a:spcPts val="1000"/>
              </a:spcBef>
              <a:spcAft>
                <a:spcPts val="0"/>
              </a:spcAft>
              <a:buClr>
                <a:srgbClr val="888888"/>
              </a:buClr>
              <a:buSzPts val="2400"/>
              <a:buNone/>
            </a:pPr>
            <a:endParaRPr sz="1200" dirty="0"/>
          </a:p>
        </p:txBody>
      </p:sp>
      <p:sp>
        <p:nvSpPr>
          <p:cNvPr id="207" name="Google Shape;207;p17"/>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24</a:t>
            </a:fld>
            <a:endParaRPr sz="16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1"/>
          <p:cNvSpPr txBox="1">
            <a:spLocks noGrp="1"/>
          </p:cNvSpPr>
          <p:nvPr>
            <p:ph type="title"/>
          </p:nvPr>
        </p:nvSpPr>
        <p:spPr>
          <a:xfrm>
            <a:off x="623888" y="1053967"/>
            <a:ext cx="8337930" cy="1149877"/>
          </a:xfrm>
          <a:prstGeom prst="rect">
            <a:avLst/>
          </a:prstGeom>
          <a:noFill/>
          <a:ln>
            <a:noFill/>
          </a:ln>
        </p:spPr>
        <p:txBody>
          <a:bodyPr spcFirstLastPara="1" wrap="square" lIns="91425" tIns="45700" rIns="91425" bIns="45700" anchor="b" anchorCtr="0">
            <a:normAutofit fontScale="90000"/>
          </a:bodyPr>
          <a:lstStyle/>
          <a:p>
            <a:pPr marL="0" lvl="0" indent="0" algn="l" rtl="0">
              <a:lnSpc>
                <a:spcPct val="75000"/>
              </a:lnSpc>
              <a:spcBef>
                <a:spcPts val="0"/>
              </a:spcBef>
              <a:spcAft>
                <a:spcPts val="0"/>
              </a:spcAft>
              <a:buClr>
                <a:srgbClr val="C55A11"/>
              </a:buClr>
              <a:buSzPct val="100000"/>
              <a:buFont typeface="Calibri"/>
              <a:buNone/>
            </a:pPr>
            <a:r>
              <a:rPr lang="en-CA" sz="4800" b="1" dirty="0">
                <a:solidFill>
                  <a:srgbClr val="C55A11"/>
                </a:solidFill>
              </a:rPr>
              <a:t>Who is a person without immigration status?</a:t>
            </a:r>
            <a:endParaRPr sz="4800" b="1" dirty="0"/>
          </a:p>
        </p:txBody>
      </p:sp>
      <p:sp>
        <p:nvSpPr>
          <p:cNvPr id="238" name="Google Shape;238;p21"/>
          <p:cNvSpPr txBox="1">
            <a:spLocks noGrp="1"/>
          </p:cNvSpPr>
          <p:nvPr>
            <p:ph type="body" idx="1"/>
          </p:nvPr>
        </p:nvSpPr>
        <p:spPr>
          <a:xfrm>
            <a:off x="182182" y="2583407"/>
            <a:ext cx="8971342" cy="4654155"/>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Clr>
                <a:srgbClr val="888888"/>
              </a:buClr>
              <a:buSzPts val="2400"/>
              <a:buFont typeface="Arial" panose="020B0604020202020204" pitchFamily="34" charset="0"/>
              <a:buChar char="•"/>
            </a:pPr>
            <a:r>
              <a:rPr lang="en-US" sz="3200" dirty="0">
                <a:solidFill>
                  <a:schemeClr val="dk1"/>
                </a:solidFill>
              </a:rPr>
              <a:t>A student, visitor or worker whose status expired</a:t>
            </a:r>
          </a:p>
          <a:p>
            <a:pPr marL="342900" lvl="0" indent="-342900" algn="l" rtl="0">
              <a:lnSpc>
                <a:spcPct val="100000"/>
              </a:lnSpc>
              <a:spcBef>
                <a:spcPts val="0"/>
              </a:spcBef>
              <a:spcAft>
                <a:spcPts val="0"/>
              </a:spcAft>
              <a:buClr>
                <a:srgbClr val="888888"/>
              </a:buClr>
              <a:buSzPts val="2400"/>
              <a:buFont typeface="Arial" panose="020B0604020202020204" pitchFamily="34" charset="0"/>
              <a:buChar char="•"/>
            </a:pPr>
            <a:r>
              <a:rPr lang="en-US" sz="3200" dirty="0">
                <a:solidFill>
                  <a:schemeClr val="dk1"/>
                </a:solidFill>
              </a:rPr>
              <a:t>A refused refugee who did not leave Canada</a:t>
            </a:r>
          </a:p>
          <a:p>
            <a:pPr marL="342900" lvl="0" indent="-342900" algn="l" rtl="0">
              <a:lnSpc>
                <a:spcPct val="100000"/>
              </a:lnSpc>
              <a:spcBef>
                <a:spcPts val="0"/>
              </a:spcBef>
              <a:spcAft>
                <a:spcPts val="0"/>
              </a:spcAft>
              <a:buClr>
                <a:srgbClr val="888888"/>
              </a:buClr>
              <a:buSzPts val="2400"/>
              <a:buFont typeface="Arial" panose="020B0604020202020204" pitchFamily="34" charset="0"/>
              <a:buChar char="•"/>
            </a:pPr>
            <a:r>
              <a:rPr lang="en-US" sz="3200" dirty="0">
                <a:solidFill>
                  <a:schemeClr val="dk1"/>
                </a:solidFill>
              </a:rPr>
              <a:t>Stateless person</a:t>
            </a:r>
          </a:p>
          <a:p>
            <a:pPr marL="342900" lvl="0" indent="-342900" algn="l" rtl="0">
              <a:lnSpc>
                <a:spcPct val="100000"/>
              </a:lnSpc>
              <a:spcBef>
                <a:spcPts val="0"/>
              </a:spcBef>
              <a:spcAft>
                <a:spcPts val="0"/>
              </a:spcAft>
              <a:buClr>
                <a:srgbClr val="888888"/>
              </a:buClr>
              <a:buSzPts val="2400"/>
              <a:buFont typeface="Arial" panose="020B0604020202020204" pitchFamily="34" charset="0"/>
              <a:buChar char="•"/>
            </a:pPr>
            <a:r>
              <a:rPr lang="en-US" sz="3200" dirty="0">
                <a:solidFill>
                  <a:schemeClr val="dk1"/>
                </a:solidFill>
              </a:rPr>
              <a:t>Sponsorship breakdown before becoming PR</a:t>
            </a:r>
          </a:p>
          <a:p>
            <a:pPr marL="342900" lvl="0" indent="-342900" algn="l" rtl="0">
              <a:lnSpc>
                <a:spcPct val="100000"/>
              </a:lnSpc>
              <a:spcBef>
                <a:spcPts val="0"/>
              </a:spcBef>
              <a:spcAft>
                <a:spcPts val="0"/>
              </a:spcAft>
              <a:buClr>
                <a:srgbClr val="888888"/>
              </a:buClr>
              <a:buSzPts val="2400"/>
              <a:buFont typeface="Arial" panose="020B0604020202020204" pitchFamily="34" charset="0"/>
              <a:buChar char="•"/>
            </a:pPr>
            <a:r>
              <a:rPr lang="en-US" sz="3200" dirty="0">
                <a:solidFill>
                  <a:schemeClr val="dk1"/>
                </a:solidFill>
              </a:rPr>
              <a:t>Someone who entered Canada between two border points/ports of entry (POE) who has </a:t>
            </a:r>
            <a:r>
              <a:rPr lang="en-US" sz="3200" b="1" dirty="0">
                <a:solidFill>
                  <a:schemeClr val="dk1"/>
                </a:solidFill>
              </a:rPr>
              <a:t>not</a:t>
            </a:r>
            <a:r>
              <a:rPr lang="en-US" sz="3200" dirty="0">
                <a:solidFill>
                  <a:schemeClr val="dk1"/>
                </a:solidFill>
              </a:rPr>
              <a:t> made a refugee claim</a:t>
            </a:r>
          </a:p>
          <a:p>
            <a:pPr marL="342900" lvl="0" indent="-342900" algn="l" rtl="0">
              <a:lnSpc>
                <a:spcPct val="100000"/>
              </a:lnSpc>
              <a:spcBef>
                <a:spcPts val="0"/>
              </a:spcBef>
              <a:spcAft>
                <a:spcPts val="0"/>
              </a:spcAft>
              <a:buClr>
                <a:srgbClr val="888888"/>
              </a:buClr>
              <a:buSzPts val="2400"/>
              <a:buFont typeface="Arial" panose="020B0604020202020204" pitchFamily="34" charset="0"/>
              <a:buChar char="•"/>
            </a:pPr>
            <a:endParaRPr sz="2200" dirty="0">
              <a:solidFill>
                <a:schemeClr val="dk1"/>
              </a:solidFill>
            </a:endParaRPr>
          </a:p>
          <a:p>
            <a:pPr marL="342900" lvl="0" indent="-190500" algn="l" rtl="0">
              <a:lnSpc>
                <a:spcPct val="90000"/>
              </a:lnSpc>
              <a:spcBef>
                <a:spcPts val="1000"/>
              </a:spcBef>
              <a:spcAft>
                <a:spcPts val="0"/>
              </a:spcAft>
              <a:buClr>
                <a:srgbClr val="888888"/>
              </a:buClr>
              <a:buSzPts val="2400"/>
              <a:buFont typeface="Arial"/>
              <a:buNone/>
            </a:pPr>
            <a:endParaRPr dirty="0">
              <a:solidFill>
                <a:schemeClr val="dk1"/>
              </a:solidFill>
            </a:endParaRPr>
          </a:p>
          <a:p>
            <a:pPr marL="342900" lvl="0" indent="-190500" algn="l" rtl="0">
              <a:lnSpc>
                <a:spcPct val="90000"/>
              </a:lnSpc>
              <a:spcBef>
                <a:spcPts val="1000"/>
              </a:spcBef>
              <a:spcAft>
                <a:spcPts val="0"/>
              </a:spcAft>
              <a:buClr>
                <a:srgbClr val="888888"/>
              </a:buClr>
              <a:buSzPts val="2400"/>
              <a:buFont typeface="Arial"/>
              <a:buNone/>
            </a:pPr>
            <a:endParaRPr dirty="0">
              <a:solidFill>
                <a:schemeClr val="dk1"/>
              </a:solidFill>
            </a:endParaRPr>
          </a:p>
        </p:txBody>
      </p:sp>
      <p:sp>
        <p:nvSpPr>
          <p:cNvPr id="239" name="Google Shape;239;p21"/>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25</a:t>
            </a:fld>
            <a:endParaRPr sz="1600"/>
          </a:p>
        </p:txBody>
      </p:sp>
    </p:spTree>
    <p:extLst>
      <p:ext uri="{BB962C8B-B14F-4D97-AF65-F5344CB8AC3E}">
        <p14:creationId xmlns:p14="http://schemas.microsoft.com/office/powerpoint/2010/main" val="6062686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8"/>
          <p:cNvSpPr txBox="1">
            <a:spLocks noGrp="1"/>
          </p:cNvSpPr>
          <p:nvPr>
            <p:ph type="title"/>
          </p:nvPr>
        </p:nvSpPr>
        <p:spPr>
          <a:xfrm>
            <a:off x="555648" y="1275694"/>
            <a:ext cx="7886700" cy="71688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C55A11"/>
              </a:buClr>
              <a:buSzPts val="4800"/>
              <a:buFont typeface="Calibri"/>
              <a:buNone/>
            </a:pPr>
            <a:r>
              <a:rPr lang="en-CA" sz="4300" b="1" dirty="0">
                <a:solidFill>
                  <a:srgbClr val="C55A11"/>
                </a:solidFill>
              </a:rPr>
              <a:t>What is a removal order? </a:t>
            </a:r>
            <a:endParaRPr sz="4300" b="1" dirty="0"/>
          </a:p>
        </p:txBody>
      </p:sp>
      <p:sp>
        <p:nvSpPr>
          <p:cNvPr id="214" name="Google Shape;214;p18"/>
          <p:cNvSpPr txBox="1">
            <a:spLocks noGrp="1"/>
          </p:cNvSpPr>
          <p:nvPr>
            <p:ph type="body" idx="1"/>
          </p:nvPr>
        </p:nvSpPr>
        <p:spPr>
          <a:xfrm>
            <a:off x="623888" y="2423206"/>
            <a:ext cx="8274452" cy="3817937"/>
          </a:xfrm>
          <a:prstGeom prst="rect">
            <a:avLst/>
          </a:prstGeom>
          <a:noFill/>
          <a:ln>
            <a:noFill/>
          </a:ln>
        </p:spPr>
        <p:txBody>
          <a:bodyPr spcFirstLastPara="1" wrap="square" lIns="91425" tIns="45700" rIns="91425" bIns="45700" anchor="t" anchorCtr="0">
            <a:normAutofit/>
          </a:bodyPr>
          <a:lstStyle/>
          <a:p>
            <a:pPr marL="342900" lvl="0" indent="-203200" algn="l" rtl="0">
              <a:lnSpc>
                <a:spcPct val="100000"/>
              </a:lnSpc>
              <a:spcBef>
                <a:spcPts val="0"/>
              </a:spcBef>
              <a:spcAft>
                <a:spcPts val="0"/>
              </a:spcAft>
              <a:buClr>
                <a:schemeClr val="dk1"/>
              </a:buClr>
              <a:buSzPts val="2400"/>
              <a:buChar char="•"/>
            </a:pPr>
            <a:r>
              <a:rPr lang="en-CA" sz="2800" b="1" dirty="0">
                <a:solidFill>
                  <a:schemeClr val="dk1"/>
                </a:solidFill>
              </a:rPr>
              <a:t>Departure order: </a:t>
            </a:r>
            <a:r>
              <a:rPr lang="en-CA" sz="2800" dirty="0">
                <a:solidFill>
                  <a:schemeClr val="dk1"/>
                </a:solidFill>
              </a:rPr>
              <a:t>Must leave within 30 days</a:t>
            </a:r>
            <a:endParaRPr sz="2800" dirty="0"/>
          </a:p>
          <a:p>
            <a:pPr marL="342900" lvl="0" indent="-50800" algn="l" rtl="0">
              <a:lnSpc>
                <a:spcPct val="100000"/>
              </a:lnSpc>
              <a:spcBef>
                <a:spcPts val="0"/>
              </a:spcBef>
              <a:spcAft>
                <a:spcPts val="0"/>
              </a:spcAft>
              <a:buClr>
                <a:srgbClr val="888888"/>
              </a:buClr>
              <a:buSzPts val="2800"/>
              <a:buNone/>
            </a:pPr>
            <a:endParaRPr sz="2800" dirty="0">
              <a:solidFill>
                <a:schemeClr val="dk1"/>
              </a:solidFill>
            </a:endParaRPr>
          </a:p>
          <a:p>
            <a:pPr marL="342900" lvl="0" indent="-203200" algn="l" rtl="0">
              <a:lnSpc>
                <a:spcPct val="100000"/>
              </a:lnSpc>
              <a:spcBef>
                <a:spcPts val="0"/>
              </a:spcBef>
              <a:spcAft>
                <a:spcPts val="0"/>
              </a:spcAft>
              <a:buClr>
                <a:schemeClr val="dk1"/>
              </a:buClr>
              <a:buSzPts val="2400"/>
              <a:buChar char="•"/>
            </a:pPr>
            <a:r>
              <a:rPr lang="en-CA" sz="2800" b="1" dirty="0">
                <a:solidFill>
                  <a:schemeClr val="dk1"/>
                </a:solidFill>
              </a:rPr>
              <a:t>Exclusion order: </a:t>
            </a:r>
            <a:r>
              <a:rPr lang="en-CA" sz="2800" dirty="0">
                <a:solidFill>
                  <a:schemeClr val="dk1"/>
                </a:solidFill>
              </a:rPr>
              <a:t>Must leave and can’t return for a certain period of time without permission</a:t>
            </a:r>
            <a:endParaRPr sz="2800" dirty="0"/>
          </a:p>
          <a:p>
            <a:pPr marL="342900" lvl="0" indent="-50800" algn="l" rtl="0">
              <a:lnSpc>
                <a:spcPct val="100000"/>
              </a:lnSpc>
              <a:spcBef>
                <a:spcPts val="0"/>
              </a:spcBef>
              <a:spcAft>
                <a:spcPts val="0"/>
              </a:spcAft>
              <a:buClr>
                <a:srgbClr val="888888"/>
              </a:buClr>
              <a:buSzPts val="2800"/>
              <a:buNone/>
            </a:pPr>
            <a:endParaRPr sz="2800" dirty="0">
              <a:solidFill>
                <a:schemeClr val="dk1"/>
              </a:solidFill>
            </a:endParaRPr>
          </a:p>
          <a:p>
            <a:pPr marL="342900" lvl="0" indent="-203200" algn="l" rtl="0">
              <a:lnSpc>
                <a:spcPct val="100000"/>
              </a:lnSpc>
              <a:spcBef>
                <a:spcPts val="0"/>
              </a:spcBef>
              <a:spcAft>
                <a:spcPts val="0"/>
              </a:spcAft>
              <a:buClr>
                <a:schemeClr val="dk1"/>
              </a:buClr>
              <a:buSzPts val="2400"/>
              <a:buChar char="•"/>
            </a:pPr>
            <a:r>
              <a:rPr lang="en-CA" sz="2800" b="1" dirty="0">
                <a:solidFill>
                  <a:schemeClr val="dk1"/>
                </a:solidFill>
              </a:rPr>
              <a:t>Deportation order: </a:t>
            </a:r>
            <a:r>
              <a:rPr lang="en-CA" sz="2800" dirty="0">
                <a:solidFill>
                  <a:schemeClr val="dk1"/>
                </a:solidFill>
              </a:rPr>
              <a:t>Must leave and can’t return without permission </a:t>
            </a:r>
            <a:endParaRPr sz="2800" dirty="0"/>
          </a:p>
          <a:p>
            <a:pPr marL="0" lvl="0" indent="0" algn="l" rtl="0">
              <a:lnSpc>
                <a:spcPct val="90000"/>
              </a:lnSpc>
              <a:spcBef>
                <a:spcPts val="1000"/>
              </a:spcBef>
              <a:spcAft>
                <a:spcPts val="0"/>
              </a:spcAft>
              <a:buClr>
                <a:srgbClr val="888888"/>
              </a:buClr>
              <a:buSzPts val="2400"/>
              <a:buNone/>
            </a:pPr>
            <a:endParaRPr dirty="0"/>
          </a:p>
        </p:txBody>
      </p:sp>
      <p:sp>
        <p:nvSpPr>
          <p:cNvPr id="215" name="Google Shape;215;p18"/>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26</a:t>
            </a:fld>
            <a:endParaRPr sz="16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9"/>
          <p:cNvSpPr txBox="1">
            <a:spLocks noGrp="1"/>
          </p:cNvSpPr>
          <p:nvPr>
            <p:ph type="title"/>
          </p:nvPr>
        </p:nvSpPr>
        <p:spPr>
          <a:xfrm>
            <a:off x="303583" y="1095349"/>
            <a:ext cx="8536833" cy="859322"/>
          </a:xfrm>
          <a:prstGeom prst="rect">
            <a:avLst/>
          </a:prstGeom>
          <a:noFill/>
          <a:ln>
            <a:noFill/>
          </a:ln>
        </p:spPr>
        <p:txBody>
          <a:bodyPr spcFirstLastPara="1" wrap="square" lIns="91425" tIns="45700" rIns="91425" bIns="45700" anchor="b" anchorCtr="0">
            <a:normAutofit fontScale="90000"/>
          </a:bodyPr>
          <a:lstStyle/>
          <a:p>
            <a:pPr marL="0" lvl="0" indent="0" algn="l" rtl="0">
              <a:lnSpc>
                <a:spcPct val="75000"/>
              </a:lnSpc>
              <a:spcBef>
                <a:spcPts val="0"/>
              </a:spcBef>
              <a:spcAft>
                <a:spcPts val="0"/>
              </a:spcAft>
              <a:buClr>
                <a:srgbClr val="C55A11"/>
              </a:buClr>
              <a:buSzPct val="100000"/>
              <a:buFont typeface="Calibri"/>
              <a:buNone/>
            </a:pPr>
            <a:r>
              <a:rPr lang="en-CA" sz="4800" b="1" dirty="0">
                <a:solidFill>
                  <a:srgbClr val="C55A11"/>
                </a:solidFill>
              </a:rPr>
              <a:t>Can all removal orders be enforced?</a:t>
            </a:r>
            <a:endParaRPr sz="4800" b="1" dirty="0"/>
          </a:p>
        </p:txBody>
      </p:sp>
      <p:sp>
        <p:nvSpPr>
          <p:cNvPr id="222" name="Google Shape;222;p19"/>
          <p:cNvSpPr txBox="1">
            <a:spLocks noGrp="1"/>
          </p:cNvSpPr>
          <p:nvPr>
            <p:ph type="body" idx="1"/>
          </p:nvPr>
        </p:nvSpPr>
        <p:spPr>
          <a:xfrm>
            <a:off x="467833" y="1954671"/>
            <a:ext cx="8042755" cy="4437390"/>
          </a:xfrm>
          <a:prstGeom prst="rect">
            <a:avLst/>
          </a:prstGeom>
          <a:noFill/>
          <a:ln>
            <a:noFill/>
          </a:ln>
        </p:spPr>
        <p:txBody>
          <a:bodyPr spcFirstLastPara="1" wrap="square" lIns="91425" tIns="45700" rIns="91425" bIns="45700" anchor="t" anchorCtr="0">
            <a:normAutofit fontScale="92500" lnSpcReduction="10000"/>
          </a:bodyPr>
          <a:lstStyle/>
          <a:p>
            <a:pPr marL="114300" lvl="0" indent="0" algn="l" rtl="0">
              <a:lnSpc>
                <a:spcPct val="100000"/>
              </a:lnSpc>
              <a:spcBef>
                <a:spcPts val="0"/>
              </a:spcBef>
              <a:spcAft>
                <a:spcPts val="0"/>
              </a:spcAft>
              <a:buClr>
                <a:schemeClr val="dk1"/>
              </a:buClr>
              <a:buSzPts val="4000"/>
              <a:buNone/>
            </a:pPr>
            <a:r>
              <a:rPr lang="en-CA" sz="2800" b="1" dirty="0">
                <a:solidFill>
                  <a:schemeClr val="dk1"/>
                </a:solidFill>
              </a:rPr>
              <a:t>NO! </a:t>
            </a:r>
            <a:endParaRPr sz="2800" dirty="0"/>
          </a:p>
          <a:p>
            <a:pPr marL="114300" lvl="0" indent="0" algn="l" rtl="0">
              <a:lnSpc>
                <a:spcPct val="100000"/>
              </a:lnSpc>
              <a:spcBef>
                <a:spcPts val="0"/>
              </a:spcBef>
              <a:spcAft>
                <a:spcPts val="0"/>
              </a:spcAft>
              <a:buClr>
                <a:schemeClr val="dk1"/>
              </a:buClr>
              <a:buSzPts val="4000"/>
              <a:buNone/>
            </a:pPr>
            <a:endParaRPr lang="en-CA" sz="2800" b="1" dirty="0">
              <a:solidFill>
                <a:schemeClr val="dk1"/>
              </a:solidFill>
            </a:endParaRPr>
          </a:p>
          <a:p>
            <a:pPr marL="114300" lvl="0" indent="0" algn="l" rtl="0">
              <a:lnSpc>
                <a:spcPct val="100000"/>
              </a:lnSpc>
              <a:spcBef>
                <a:spcPts val="0"/>
              </a:spcBef>
              <a:spcAft>
                <a:spcPts val="0"/>
              </a:spcAft>
              <a:buClr>
                <a:schemeClr val="dk1"/>
              </a:buClr>
              <a:buSzPts val="4000"/>
              <a:buNone/>
            </a:pPr>
            <a:r>
              <a:rPr lang="en-CA" sz="2800" b="1" dirty="0">
                <a:solidFill>
                  <a:schemeClr val="dk1"/>
                </a:solidFill>
              </a:rPr>
              <a:t>You can’t be removed:</a:t>
            </a:r>
            <a:endParaRPr sz="2800" dirty="0">
              <a:solidFill>
                <a:schemeClr val="dk1"/>
              </a:solidFill>
            </a:endParaRPr>
          </a:p>
          <a:p>
            <a:pPr marL="640080" lvl="1" indent="-215900" algn="l" rtl="0">
              <a:lnSpc>
                <a:spcPct val="100000"/>
              </a:lnSpc>
              <a:spcBef>
                <a:spcPts val="0"/>
              </a:spcBef>
              <a:spcAft>
                <a:spcPts val="600"/>
              </a:spcAft>
              <a:buClr>
                <a:schemeClr val="dk1"/>
              </a:buClr>
              <a:buSzPts val="2400"/>
              <a:buChar char="•"/>
            </a:pPr>
            <a:r>
              <a:rPr lang="en-CA" sz="2800" dirty="0">
                <a:solidFill>
                  <a:schemeClr val="dk1"/>
                </a:solidFill>
              </a:rPr>
              <a:t>During certain </a:t>
            </a:r>
            <a:r>
              <a:rPr lang="en-CA" sz="2800" b="1" dirty="0">
                <a:solidFill>
                  <a:schemeClr val="dk1"/>
                </a:solidFill>
              </a:rPr>
              <a:t>processes</a:t>
            </a:r>
            <a:r>
              <a:rPr lang="en-CA" sz="2800" dirty="0">
                <a:solidFill>
                  <a:schemeClr val="dk1"/>
                </a:solidFill>
              </a:rPr>
              <a:t> (</a:t>
            </a:r>
            <a:r>
              <a:rPr lang="en-CA" sz="2800" i="1" dirty="0">
                <a:solidFill>
                  <a:schemeClr val="dk1"/>
                </a:solidFill>
              </a:rPr>
              <a:t>refugee claims, some appeals/judicial reviews</a:t>
            </a:r>
            <a:r>
              <a:rPr lang="en-CA" sz="2800" dirty="0">
                <a:solidFill>
                  <a:schemeClr val="dk1"/>
                </a:solidFill>
              </a:rPr>
              <a:t>)</a:t>
            </a:r>
            <a:endParaRPr sz="2800" dirty="0"/>
          </a:p>
          <a:p>
            <a:pPr marL="640080" lvl="1" indent="-215900" algn="l" rtl="0">
              <a:lnSpc>
                <a:spcPct val="100000"/>
              </a:lnSpc>
              <a:spcBef>
                <a:spcPts val="0"/>
              </a:spcBef>
              <a:spcAft>
                <a:spcPts val="600"/>
              </a:spcAft>
              <a:buClr>
                <a:schemeClr val="dk1"/>
              </a:buClr>
              <a:buSzPts val="2400"/>
              <a:buChar char="•"/>
            </a:pPr>
            <a:r>
              <a:rPr lang="en-CA" sz="2800" dirty="0">
                <a:solidFill>
                  <a:schemeClr val="dk1"/>
                </a:solidFill>
              </a:rPr>
              <a:t>To certain </a:t>
            </a:r>
            <a:r>
              <a:rPr lang="en-CA" sz="2800" b="1" dirty="0">
                <a:solidFill>
                  <a:schemeClr val="dk1"/>
                </a:solidFill>
              </a:rPr>
              <a:t>countries</a:t>
            </a:r>
            <a:r>
              <a:rPr lang="en-CA" sz="2800" dirty="0">
                <a:solidFill>
                  <a:schemeClr val="dk1"/>
                </a:solidFill>
              </a:rPr>
              <a:t> that are unsafe (t</a:t>
            </a:r>
            <a:r>
              <a:rPr lang="en-CA" sz="2800" i="1" dirty="0">
                <a:solidFill>
                  <a:schemeClr val="dk1"/>
                </a:solidFill>
              </a:rPr>
              <a:t>emporary suspension of removal list, administrative deferral of removal list</a:t>
            </a:r>
            <a:r>
              <a:rPr lang="en-CA" sz="2800" dirty="0">
                <a:solidFill>
                  <a:schemeClr val="dk1"/>
                </a:solidFill>
              </a:rPr>
              <a:t>)</a:t>
            </a:r>
            <a:endParaRPr sz="2800" dirty="0"/>
          </a:p>
          <a:p>
            <a:pPr marL="640080" lvl="1" indent="-215900">
              <a:lnSpc>
                <a:spcPct val="100000"/>
              </a:lnSpc>
              <a:spcBef>
                <a:spcPts val="0"/>
              </a:spcBef>
              <a:spcAft>
                <a:spcPts val="600"/>
              </a:spcAft>
              <a:buClr>
                <a:schemeClr val="dk1"/>
              </a:buClr>
              <a:buSzPts val="2400"/>
              <a:buChar char="•"/>
            </a:pPr>
            <a:r>
              <a:rPr lang="en-CA" sz="2800" dirty="0">
                <a:solidFill>
                  <a:schemeClr val="dk1"/>
                </a:solidFill>
              </a:rPr>
              <a:t>If Canada Border Services Agency (CBSA) agrees to ‘</a:t>
            </a:r>
            <a:r>
              <a:rPr lang="en-CA" sz="2800" b="1" dirty="0">
                <a:solidFill>
                  <a:schemeClr val="dk1"/>
                </a:solidFill>
              </a:rPr>
              <a:t>defer</a:t>
            </a:r>
            <a:r>
              <a:rPr lang="en-CA" sz="2800" dirty="0">
                <a:solidFill>
                  <a:schemeClr val="dk1"/>
                </a:solidFill>
              </a:rPr>
              <a:t>’ the removal</a:t>
            </a:r>
            <a:endParaRPr sz="2800" dirty="0"/>
          </a:p>
          <a:p>
            <a:pPr marL="640080" lvl="1" indent="-215900" algn="l" rtl="0">
              <a:lnSpc>
                <a:spcPct val="100000"/>
              </a:lnSpc>
              <a:spcBef>
                <a:spcPts val="0"/>
              </a:spcBef>
              <a:spcAft>
                <a:spcPts val="600"/>
              </a:spcAft>
              <a:buClr>
                <a:schemeClr val="dk1"/>
              </a:buClr>
              <a:buSzPts val="2400"/>
              <a:buChar char="•"/>
            </a:pPr>
            <a:r>
              <a:rPr lang="en-CA" sz="2800" dirty="0">
                <a:solidFill>
                  <a:schemeClr val="dk1"/>
                </a:solidFill>
              </a:rPr>
              <a:t>If a Federal Court judge orders a </a:t>
            </a:r>
            <a:r>
              <a:rPr lang="en-CA" sz="2800" b="1" dirty="0">
                <a:solidFill>
                  <a:schemeClr val="dk1"/>
                </a:solidFill>
              </a:rPr>
              <a:t>stay of removal</a:t>
            </a:r>
            <a:endParaRPr sz="2800" dirty="0"/>
          </a:p>
          <a:p>
            <a:pPr marL="0" lvl="0" indent="0" algn="l" rtl="0">
              <a:lnSpc>
                <a:spcPct val="90000"/>
              </a:lnSpc>
              <a:spcBef>
                <a:spcPts val="1000"/>
              </a:spcBef>
              <a:spcAft>
                <a:spcPts val="0"/>
              </a:spcAft>
              <a:buClr>
                <a:srgbClr val="888888"/>
              </a:buClr>
              <a:buSzPts val="2400"/>
              <a:buNone/>
            </a:pPr>
            <a:endParaRPr dirty="0"/>
          </a:p>
        </p:txBody>
      </p:sp>
      <p:sp>
        <p:nvSpPr>
          <p:cNvPr id="223" name="Google Shape;223;p19"/>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27</a:t>
            </a:fld>
            <a:endParaRPr sz="16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0"/>
          <p:cNvSpPr txBox="1">
            <a:spLocks noGrp="1"/>
          </p:cNvSpPr>
          <p:nvPr>
            <p:ph type="title"/>
          </p:nvPr>
        </p:nvSpPr>
        <p:spPr>
          <a:xfrm>
            <a:off x="109182" y="1015645"/>
            <a:ext cx="9034818" cy="1160062"/>
          </a:xfrm>
          <a:prstGeom prst="rect">
            <a:avLst/>
          </a:prstGeom>
          <a:noFill/>
          <a:ln>
            <a:noFill/>
          </a:ln>
        </p:spPr>
        <p:txBody>
          <a:bodyPr spcFirstLastPara="1" wrap="square" lIns="91425" tIns="45700" rIns="91425" bIns="45700" anchor="b" anchorCtr="0">
            <a:normAutofit fontScale="90000"/>
          </a:bodyPr>
          <a:lstStyle/>
          <a:p>
            <a:pPr marL="0" lvl="0" indent="0" algn="l" rtl="0">
              <a:lnSpc>
                <a:spcPct val="75000"/>
              </a:lnSpc>
              <a:spcBef>
                <a:spcPts val="0"/>
              </a:spcBef>
              <a:spcAft>
                <a:spcPts val="0"/>
              </a:spcAft>
              <a:buClr>
                <a:srgbClr val="C55A11"/>
              </a:buClr>
              <a:buSzPct val="100000"/>
              <a:buFont typeface="Calibri"/>
              <a:buNone/>
            </a:pPr>
            <a:r>
              <a:rPr lang="en-CA" sz="4800" b="1" dirty="0">
                <a:solidFill>
                  <a:srgbClr val="C55A11"/>
                </a:solidFill>
              </a:rPr>
              <a:t>How does SA treat undocumented people and those w/ Removal Orders?</a:t>
            </a:r>
            <a:endParaRPr sz="4800" b="1" dirty="0"/>
          </a:p>
        </p:txBody>
      </p:sp>
      <p:sp>
        <p:nvSpPr>
          <p:cNvPr id="230" name="Google Shape;230;p20"/>
          <p:cNvSpPr txBox="1">
            <a:spLocks noGrp="1"/>
          </p:cNvSpPr>
          <p:nvPr>
            <p:ph type="body" idx="1"/>
          </p:nvPr>
        </p:nvSpPr>
        <p:spPr>
          <a:xfrm>
            <a:off x="272955" y="2388358"/>
            <a:ext cx="8625385" cy="4333117"/>
          </a:xfrm>
          <a:prstGeom prst="rect">
            <a:avLst/>
          </a:prstGeom>
          <a:noFill/>
          <a:ln>
            <a:noFill/>
          </a:ln>
        </p:spPr>
        <p:txBody>
          <a:bodyPr spcFirstLastPara="1" wrap="square" lIns="91425" tIns="45700" rIns="91425" bIns="45700" anchor="t" anchorCtr="0">
            <a:normAutofit fontScale="25000" lnSpcReduction="20000"/>
          </a:bodyPr>
          <a:lstStyle/>
          <a:p>
            <a:pPr marL="114300" lvl="0" indent="0" algn="l" rtl="0">
              <a:lnSpc>
                <a:spcPct val="120000"/>
              </a:lnSpc>
              <a:spcBef>
                <a:spcPts val="0"/>
              </a:spcBef>
              <a:spcAft>
                <a:spcPts val="0"/>
              </a:spcAft>
              <a:buClr>
                <a:schemeClr val="dk1"/>
              </a:buClr>
              <a:buSzPct val="63220"/>
              <a:buNone/>
            </a:pPr>
            <a:r>
              <a:rPr lang="en-CA" sz="9600" b="1" dirty="0">
                <a:solidFill>
                  <a:schemeClr val="dk1"/>
                </a:solidFill>
              </a:rPr>
              <a:t>Not</a:t>
            </a:r>
            <a:r>
              <a:rPr lang="en-CA" sz="9600" dirty="0">
                <a:solidFill>
                  <a:schemeClr val="dk1"/>
                </a:solidFill>
              </a:rPr>
              <a:t> eligible for social assistance </a:t>
            </a:r>
            <a:r>
              <a:rPr lang="en-CA" sz="9600" b="1" u="sng" dirty="0">
                <a:solidFill>
                  <a:schemeClr val="dk1"/>
                </a:solidFill>
              </a:rPr>
              <a:t>unless</a:t>
            </a:r>
            <a:r>
              <a:rPr lang="en-CA" sz="9600" dirty="0">
                <a:solidFill>
                  <a:schemeClr val="dk1"/>
                </a:solidFill>
              </a:rPr>
              <a:t>:</a:t>
            </a:r>
            <a:endParaRPr sz="9600" dirty="0"/>
          </a:p>
          <a:p>
            <a:pPr marL="640080" lvl="1" indent="-245482" algn="l" rtl="0">
              <a:lnSpc>
                <a:spcPct val="120000"/>
              </a:lnSpc>
              <a:spcBef>
                <a:spcPts val="0"/>
              </a:spcBef>
              <a:spcAft>
                <a:spcPts val="600"/>
              </a:spcAft>
              <a:buClr>
                <a:schemeClr val="dk1"/>
              </a:buClr>
              <a:buSzPct val="100000"/>
              <a:buChar char="•"/>
            </a:pPr>
            <a:r>
              <a:rPr lang="en-CA" sz="9600" dirty="0">
                <a:solidFill>
                  <a:schemeClr val="dk1"/>
                </a:solidFill>
              </a:rPr>
              <a:t>Removal order can’t be enforced, or</a:t>
            </a:r>
            <a:endParaRPr sz="9600" dirty="0"/>
          </a:p>
          <a:p>
            <a:pPr marL="640080" lvl="1" indent="-245482" algn="l" rtl="0">
              <a:lnSpc>
                <a:spcPct val="120000"/>
              </a:lnSpc>
              <a:spcBef>
                <a:spcPts val="0"/>
              </a:spcBef>
              <a:spcAft>
                <a:spcPts val="600"/>
              </a:spcAft>
              <a:buClr>
                <a:schemeClr val="dk1"/>
              </a:buClr>
              <a:buSzPct val="100000"/>
              <a:buChar char="•"/>
            </a:pPr>
            <a:r>
              <a:rPr lang="en-CA" sz="9600" dirty="0">
                <a:solidFill>
                  <a:schemeClr val="dk1"/>
                </a:solidFill>
              </a:rPr>
              <a:t>Made an H &amp; C application, or </a:t>
            </a:r>
            <a:endParaRPr sz="9600" dirty="0"/>
          </a:p>
          <a:p>
            <a:pPr marL="640080" lvl="1" indent="-245482" algn="l" rtl="0">
              <a:lnSpc>
                <a:spcPct val="120000"/>
              </a:lnSpc>
              <a:spcBef>
                <a:spcPts val="0"/>
              </a:spcBef>
              <a:spcAft>
                <a:spcPts val="600"/>
              </a:spcAft>
              <a:buClr>
                <a:schemeClr val="dk1"/>
              </a:buClr>
              <a:buSzPct val="100000"/>
              <a:buChar char="•"/>
            </a:pPr>
            <a:r>
              <a:rPr lang="en-CA" sz="9600" dirty="0">
                <a:solidFill>
                  <a:schemeClr val="dk1"/>
                </a:solidFill>
              </a:rPr>
              <a:t>Can’t leave for reasons “beyond their control”</a:t>
            </a:r>
            <a:endParaRPr sz="9600" dirty="0"/>
          </a:p>
          <a:p>
            <a:pPr marL="411480" lvl="1" indent="0" algn="l" rtl="0">
              <a:lnSpc>
                <a:spcPct val="120000"/>
              </a:lnSpc>
              <a:spcBef>
                <a:spcPts val="0"/>
              </a:spcBef>
              <a:spcAft>
                <a:spcPts val="0"/>
              </a:spcAft>
              <a:buClr>
                <a:srgbClr val="888888"/>
              </a:buClr>
              <a:buSzPct val="63221"/>
              <a:buNone/>
            </a:pPr>
            <a:endParaRPr sz="9600" dirty="0">
              <a:solidFill>
                <a:schemeClr val="dk1"/>
              </a:solidFill>
            </a:endParaRPr>
          </a:p>
          <a:p>
            <a:pPr marL="411480" lvl="1" indent="0" algn="l" rtl="0">
              <a:lnSpc>
                <a:spcPct val="120000"/>
              </a:lnSpc>
              <a:spcBef>
                <a:spcPts val="0"/>
              </a:spcBef>
              <a:spcAft>
                <a:spcPts val="0"/>
              </a:spcAft>
              <a:buClr>
                <a:schemeClr val="dk1"/>
              </a:buClr>
              <a:buSzPct val="63220"/>
              <a:buNone/>
            </a:pPr>
            <a:r>
              <a:rPr lang="en-CA" sz="9600" dirty="0">
                <a:solidFill>
                  <a:schemeClr val="dk1"/>
                </a:solidFill>
              </a:rPr>
              <a:t>To prove you can’t be removed, use:</a:t>
            </a:r>
            <a:endParaRPr sz="9600" dirty="0"/>
          </a:p>
          <a:p>
            <a:pPr marL="640080" lvl="1" indent="-245482" algn="l" rtl="0">
              <a:lnSpc>
                <a:spcPct val="120000"/>
              </a:lnSpc>
              <a:spcBef>
                <a:spcPts val="0"/>
              </a:spcBef>
              <a:spcAft>
                <a:spcPts val="0"/>
              </a:spcAft>
              <a:buClr>
                <a:schemeClr val="dk1"/>
              </a:buClr>
              <a:buSzPct val="100000"/>
              <a:buChar char="•"/>
            </a:pPr>
            <a:r>
              <a:rPr lang="en-CA" sz="9600" dirty="0">
                <a:solidFill>
                  <a:schemeClr val="dk1"/>
                </a:solidFill>
              </a:rPr>
              <a:t>Proof of nationality from Administrative Deferral of Removal (ADR) or Temporary Suspension of Removal (TSR) country, </a:t>
            </a:r>
            <a:endParaRPr sz="9600" dirty="0"/>
          </a:p>
          <a:p>
            <a:pPr marL="640080" lvl="1" indent="-245482" algn="l" rtl="0">
              <a:lnSpc>
                <a:spcPct val="120000"/>
              </a:lnSpc>
              <a:spcBef>
                <a:spcPts val="0"/>
              </a:spcBef>
              <a:spcAft>
                <a:spcPts val="0"/>
              </a:spcAft>
              <a:buClr>
                <a:schemeClr val="dk1"/>
              </a:buClr>
              <a:buSzPct val="100000"/>
              <a:buChar char="•"/>
            </a:pPr>
            <a:r>
              <a:rPr lang="en-CA" sz="9600" dirty="0">
                <a:solidFill>
                  <a:schemeClr val="dk1"/>
                </a:solidFill>
              </a:rPr>
              <a:t>Canada Border Services Agency (CBSA) deferral of removal letter </a:t>
            </a:r>
            <a:endParaRPr sz="9600" dirty="0"/>
          </a:p>
          <a:p>
            <a:pPr marL="640080" lvl="1" indent="-245482" algn="l" rtl="0">
              <a:lnSpc>
                <a:spcPct val="120000"/>
              </a:lnSpc>
              <a:spcBef>
                <a:spcPts val="0"/>
              </a:spcBef>
              <a:spcAft>
                <a:spcPts val="0"/>
              </a:spcAft>
              <a:buClr>
                <a:schemeClr val="dk1"/>
              </a:buClr>
              <a:buSzPct val="100000"/>
              <a:buChar char="•"/>
            </a:pPr>
            <a:r>
              <a:rPr lang="en-CA" sz="9600" dirty="0">
                <a:solidFill>
                  <a:schemeClr val="dk1"/>
                </a:solidFill>
              </a:rPr>
              <a:t>Letter from lawyer  </a:t>
            </a:r>
            <a:endParaRPr sz="9600" dirty="0"/>
          </a:p>
          <a:p>
            <a:pPr marL="411480" lvl="1" indent="0" algn="l" rtl="0">
              <a:lnSpc>
                <a:spcPct val="90000"/>
              </a:lnSpc>
              <a:spcBef>
                <a:spcPts val="434"/>
              </a:spcBef>
              <a:spcAft>
                <a:spcPts val="0"/>
              </a:spcAft>
              <a:buClr>
                <a:srgbClr val="888888"/>
              </a:buClr>
              <a:buSzPct val="100000"/>
              <a:buNone/>
            </a:pPr>
            <a:endParaRPr sz="2800" dirty="0">
              <a:solidFill>
                <a:srgbClr val="205073"/>
              </a:solidFill>
            </a:endParaRPr>
          </a:p>
          <a:p>
            <a:pPr marL="0" lvl="0" indent="0" algn="l" rtl="0">
              <a:lnSpc>
                <a:spcPct val="90000"/>
              </a:lnSpc>
              <a:spcBef>
                <a:spcPts val="1000"/>
              </a:spcBef>
              <a:spcAft>
                <a:spcPts val="0"/>
              </a:spcAft>
              <a:buClr>
                <a:srgbClr val="888888"/>
              </a:buClr>
              <a:buSzPct val="100000"/>
              <a:buNone/>
            </a:pPr>
            <a:endParaRPr dirty="0"/>
          </a:p>
        </p:txBody>
      </p:sp>
      <p:sp>
        <p:nvSpPr>
          <p:cNvPr id="231" name="Google Shape;231;p20"/>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28</a:t>
            </a:fld>
            <a:endParaRPr sz="16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0"/>
          <p:cNvSpPr txBox="1">
            <a:spLocks noGrp="1"/>
          </p:cNvSpPr>
          <p:nvPr>
            <p:ph type="title"/>
          </p:nvPr>
        </p:nvSpPr>
        <p:spPr>
          <a:xfrm>
            <a:off x="229254" y="1351165"/>
            <a:ext cx="9034818" cy="771780"/>
          </a:xfrm>
          <a:prstGeom prst="rect">
            <a:avLst/>
          </a:prstGeom>
          <a:noFill/>
          <a:ln>
            <a:noFill/>
          </a:ln>
        </p:spPr>
        <p:txBody>
          <a:bodyPr spcFirstLastPara="1" wrap="square" lIns="91425" tIns="45700" rIns="91425" bIns="45700" anchor="b" anchorCtr="0">
            <a:normAutofit/>
          </a:bodyPr>
          <a:lstStyle/>
          <a:p>
            <a:pPr lvl="0">
              <a:lnSpc>
                <a:spcPct val="75000"/>
              </a:lnSpc>
              <a:buClr>
                <a:srgbClr val="C55A11"/>
              </a:buClr>
              <a:buSzPct val="100000"/>
            </a:pPr>
            <a:r>
              <a:rPr lang="en-CA" sz="4800" b="1" dirty="0">
                <a:solidFill>
                  <a:srgbClr val="C55A11"/>
                </a:solidFill>
              </a:rPr>
              <a:t>Reasons “beyond their control”</a:t>
            </a:r>
          </a:p>
        </p:txBody>
      </p:sp>
      <p:sp>
        <p:nvSpPr>
          <p:cNvPr id="230" name="Google Shape;230;p20"/>
          <p:cNvSpPr txBox="1">
            <a:spLocks noGrp="1"/>
          </p:cNvSpPr>
          <p:nvPr>
            <p:ph type="body" idx="1"/>
          </p:nvPr>
        </p:nvSpPr>
        <p:spPr>
          <a:xfrm>
            <a:off x="109182" y="1880144"/>
            <a:ext cx="8789158" cy="4333117"/>
          </a:xfrm>
          <a:prstGeom prst="rect">
            <a:avLst/>
          </a:prstGeom>
          <a:noFill/>
          <a:ln>
            <a:noFill/>
          </a:ln>
        </p:spPr>
        <p:txBody>
          <a:bodyPr spcFirstLastPara="1" wrap="square" lIns="91425" tIns="45700" rIns="91425" bIns="45700" anchor="t" anchorCtr="0">
            <a:normAutofit/>
          </a:bodyPr>
          <a:lstStyle/>
          <a:p>
            <a:pPr marL="411480" lvl="1" indent="0" algn="l" rtl="0">
              <a:lnSpc>
                <a:spcPct val="90000"/>
              </a:lnSpc>
              <a:spcBef>
                <a:spcPts val="434"/>
              </a:spcBef>
              <a:spcAft>
                <a:spcPts val="0"/>
              </a:spcAft>
              <a:buClr>
                <a:srgbClr val="888888"/>
              </a:buClr>
              <a:buSzPct val="100000"/>
              <a:buNone/>
            </a:pPr>
            <a:endParaRPr lang="en-CA" sz="2800" dirty="0">
              <a:solidFill>
                <a:schemeClr val="tx1"/>
              </a:solidFill>
            </a:endParaRPr>
          </a:p>
          <a:p>
            <a:pPr marL="411480" lvl="1" indent="0" algn="l" rtl="0">
              <a:lnSpc>
                <a:spcPct val="90000"/>
              </a:lnSpc>
              <a:spcBef>
                <a:spcPts val="434"/>
              </a:spcBef>
              <a:spcAft>
                <a:spcPts val="0"/>
              </a:spcAft>
              <a:buClr>
                <a:srgbClr val="888888"/>
              </a:buClr>
              <a:buSzPct val="100000"/>
              <a:buNone/>
            </a:pPr>
            <a:r>
              <a:rPr lang="en-CA" sz="3200" dirty="0">
                <a:solidFill>
                  <a:schemeClr val="tx1"/>
                </a:solidFill>
              </a:rPr>
              <a:t>People might be unable to leave Canada for various reasons, including if they:</a:t>
            </a:r>
          </a:p>
          <a:p>
            <a:pPr marL="411480" lvl="1" indent="0" algn="l" rtl="0">
              <a:lnSpc>
                <a:spcPct val="90000"/>
              </a:lnSpc>
              <a:spcBef>
                <a:spcPts val="434"/>
              </a:spcBef>
              <a:spcAft>
                <a:spcPts val="0"/>
              </a:spcAft>
              <a:buClr>
                <a:srgbClr val="888888"/>
              </a:buClr>
              <a:buSzPct val="100000"/>
              <a:buNone/>
            </a:pPr>
            <a:endParaRPr lang="en-CA" sz="3200" dirty="0">
              <a:solidFill>
                <a:schemeClr val="tx1"/>
              </a:solidFill>
            </a:endParaRPr>
          </a:p>
          <a:p>
            <a:pPr marL="868680" lvl="1" indent="-457200">
              <a:spcBef>
                <a:spcPts val="434"/>
              </a:spcBef>
              <a:buSzPct val="100000"/>
              <a:buFont typeface="Arial" panose="020B0604020202020204" pitchFamily="34" charset="0"/>
              <a:buChar char="•"/>
            </a:pPr>
            <a:r>
              <a:rPr lang="en-CA" sz="3200" dirty="0">
                <a:solidFill>
                  <a:schemeClr val="tx1"/>
                </a:solidFill>
              </a:rPr>
              <a:t>Don’t have travel or identity documents</a:t>
            </a:r>
          </a:p>
          <a:p>
            <a:pPr marL="868680" lvl="1" indent="-457200">
              <a:spcBef>
                <a:spcPts val="434"/>
              </a:spcBef>
              <a:buSzPct val="100000"/>
              <a:buFont typeface="Arial" panose="020B0604020202020204" pitchFamily="34" charset="0"/>
              <a:buChar char="•"/>
            </a:pPr>
            <a:r>
              <a:rPr lang="en-CA" sz="3200" dirty="0">
                <a:solidFill>
                  <a:schemeClr val="tx1"/>
                </a:solidFill>
              </a:rPr>
              <a:t>Have pending criminal charges</a:t>
            </a:r>
          </a:p>
          <a:p>
            <a:pPr marL="868680" lvl="1" indent="-457200">
              <a:spcBef>
                <a:spcPts val="434"/>
              </a:spcBef>
              <a:buSzPct val="100000"/>
              <a:buFont typeface="Arial" panose="020B0604020202020204" pitchFamily="34" charset="0"/>
              <a:buChar char="•"/>
            </a:pPr>
            <a:r>
              <a:rPr lang="en-CA" sz="3200" dirty="0">
                <a:solidFill>
                  <a:schemeClr val="tx1"/>
                </a:solidFill>
              </a:rPr>
              <a:t>Are in hospital or there is a medical reason that prevents them from leaving </a:t>
            </a:r>
          </a:p>
          <a:p>
            <a:pPr marL="868680" lvl="1" indent="-457200">
              <a:spcBef>
                <a:spcPts val="434"/>
              </a:spcBef>
              <a:buSzPct val="100000"/>
              <a:buFont typeface="Arial" panose="020B0604020202020204" pitchFamily="34" charset="0"/>
              <a:buChar char="•"/>
            </a:pPr>
            <a:endParaRPr lang="en-CA" sz="2600" dirty="0">
              <a:solidFill>
                <a:schemeClr val="tx1"/>
              </a:solidFill>
            </a:endParaRPr>
          </a:p>
          <a:p>
            <a:pPr marL="868680" lvl="1" indent="-457200">
              <a:spcBef>
                <a:spcPts val="434"/>
              </a:spcBef>
              <a:buSzPct val="100000"/>
              <a:buFont typeface="Arial" panose="020B0604020202020204" pitchFamily="34" charset="0"/>
              <a:buChar char="•"/>
            </a:pPr>
            <a:endParaRPr lang="en-CA" sz="2600" dirty="0">
              <a:solidFill>
                <a:schemeClr val="tx1"/>
              </a:solidFill>
            </a:endParaRPr>
          </a:p>
          <a:p>
            <a:pPr marL="411480" lvl="1" indent="0" algn="l" rtl="0">
              <a:lnSpc>
                <a:spcPct val="90000"/>
              </a:lnSpc>
              <a:spcBef>
                <a:spcPts val="434"/>
              </a:spcBef>
              <a:spcAft>
                <a:spcPts val="0"/>
              </a:spcAft>
              <a:buClr>
                <a:srgbClr val="888888"/>
              </a:buClr>
              <a:buSzPct val="100000"/>
              <a:buNone/>
            </a:pPr>
            <a:endParaRPr sz="2800" dirty="0">
              <a:solidFill>
                <a:schemeClr val="tx1"/>
              </a:solidFill>
            </a:endParaRPr>
          </a:p>
          <a:p>
            <a:pPr marL="0" lvl="0" indent="0" algn="l" rtl="0">
              <a:lnSpc>
                <a:spcPct val="90000"/>
              </a:lnSpc>
              <a:spcBef>
                <a:spcPts val="1000"/>
              </a:spcBef>
              <a:spcAft>
                <a:spcPts val="0"/>
              </a:spcAft>
              <a:buClr>
                <a:srgbClr val="888888"/>
              </a:buClr>
              <a:buSzPct val="100000"/>
              <a:buNone/>
            </a:pPr>
            <a:endParaRPr dirty="0"/>
          </a:p>
        </p:txBody>
      </p:sp>
      <p:sp>
        <p:nvSpPr>
          <p:cNvPr id="231" name="Google Shape;231;p20"/>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29</a:t>
            </a:fld>
            <a:endParaRPr sz="1600"/>
          </a:p>
        </p:txBody>
      </p:sp>
    </p:spTree>
    <p:extLst>
      <p:ext uri="{BB962C8B-B14F-4D97-AF65-F5344CB8AC3E}">
        <p14:creationId xmlns:p14="http://schemas.microsoft.com/office/powerpoint/2010/main" val="3506475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48AFE-B633-0240-BC4C-C7201FF6A4A5}"/>
              </a:ext>
            </a:extLst>
          </p:cNvPr>
          <p:cNvSpPr>
            <a:spLocks noGrp="1"/>
          </p:cNvSpPr>
          <p:nvPr>
            <p:ph type="ctrTitle"/>
          </p:nvPr>
        </p:nvSpPr>
        <p:spPr>
          <a:xfrm>
            <a:off x="776643" y="1135469"/>
            <a:ext cx="6858000" cy="826180"/>
          </a:xfrm>
        </p:spPr>
        <p:txBody>
          <a:bodyPr>
            <a:normAutofit/>
          </a:bodyPr>
          <a:lstStyle/>
          <a:p>
            <a:pPr algn="l"/>
            <a:r>
              <a:rPr lang="en-CA" sz="4800" dirty="0">
                <a:solidFill>
                  <a:schemeClr val="accent2">
                    <a:lumMod val="75000"/>
                  </a:schemeClr>
                </a:solidFill>
              </a:rPr>
              <a:t>Creating Safer Spaces</a:t>
            </a:r>
            <a:endParaRPr lang="en-US" sz="4800" dirty="0"/>
          </a:p>
        </p:txBody>
      </p:sp>
      <p:grpSp>
        <p:nvGrpSpPr>
          <p:cNvPr id="45" name="Group 44">
            <a:extLst>
              <a:ext uri="{FF2B5EF4-FFF2-40B4-BE49-F238E27FC236}">
                <a16:creationId xmlns:a16="http://schemas.microsoft.com/office/drawing/2014/main" id="{B64A8F00-F1F9-3D43-8783-92E4F90B5D09}"/>
              </a:ext>
            </a:extLst>
          </p:cNvPr>
          <p:cNvGrpSpPr/>
          <p:nvPr/>
        </p:nvGrpSpPr>
        <p:grpSpPr>
          <a:xfrm>
            <a:off x="860167" y="2764187"/>
            <a:ext cx="7423666" cy="3086729"/>
            <a:chOff x="1081481" y="1851896"/>
            <a:chExt cx="8726339" cy="3585366"/>
          </a:xfrm>
        </p:grpSpPr>
        <p:sp>
          <p:nvSpPr>
            <p:cNvPr id="46" name="Oval 45">
              <a:extLst>
                <a:ext uri="{FF2B5EF4-FFF2-40B4-BE49-F238E27FC236}">
                  <a16:creationId xmlns:a16="http://schemas.microsoft.com/office/drawing/2014/main" id="{C3351666-7F5B-874C-B0F1-0946BA579092}"/>
                </a:ext>
              </a:extLst>
            </p:cNvPr>
            <p:cNvSpPr/>
            <p:nvPr/>
          </p:nvSpPr>
          <p:spPr>
            <a:xfrm>
              <a:off x="1081481" y="1906321"/>
              <a:ext cx="881244" cy="881244"/>
            </a:xfrm>
            <a:prstGeom prst="ellipse">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CA"/>
            </a:p>
          </p:txBody>
        </p:sp>
        <p:sp>
          <p:nvSpPr>
            <p:cNvPr id="47" name="Rectangle 46" descr="Line Arrow: Straight">
              <a:extLst>
                <a:ext uri="{FF2B5EF4-FFF2-40B4-BE49-F238E27FC236}">
                  <a16:creationId xmlns:a16="http://schemas.microsoft.com/office/drawing/2014/main" id="{7729DD77-3D9C-694F-A7DD-E3CE560A1A35}"/>
                </a:ext>
              </a:extLst>
            </p:cNvPr>
            <p:cNvSpPr/>
            <p:nvPr/>
          </p:nvSpPr>
          <p:spPr>
            <a:xfrm>
              <a:off x="1233880" y="2058731"/>
              <a:ext cx="511121" cy="511121"/>
            </a:xfrm>
            <a:prstGeom prst="rect">
              <a:avLst/>
            </a:prstGeom>
            <a: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CA"/>
            </a:p>
          </p:txBody>
        </p:sp>
        <p:sp>
          <p:nvSpPr>
            <p:cNvPr id="48" name="Freeform: Shape 7">
              <a:extLst>
                <a:ext uri="{FF2B5EF4-FFF2-40B4-BE49-F238E27FC236}">
                  <a16:creationId xmlns:a16="http://schemas.microsoft.com/office/drawing/2014/main" id="{B5F97D3F-CCEC-E14F-8403-3C6F848D7BE2}"/>
                </a:ext>
              </a:extLst>
            </p:cNvPr>
            <p:cNvSpPr/>
            <p:nvPr/>
          </p:nvSpPr>
          <p:spPr>
            <a:xfrm>
              <a:off x="2147788" y="1851896"/>
              <a:ext cx="2293584" cy="881244"/>
            </a:xfrm>
            <a:custGeom>
              <a:avLst/>
              <a:gdLst>
                <a:gd name="connsiteX0" fmla="*/ 0 w 2077217"/>
                <a:gd name="connsiteY0" fmla="*/ 0 h 881244"/>
                <a:gd name="connsiteX1" fmla="*/ 2077217 w 2077217"/>
                <a:gd name="connsiteY1" fmla="*/ 0 h 881244"/>
                <a:gd name="connsiteX2" fmla="*/ 2077217 w 2077217"/>
                <a:gd name="connsiteY2" fmla="*/ 881244 h 881244"/>
                <a:gd name="connsiteX3" fmla="*/ 0 w 2077217"/>
                <a:gd name="connsiteY3" fmla="*/ 881244 h 881244"/>
                <a:gd name="connsiteX4" fmla="*/ 0 w 2077217"/>
                <a:gd name="connsiteY4" fmla="*/ 0 h 881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217" h="881244">
                  <a:moveTo>
                    <a:pt x="0" y="0"/>
                  </a:moveTo>
                  <a:lnTo>
                    <a:pt x="2077217" y="0"/>
                  </a:lnTo>
                  <a:lnTo>
                    <a:pt x="2077217" y="881244"/>
                  </a:lnTo>
                  <a:lnTo>
                    <a:pt x="0" y="8812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1422400">
                <a:lnSpc>
                  <a:spcPct val="100000"/>
                </a:lnSpc>
                <a:spcBef>
                  <a:spcPct val="0"/>
                </a:spcBef>
                <a:spcAft>
                  <a:spcPct val="35000"/>
                </a:spcAft>
                <a:buNone/>
              </a:pPr>
              <a:r>
                <a:rPr lang="en-CA" sz="2400" kern="1200" dirty="0"/>
                <a:t>Right to Pass</a:t>
              </a:r>
              <a:r>
                <a:rPr lang="en-CA" sz="3200" kern="1200" dirty="0"/>
                <a:t> </a:t>
              </a:r>
              <a:endParaRPr lang="en-US" sz="3200" kern="1200" dirty="0"/>
            </a:p>
          </p:txBody>
        </p:sp>
        <p:sp>
          <p:nvSpPr>
            <p:cNvPr id="49" name="Oval 48">
              <a:extLst>
                <a:ext uri="{FF2B5EF4-FFF2-40B4-BE49-F238E27FC236}">
                  <a16:creationId xmlns:a16="http://schemas.microsoft.com/office/drawing/2014/main" id="{7388EAD7-6D11-104D-A45F-DBC4FDA95E4D}"/>
                </a:ext>
              </a:extLst>
            </p:cNvPr>
            <p:cNvSpPr/>
            <p:nvPr/>
          </p:nvSpPr>
          <p:spPr>
            <a:xfrm>
              <a:off x="6038516" y="1922421"/>
              <a:ext cx="881244" cy="881244"/>
            </a:xfrm>
            <a:prstGeom prst="ellipse">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endParaRPr lang="en-CA"/>
            </a:p>
          </p:txBody>
        </p:sp>
        <p:sp>
          <p:nvSpPr>
            <p:cNvPr id="50" name="Rectangle 49" descr="Question mark">
              <a:extLst>
                <a:ext uri="{FF2B5EF4-FFF2-40B4-BE49-F238E27FC236}">
                  <a16:creationId xmlns:a16="http://schemas.microsoft.com/office/drawing/2014/main" id="{898BF654-BA94-3B4F-A932-1C31BF603591}"/>
                </a:ext>
              </a:extLst>
            </p:cNvPr>
            <p:cNvSpPr/>
            <p:nvPr/>
          </p:nvSpPr>
          <p:spPr>
            <a:xfrm>
              <a:off x="6195892" y="2102391"/>
              <a:ext cx="511121" cy="511121"/>
            </a:xfrm>
            <a:prstGeom prst="rect">
              <a:avLst/>
            </a:prstGeom>
            <a: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CA"/>
            </a:p>
          </p:txBody>
        </p:sp>
        <p:sp>
          <p:nvSpPr>
            <p:cNvPr id="51" name="Freeform: Shape 10">
              <a:extLst>
                <a:ext uri="{FF2B5EF4-FFF2-40B4-BE49-F238E27FC236}">
                  <a16:creationId xmlns:a16="http://schemas.microsoft.com/office/drawing/2014/main" id="{10D10010-8FF5-E947-93C3-DA694827AAB9}"/>
                </a:ext>
              </a:extLst>
            </p:cNvPr>
            <p:cNvSpPr/>
            <p:nvPr/>
          </p:nvSpPr>
          <p:spPr>
            <a:xfrm>
              <a:off x="7108598" y="1851896"/>
              <a:ext cx="2077217" cy="881244"/>
            </a:xfrm>
            <a:custGeom>
              <a:avLst/>
              <a:gdLst>
                <a:gd name="connsiteX0" fmla="*/ 0 w 2077217"/>
                <a:gd name="connsiteY0" fmla="*/ 0 h 881244"/>
                <a:gd name="connsiteX1" fmla="*/ 2077217 w 2077217"/>
                <a:gd name="connsiteY1" fmla="*/ 0 h 881244"/>
                <a:gd name="connsiteX2" fmla="*/ 2077217 w 2077217"/>
                <a:gd name="connsiteY2" fmla="*/ 881244 h 881244"/>
                <a:gd name="connsiteX3" fmla="*/ 0 w 2077217"/>
                <a:gd name="connsiteY3" fmla="*/ 881244 h 881244"/>
                <a:gd name="connsiteX4" fmla="*/ 0 w 2077217"/>
                <a:gd name="connsiteY4" fmla="*/ 0 h 881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217" h="881244">
                  <a:moveTo>
                    <a:pt x="0" y="0"/>
                  </a:moveTo>
                  <a:lnTo>
                    <a:pt x="2077217" y="0"/>
                  </a:lnTo>
                  <a:lnTo>
                    <a:pt x="2077217" y="881244"/>
                  </a:lnTo>
                  <a:lnTo>
                    <a:pt x="0" y="8812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1422400">
                <a:lnSpc>
                  <a:spcPct val="100000"/>
                </a:lnSpc>
                <a:spcBef>
                  <a:spcPct val="0"/>
                </a:spcBef>
                <a:spcAft>
                  <a:spcPct val="35000"/>
                </a:spcAft>
                <a:buNone/>
              </a:pPr>
              <a:r>
                <a:rPr lang="en-US" sz="2400" kern="1200" dirty="0"/>
                <a:t>Q and A</a:t>
              </a:r>
            </a:p>
          </p:txBody>
        </p:sp>
        <p:sp>
          <p:nvSpPr>
            <p:cNvPr id="52" name="Oval 51">
              <a:extLst>
                <a:ext uri="{FF2B5EF4-FFF2-40B4-BE49-F238E27FC236}">
                  <a16:creationId xmlns:a16="http://schemas.microsoft.com/office/drawing/2014/main" id="{2D0788AB-553E-7143-845E-08AD2929F640}"/>
                </a:ext>
              </a:extLst>
            </p:cNvPr>
            <p:cNvSpPr/>
            <p:nvPr/>
          </p:nvSpPr>
          <p:spPr>
            <a:xfrm>
              <a:off x="1097280" y="3051473"/>
              <a:ext cx="881244" cy="881244"/>
            </a:xfrm>
            <a:prstGeom prst="ellipse">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endParaRPr lang="en-CA"/>
            </a:p>
          </p:txBody>
        </p:sp>
        <p:sp>
          <p:nvSpPr>
            <p:cNvPr id="53" name="Rectangle 52" descr="Users">
              <a:extLst>
                <a:ext uri="{FF2B5EF4-FFF2-40B4-BE49-F238E27FC236}">
                  <a16:creationId xmlns:a16="http://schemas.microsoft.com/office/drawing/2014/main" id="{4D358451-F7B8-0C41-8A29-D2F31EF7D43C}"/>
                </a:ext>
              </a:extLst>
            </p:cNvPr>
            <p:cNvSpPr/>
            <p:nvPr/>
          </p:nvSpPr>
          <p:spPr>
            <a:xfrm>
              <a:off x="1282341" y="3236534"/>
              <a:ext cx="511121" cy="511121"/>
            </a:xfrm>
            <a:prstGeom prst="rect">
              <a:avLst/>
            </a:prstGeom>
            <a: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CA"/>
            </a:p>
          </p:txBody>
        </p:sp>
        <p:sp>
          <p:nvSpPr>
            <p:cNvPr id="54" name="Freeform: Shape 13">
              <a:extLst>
                <a:ext uri="{FF2B5EF4-FFF2-40B4-BE49-F238E27FC236}">
                  <a16:creationId xmlns:a16="http://schemas.microsoft.com/office/drawing/2014/main" id="{37998846-DE5C-1641-B45F-278F44FD671F}"/>
                </a:ext>
              </a:extLst>
            </p:cNvPr>
            <p:cNvSpPr/>
            <p:nvPr/>
          </p:nvSpPr>
          <p:spPr>
            <a:xfrm>
              <a:off x="2144609" y="3024508"/>
              <a:ext cx="3245121" cy="881244"/>
            </a:xfrm>
            <a:custGeom>
              <a:avLst/>
              <a:gdLst>
                <a:gd name="connsiteX0" fmla="*/ 0 w 2077217"/>
                <a:gd name="connsiteY0" fmla="*/ 0 h 881244"/>
                <a:gd name="connsiteX1" fmla="*/ 2077217 w 2077217"/>
                <a:gd name="connsiteY1" fmla="*/ 0 h 881244"/>
                <a:gd name="connsiteX2" fmla="*/ 2077217 w 2077217"/>
                <a:gd name="connsiteY2" fmla="*/ 881244 h 881244"/>
                <a:gd name="connsiteX3" fmla="*/ 0 w 2077217"/>
                <a:gd name="connsiteY3" fmla="*/ 881244 h 881244"/>
                <a:gd name="connsiteX4" fmla="*/ 0 w 2077217"/>
                <a:gd name="connsiteY4" fmla="*/ 0 h 881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217" h="881244">
                  <a:moveTo>
                    <a:pt x="0" y="0"/>
                  </a:moveTo>
                  <a:lnTo>
                    <a:pt x="2077217" y="0"/>
                  </a:lnTo>
                  <a:lnTo>
                    <a:pt x="2077217" y="881244"/>
                  </a:lnTo>
                  <a:lnTo>
                    <a:pt x="0" y="8812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1422400">
                <a:lnSpc>
                  <a:spcPct val="100000"/>
                </a:lnSpc>
                <a:spcBef>
                  <a:spcPct val="0"/>
                </a:spcBef>
                <a:spcAft>
                  <a:spcPct val="35000"/>
                </a:spcAft>
                <a:buNone/>
              </a:pPr>
              <a:r>
                <a:rPr lang="en-US" sz="2400" kern="1200" dirty="0"/>
                <a:t>Polling and whiteboard</a:t>
              </a:r>
            </a:p>
          </p:txBody>
        </p:sp>
        <p:sp>
          <p:nvSpPr>
            <p:cNvPr id="55" name="Oval 54">
              <a:extLst>
                <a:ext uri="{FF2B5EF4-FFF2-40B4-BE49-F238E27FC236}">
                  <a16:creationId xmlns:a16="http://schemas.microsoft.com/office/drawing/2014/main" id="{9B25EF7A-FBB5-BD43-AF9A-948E93F5C496}"/>
                </a:ext>
              </a:extLst>
            </p:cNvPr>
            <p:cNvSpPr/>
            <p:nvPr/>
          </p:nvSpPr>
          <p:spPr>
            <a:xfrm>
              <a:off x="6010831" y="3119568"/>
              <a:ext cx="881244" cy="881244"/>
            </a:xfrm>
            <a:prstGeom prst="ellipse">
              <a:avLst/>
            </a:prstGeom>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txBody>
            <a:bodyPr/>
            <a:lstStyle/>
            <a:p>
              <a:endParaRPr lang="en-CA"/>
            </a:p>
          </p:txBody>
        </p:sp>
        <p:sp>
          <p:nvSpPr>
            <p:cNvPr id="56" name="Rectangle 55" descr="Mute Speaker">
              <a:extLst>
                <a:ext uri="{FF2B5EF4-FFF2-40B4-BE49-F238E27FC236}">
                  <a16:creationId xmlns:a16="http://schemas.microsoft.com/office/drawing/2014/main" id="{DAC2BCD1-4406-F143-91F2-01D9549C8FEB}"/>
                </a:ext>
              </a:extLst>
            </p:cNvPr>
            <p:cNvSpPr/>
            <p:nvPr/>
          </p:nvSpPr>
          <p:spPr>
            <a:xfrm>
              <a:off x="6195892" y="3304629"/>
              <a:ext cx="511121" cy="511121"/>
            </a:xfrm>
            <a:prstGeom prst="rect">
              <a:avLst/>
            </a:prstGeom>
            <a:blipFill>
              <a:blip r:embed="rId9" cstate="email">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CA"/>
            </a:p>
          </p:txBody>
        </p:sp>
        <p:sp>
          <p:nvSpPr>
            <p:cNvPr id="57" name="Freeform: Shape 16">
              <a:extLst>
                <a:ext uri="{FF2B5EF4-FFF2-40B4-BE49-F238E27FC236}">
                  <a16:creationId xmlns:a16="http://schemas.microsoft.com/office/drawing/2014/main" id="{20F476B6-C810-814B-A74B-0E2A1BF9BC51}"/>
                </a:ext>
              </a:extLst>
            </p:cNvPr>
            <p:cNvSpPr/>
            <p:nvPr/>
          </p:nvSpPr>
          <p:spPr>
            <a:xfrm>
              <a:off x="7091567" y="3203957"/>
              <a:ext cx="2716252" cy="881244"/>
            </a:xfrm>
            <a:custGeom>
              <a:avLst/>
              <a:gdLst>
                <a:gd name="connsiteX0" fmla="*/ 0 w 2077217"/>
                <a:gd name="connsiteY0" fmla="*/ 0 h 881244"/>
                <a:gd name="connsiteX1" fmla="*/ 2077217 w 2077217"/>
                <a:gd name="connsiteY1" fmla="*/ 0 h 881244"/>
                <a:gd name="connsiteX2" fmla="*/ 2077217 w 2077217"/>
                <a:gd name="connsiteY2" fmla="*/ 881244 h 881244"/>
                <a:gd name="connsiteX3" fmla="*/ 0 w 2077217"/>
                <a:gd name="connsiteY3" fmla="*/ 881244 h 881244"/>
                <a:gd name="connsiteX4" fmla="*/ 0 w 2077217"/>
                <a:gd name="connsiteY4" fmla="*/ 0 h 881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217" h="881244">
                  <a:moveTo>
                    <a:pt x="0" y="0"/>
                  </a:moveTo>
                  <a:lnTo>
                    <a:pt x="2077217" y="0"/>
                  </a:lnTo>
                  <a:lnTo>
                    <a:pt x="2077217" y="881244"/>
                  </a:lnTo>
                  <a:lnTo>
                    <a:pt x="0" y="8812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lvl="0" defTabSz="1422400">
                <a:spcBef>
                  <a:spcPct val="0"/>
                </a:spcBef>
                <a:spcAft>
                  <a:spcPct val="35000"/>
                </a:spcAft>
              </a:pPr>
              <a:r>
                <a:rPr lang="en-US" sz="2400" kern="1200" dirty="0"/>
                <a:t>Reminder </a:t>
              </a:r>
              <a:r>
                <a:rPr lang="en-CA" sz="2400" dirty="0"/>
                <a:t>—</a:t>
              </a:r>
              <a:r>
                <a:rPr lang="en-US" sz="2400" kern="1200" dirty="0"/>
                <a:t> mute mic when not sharing</a:t>
              </a:r>
            </a:p>
          </p:txBody>
        </p:sp>
        <p:sp>
          <p:nvSpPr>
            <p:cNvPr id="58" name="Oval 57">
              <a:extLst>
                <a:ext uri="{FF2B5EF4-FFF2-40B4-BE49-F238E27FC236}">
                  <a16:creationId xmlns:a16="http://schemas.microsoft.com/office/drawing/2014/main" id="{C9B0CC0E-BEDD-954F-96F7-B428D5DDA472}"/>
                </a:ext>
              </a:extLst>
            </p:cNvPr>
            <p:cNvSpPr/>
            <p:nvPr/>
          </p:nvSpPr>
          <p:spPr>
            <a:xfrm>
              <a:off x="1128741" y="4298247"/>
              <a:ext cx="881244" cy="881244"/>
            </a:xfrm>
            <a:prstGeom prst="ellipse">
              <a:avLst/>
            </a:prstGeom>
          </p:spPr>
          <p:style>
            <a:lnRef idx="0">
              <a:schemeClr val="lt1">
                <a:alpha val="0"/>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p:style>
          <p:txBody>
            <a:bodyPr/>
            <a:lstStyle/>
            <a:p>
              <a:endParaRPr lang="en-CA"/>
            </a:p>
          </p:txBody>
        </p:sp>
        <p:sp>
          <p:nvSpPr>
            <p:cNvPr id="59" name="Rectangle 58" descr="Smart Phone">
              <a:extLst>
                <a:ext uri="{FF2B5EF4-FFF2-40B4-BE49-F238E27FC236}">
                  <a16:creationId xmlns:a16="http://schemas.microsoft.com/office/drawing/2014/main" id="{B6DEA2DD-CBBA-C94A-BEBA-F523A521AA8D}"/>
                </a:ext>
              </a:extLst>
            </p:cNvPr>
            <p:cNvSpPr/>
            <p:nvPr/>
          </p:nvSpPr>
          <p:spPr>
            <a:xfrm>
              <a:off x="1313802" y="4470989"/>
              <a:ext cx="511121" cy="511121"/>
            </a:xfrm>
            <a:prstGeom prst="rect">
              <a:avLst/>
            </a:prstGeom>
            <a:blipFill>
              <a:blip r:embed="rId11" cstate="email">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CA"/>
            </a:p>
          </p:txBody>
        </p:sp>
        <p:sp>
          <p:nvSpPr>
            <p:cNvPr id="60" name="Freeform: Shape 19">
              <a:extLst>
                <a:ext uri="{FF2B5EF4-FFF2-40B4-BE49-F238E27FC236}">
                  <a16:creationId xmlns:a16="http://schemas.microsoft.com/office/drawing/2014/main" id="{04FA092D-A8D9-864E-8F05-05A6B6B8D541}"/>
                </a:ext>
              </a:extLst>
            </p:cNvPr>
            <p:cNvSpPr/>
            <p:nvPr/>
          </p:nvSpPr>
          <p:spPr>
            <a:xfrm>
              <a:off x="2195046" y="4470989"/>
              <a:ext cx="2540240" cy="881244"/>
            </a:xfrm>
            <a:custGeom>
              <a:avLst/>
              <a:gdLst>
                <a:gd name="connsiteX0" fmla="*/ 0 w 2077217"/>
                <a:gd name="connsiteY0" fmla="*/ 0 h 881244"/>
                <a:gd name="connsiteX1" fmla="*/ 2077217 w 2077217"/>
                <a:gd name="connsiteY1" fmla="*/ 0 h 881244"/>
                <a:gd name="connsiteX2" fmla="*/ 2077217 w 2077217"/>
                <a:gd name="connsiteY2" fmla="*/ 881244 h 881244"/>
                <a:gd name="connsiteX3" fmla="*/ 0 w 2077217"/>
                <a:gd name="connsiteY3" fmla="*/ 881244 h 881244"/>
                <a:gd name="connsiteX4" fmla="*/ 0 w 2077217"/>
                <a:gd name="connsiteY4" fmla="*/ 0 h 881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217" h="881244">
                  <a:moveTo>
                    <a:pt x="0" y="0"/>
                  </a:moveTo>
                  <a:lnTo>
                    <a:pt x="2077217" y="0"/>
                  </a:lnTo>
                  <a:lnTo>
                    <a:pt x="2077217" y="881244"/>
                  </a:lnTo>
                  <a:lnTo>
                    <a:pt x="0" y="8812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1422400">
                <a:lnSpc>
                  <a:spcPct val="100000"/>
                </a:lnSpc>
                <a:spcBef>
                  <a:spcPct val="0"/>
                </a:spcBef>
                <a:spcAft>
                  <a:spcPct val="35000"/>
                </a:spcAft>
                <a:buNone/>
              </a:pPr>
              <a:r>
                <a:rPr lang="en-CA" sz="2400" kern="1200" dirty="0"/>
                <a:t>Remember folks on the phone </a:t>
              </a:r>
              <a:endParaRPr lang="en-US" sz="2400" kern="1200" dirty="0"/>
            </a:p>
          </p:txBody>
        </p:sp>
        <p:sp>
          <p:nvSpPr>
            <p:cNvPr id="61" name="Oval 60">
              <a:extLst>
                <a:ext uri="{FF2B5EF4-FFF2-40B4-BE49-F238E27FC236}">
                  <a16:creationId xmlns:a16="http://schemas.microsoft.com/office/drawing/2014/main" id="{F4827216-0EFB-464C-91C2-6363F349B81C}"/>
                </a:ext>
              </a:extLst>
            </p:cNvPr>
            <p:cNvSpPr/>
            <p:nvPr/>
          </p:nvSpPr>
          <p:spPr>
            <a:xfrm>
              <a:off x="6025262" y="4555970"/>
              <a:ext cx="881244" cy="881244"/>
            </a:xfrm>
            <a:prstGeom prst="ellipse">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CA"/>
            </a:p>
          </p:txBody>
        </p:sp>
        <p:sp>
          <p:nvSpPr>
            <p:cNvPr id="62" name="Rectangle 61">
              <a:extLst>
                <a:ext uri="{FF2B5EF4-FFF2-40B4-BE49-F238E27FC236}">
                  <a16:creationId xmlns:a16="http://schemas.microsoft.com/office/drawing/2014/main" id="{A0892A36-A698-274C-903E-938ADB5F3CA2}"/>
                </a:ext>
              </a:extLst>
            </p:cNvPr>
            <p:cNvSpPr/>
            <p:nvPr/>
          </p:nvSpPr>
          <p:spPr>
            <a:xfrm>
              <a:off x="6210323" y="4741031"/>
              <a:ext cx="511121" cy="511121"/>
            </a:xfrm>
            <a:prstGeom prst="rect">
              <a:avLst/>
            </a:prstGeom>
            <a:blipFill rotWithShape="1">
              <a:blip r:embed="rId13" cstate="email">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p:spPr>
          <p:style>
            <a:lnRef idx="2">
              <a:schemeClr val="lt1">
                <a:alpha val="0"/>
                <a:hueOff val="0"/>
                <a:satOff val="0"/>
                <a:lumOff val="0"/>
                <a:alphaOff val="0"/>
              </a:schemeClr>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CA"/>
            </a:p>
          </p:txBody>
        </p:sp>
        <p:sp>
          <p:nvSpPr>
            <p:cNvPr id="63" name="Freeform: Shape 22">
              <a:extLst>
                <a:ext uri="{FF2B5EF4-FFF2-40B4-BE49-F238E27FC236}">
                  <a16:creationId xmlns:a16="http://schemas.microsoft.com/office/drawing/2014/main" id="{1854F159-843F-154D-8DAA-B1C5E62D4E3C}"/>
                </a:ext>
              </a:extLst>
            </p:cNvPr>
            <p:cNvSpPr/>
            <p:nvPr/>
          </p:nvSpPr>
          <p:spPr>
            <a:xfrm>
              <a:off x="7091567" y="4556018"/>
              <a:ext cx="2716253" cy="881244"/>
            </a:xfrm>
            <a:custGeom>
              <a:avLst/>
              <a:gdLst>
                <a:gd name="connsiteX0" fmla="*/ 0 w 2716253"/>
                <a:gd name="connsiteY0" fmla="*/ 0 h 881244"/>
                <a:gd name="connsiteX1" fmla="*/ 2716253 w 2716253"/>
                <a:gd name="connsiteY1" fmla="*/ 0 h 881244"/>
                <a:gd name="connsiteX2" fmla="*/ 2716253 w 2716253"/>
                <a:gd name="connsiteY2" fmla="*/ 881244 h 881244"/>
                <a:gd name="connsiteX3" fmla="*/ 0 w 2716253"/>
                <a:gd name="connsiteY3" fmla="*/ 881244 h 881244"/>
                <a:gd name="connsiteX4" fmla="*/ 0 w 2716253"/>
                <a:gd name="connsiteY4" fmla="*/ 0 h 881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253" h="881244">
                  <a:moveTo>
                    <a:pt x="0" y="0"/>
                  </a:moveTo>
                  <a:lnTo>
                    <a:pt x="2716253" y="0"/>
                  </a:lnTo>
                  <a:lnTo>
                    <a:pt x="2716253" y="881244"/>
                  </a:lnTo>
                  <a:lnTo>
                    <a:pt x="0" y="8812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1422400">
                <a:lnSpc>
                  <a:spcPct val="100000"/>
                </a:lnSpc>
                <a:spcBef>
                  <a:spcPct val="0"/>
                </a:spcBef>
                <a:spcAft>
                  <a:spcPct val="35000"/>
                </a:spcAft>
                <a:buNone/>
              </a:pPr>
              <a:r>
                <a:rPr lang="en-US" sz="2400" kern="1200" dirty="0"/>
                <a:t>Chat and private message functions</a:t>
              </a:r>
            </a:p>
          </p:txBody>
        </p:sp>
      </p:grpSp>
    </p:spTree>
    <p:extLst>
      <p:ext uri="{BB962C8B-B14F-4D97-AF65-F5344CB8AC3E}">
        <p14:creationId xmlns:p14="http://schemas.microsoft.com/office/powerpoint/2010/main" val="35075688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1"/>
          <p:cNvSpPr txBox="1">
            <a:spLocks noGrp="1"/>
          </p:cNvSpPr>
          <p:nvPr>
            <p:ph type="title"/>
          </p:nvPr>
        </p:nvSpPr>
        <p:spPr>
          <a:xfrm>
            <a:off x="560410" y="1119116"/>
            <a:ext cx="8337930" cy="1149877"/>
          </a:xfrm>
          <a:prstGeom prst="rect">
            <a:avLst/>
          </a:prstGeom>
          <a:noFill/>
          <a:ln>
            <a:noFill/>
          </a:ln>
        </p:spPr>
        <p:txBody>
          <a:bodyPr spcFirstLastPara="1" wrap="square" lIns="91425" tIns="45700" rIns="91425" bIns="45700" anchor="b" anchorCtr="0">
            <a:normAutofit fontScale="90000"/>
          </a:bodyPr>
          <a:lstStyle/>
          <a:p>
            <a:pPr marL="0" lvl="0" indent="0" algn="l" rtl="0">
              <a:lnSpc>
                <a:spcPct val="75000"/>
              </a:lnSpc>
              <a:spcBef>
                <a:spcPts val="0"/>
              </a:spcBef>
              <a:spcAft>
                <a:spcPts val="0"/>
              </a:spcAft>
              <a:buClr>
                <a:srgbClr val="C55A11"/>
              </a:buClr>
              <a:buSzPct val="100000"/>
              <a:buFont typeface="Calibri"/>
              <a:buNone/>
            </a:pPr>
            <a:r>
              <a:rPr lang="en-CA" sz="4800" b="1" dirty="0">
                <a:solidFill>
                  <a:srgbClr val="C55A11"/>
                </a:solidFill>
              </a:rPr>
              <a:t>Who is a Temporary Resident Permit Holder?</a:t>
            </a:r>
            <a:endParaRPr sz="4800" b="1" dirty="0"/>
          </a:p>
        </p:txBody>
      </p:sp>
      <p:sp>
        <p:nvSpPr>
          <p:cNvPr id="238" name="Google Shape;238;p21"/>
          <p:cNvSpPr txBox="1">
            <a:spLocks noGrp="1"/>
          </p:cNvSpPr>
          <p:nvPr>
            <p:ph type="body" idx="1"/>
          </p:nvPr>
        </p:nvSpPr>
        <p:spPr>
          <a:xfrm>
            <a:off x="623888" y="2415655"/>
            <a:ext cx="7886700" cy="394069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400"/>
              <a:buNone/>
            </a:pPr>
            <a:r>
              <a:rPr lang="en-CA" sz="2800" dirty="0">
                <a:solidFill>
                  <a:schemeClr val="dk1"/>
                </a:solidFill>
              </a:rPr>
              <a:t>Someone who applied for and received a Temporary Resident Permit (TRP)</a:t>
            </a:r>
            <a:endParaRPr sz="2800" dirty="0"/>
          </a:p>
          <a:p>
            <a:pPr marL="0" lvl="0" indent="0" algn="l" rtl="0">
              <a:lnSpc>
                <a:spcPct val="100000"/>
              </a:lnSpc>
              <a:spcBef>
                <a:spcPts val="0"/>
              </a:spcBef>
              <a:spcAft>
                <a:spcPts val="0"/>
              </a:spcAft>
              <a:buClr>
                <a:srgbClr val="888888"/>
              </a:buClr>
              <a:buSzPts val="2400"/>
              <a:buNone/>
            </a:pPr>
            <a:endParaRPr sz="2800" dirty="0">
              <a:solidFill>
                <a:schemeClr val="dk1"/>
              </a:solidFill>
            </a:endParaRPr>
          </a:p>
          <a:p>
            <a:pPr marL="342900" lvl="0" indent="-342900" algn="l" rtl="0">
              <a:lnSpc>
                <a:spcPct val="100000"/>
              </a:lnSpc>
              <a:spcBef>
                <a:spcPts val="0"/>
              </a:spcBef>
              <a:spcAft>
                <a:spcPts val="600"/>
              </a:spcAft>
              <a:buClr>
                <a:schemeClr val="dk1"/>
              </a:buClr>
              <a:buSzPts val="2400"/>
              <a:buFont typeface="Arial"/>
              <a:buChar char="•"/>
            </a:pPr>
            <a:r>
              <a:rPr lang="en-CA" sz="2800" dirty="0">
                <a:solidFill>
                  <a:schemeClr val="dk1"/>
                </a:solidFill>
              </a:rPr>
              <a:t>Purpose</a:t>
            </a:r>
            <a:endParaRPr sz="2800" dirty="0"/>
          </a:p>
          <a:p>
            <a:pPr marL="342900" lvl="0" indent="-342900" algn="l" rtl="0">
              <a:lnSpc>
                <a:spcPct val="100000"/>
              </a:lnSpc>
              <a:spcBef>
                <a:spcPts val="0"/>
              </a:spcBef>
              <a:spcAft>
                <a:spcPts val="600"/>
              </a:spcAft>
              <a:buClr>
                <a:schemeClr val="dk1"/>
              </a:buClr>
              <a:buSzPts val="2400"/>
              <a:buFont typeface="Arial"/>
              <a:buChar char="•"/>
            </a:pPr>
            <a:r>
              <a:rPr lang="en-CA" sz="2800" dirty="0">
                <a:solidFill>
                  <a:schemeClr val="dk1"/>
                </a:solidFill>
              </a:rPr>
              <a:t>Eligibility</a:t>
            </a:r>
            <a:endParaRPr sz="2800" dirty="0"/>
          </a:p>
          <a:p>
            <a:pPr marL="342900" lvl="0" indent="-342900" algn="l" rtl="0">
              <a:lnSpc>
                <a:spcPct val="100000"/>
              </a:lnSpc>
              <a:spcBef>
                <a:spcPts val="0"/>
              </a:spcBef>
              <a:spcAft>
                <a:spcPts val="600"/>
              </a:spcAft>
              <a:buClr>
                <a:schemeClr val="dk1"/>
              </a:buClr>
              <a:buSzPts val="2400"/>
              <a:buFont typeface="Arial"/>
              <a:buChar char="•"/>
            </a:pPr>
            <a:r>
              <a:rPr lang="en-CA" sz="2800" dirty="0">
                <a:solidFill>
                  <a:schemeClr val="dk1"/>
                </a:solidFill>
              </a:rPr>
              <a:t>Validity: 1 day to 3 years, but may be cancelled at any time</a:t>
            </a:r>
            <a:endParaRPr sz="2800" dirty="0"/>
          </a:p>
          <a:p>
            <a:pPr marL="342900" lvl="0" indent="-190500" algn="l" rtl="0">
              <a:lnSpc>
                <a:spcPct val="90000"/>
              </a:lnSpc>
              <a:spcBef>
                <a:spcPts val="1000"/>
              </a:spcBef>
              <a:spcAft>
                <a:spcPts val="0"/>
              </a:spcAft>
              <a:buClr>
                <a:srgbClr val="888888"/>
              </a:buClr>
              <a:buSzPts val="2400"/>
              <a:buFont typeface="Arial"/>
              <a:buNone/>
            </a:pPr>
            <a:endParaRPr sz="2800" dirty="0">
              <a:solidFill>
                <a:schemeClr val="dk1"/>
              </a:solidFill>
            </a:endParaRPr>
          </a:p>
          <a:p>
            <a:pPr marL="342900" lvl="0" indent="-190500" algn="l" rtl="0">
              <a:lnSpc>
                <a:spcPct val="90000"/>
              </a:lnSpc>
              <a:spcBef>
                <a:spcPts val="1000"/>
              </a:spcBef>
              <a:spcAft>
                <a:spcPts val="0"/>
              </a:spcAft>
              <a:buClr>
                <a:srgbClr val="888888"/>
              </a:buClr>
              <a:buSzPts val="2400"/>
              <a:buFont typeface="Arial"/>
              <a:buNone/>
            </a:pPr>
            <a:endParaRPr dirty="0">
              <a:solidFill>
                <a:schemeClr val="dk1"/>
              </a:solidFill>
            </a:endParaRPr>
          </a:p>
        </p:txBody>
      </p:sp>
      <p:sp>
        <p:nvSpPr>
          <p:cNvPr id="239" name="Google Shape;239;p21"/>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30</a:t>
            </a:fld>
            <a:endParaRPr sz="16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2"/>
          <p:cNvSpPr txBox="1">
            <a:spLocks noGrp="1"/>
          </p:cNvSpPr>
          <p:nvPr>
            <p:ph type="title"/>
          </p:nvPr>
        </p:nvSpPr>
        <p:spPr>
          <a:xfrm>
            <a:off x="560410" y="1119116"/>
            <a:ext cx="8337930" cy="1149877"/>
          </a:xfrm>
          <a:prstGeom prst="rect">
            <a:avLst/>
          </a:prstGeom>
          <a:noFill/>
          <a:ln>
            <a:noFill/>
          </a:ln>
        </p:spPr>
        <p:txBody>
          <a:bodyPr spcFirstLastPara="1" wrap="square" lIns="91425" tIns="45700" rIns="91425" bIns="45700" anchor="b" anchorCtr="0">
            <a:normAutofit fontScale="90000"/>
          </a:bodyPr>
          <a:lstStyle/>
          <a:p>
            <a:pPr marL="0" lvl="0" indent="0" algn="l" rtl="0">
              <a:lnSpc>
                <a:spcPct val="75000"/>
              </a:lnSpc>
              <a:spcBef>
                <a:spcPts val="0"/>
              </a:spcBef>
              <a:spcAft>
                <a:spcPts val="0"/>
              </a:spcAft>
              <a:buClr>
                <a:srgbClr val="C55A11"/>
              </a:buClr>
              <a:buSzPct val="100000"/>
              <a:buFont typeface="Calibri"/>
              <a:buNone/>
            </a:pPr>
            <a:r>
              <a:rPr lang="en-CA" sz="4800" b="1" dirty="0">
                <a:solidFill>
                  <a:srgbClr val="C55A11"/>
                </a:solidFill>
              </a:rPr>
              <a:t>How does SA treat Temporary Resident Permit Holders?</a:t>
            </a:r>
            <a:endParaRPr sz="4800" b="1" dirty="0"/>
          </a:p>
        </p:txBody>
      </p:sp>
      <p:sp>
        <p:nvSpPr>
          <p:cNvPr id="246" name="Google Shape;246;p22"/>
          <p:cNvSpPr txBox="1">
            <a:spLocks noGrp="1"/>
          </p:cNvSpPr>
          <p:nvPr>
            <p:ph type="body" idx="1"/>
          </p:nvPr>
        </p:nvSpPr>
        <p:spPr>
          <a:xfrm>
            <a:off x="623888" y="2402007"/>
            <a:ext cx="8274452" cy="3954344"/>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400"/>
              <a:buNone/>
            </a:pPr>
            <a:r>
              <a:rPr lang="en-CA" sz="2800" dirty="0">
                <a:solidFill>
                  <a:schemeClr val="dk1"/>
                </a:solidFill>
                <a:latin typeface="Calibri" panose="020F0502020204030204" pitchFamily="34" charset="0"/>
                <a:cs typeface="Calibri" panose="020F0502020204030204" pitchFamily="34" charset="0"/>
              </a:rPr>
              <a:t>TRP holders </a:t>
            </a:r>
            <a:r>
              <a:rPr lang="en-CA" sz="2800" b="1" dirty="0">
                <a:solidFill>
                  <a:schemeClr val="dk1"/>
                </a:solidFill>
                <a:latin typeface="Calibri" panose="020F0502020204030204" pitchFamily="34" charset="0"/>
                <a:cs typeface="Calibri" panose="020F0502020204030204" pitchFamily="34" charset="0"/>
                <a:sym typeface="Arial"/>
              </a:rPr>
              <a:t>MAY BE</a:t>
            </a:r>
            <a:r>
              <a:rPr lang="en-CA" sz="2800" dirty="0">
                <a:solidFill>
                  <a:schemeClr val="dk1"/>
                </a:solidFill>
                <a:latin typeface="Calibri" panose="020F0502020204030204" pitchFamily="34" charset="0"/>
                <a:cs typeface="Calibri" panose="020F0502020204030204" pitchFamily="34" charset="0"/>
              </a:rPr>
              <a:t> eligible for Social Assistance as long as they meet other eligibility criteria*</a:t>
            </a:r>
            <a:endParaRPr sz="2800" dirty="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rgbClr val="888888"/>
              </a:buClr>
              <a:buSzPts val="2400"/>
              <a:buNone/>
            </a:pPr>
            <a:endParaRPr sz="2800" dirty="0">
              <a:solidFill>
                <a:schemeClr val="dk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2400"/>
              <a:buNone/>
            </a:pPr>
            <a:r>
              <a:rPr lang="en-CA" sz="2800" b="1" dirty="0">
                <a:solidFill>
                  <a:schemeClr val="dk1"/>
                </a:solidFill>
                <a:latin typeface="Calibri" panose="020F0502020204030204" pitchFamily="34" charset="0"/>
                <a:cs typeface="Calibri" panose="020F0502020204030204" pitchFamily="34" charset="0"/>
              </a:rPr>
              <a:t>Use to prove you are a </a:t>
            </a:r>
          </a:p>
          <a:p>
            <a:pPr marL="0" lvl="0" indent="0" algn="l" rtl="0">
              <a:lnSpc>
                <a:spcPct val="100000"/>
              </a:lnSpc>
              <a:spcBef>
                <a:spcPts val="0"/>
              </a:spcBef>
              <a:spcAft>
                <a:spcPts val="0"/>
              </a:spcAft>
              <a:buClr>
                <a:schemeClr val="dk1"/>
              </a:buClr>
              <a:buSzPts val="2400"/>
              <a:buNone/>
            </a:pPr>
            <a:r>
              <a:rPr lang="en-CA" sz="2800" b="1" dirty="0">
                <a:solidFill>
                  <a:schemeClr val="dk1"/>
                </a:solidFill>
                <a:latin typeface="Calibri" panose="020F0502020204030204" pitchFamily="34" charset="0"/>
                <a:cs typeface="Calibri" panose="020F0502020204030204" pitchFamily="34" charset="0"/>
              </a:rPr>
              <a:t>TRP holder:</a:t>
            </a:r>
            <a:endParaRPr sz="2800" dirty="0">
              <a:solidFill>
                <a:schemeClr val="dk1"/>
              </a:solidFill>
              <a:latin typeface="Calibri" panose="020F0502020204030204" pitchFamily="34" charset="0"/>
              <a:cs typeface="Calibri" panose="020F0502020204030204" pitchFamily="34" charset="0"/>
            </a:endParaRPr>
          </a:p>
          <a:p>
            <a:pPr marL="342900" lvl="0" indent="-342900" algn="l" rtl="0">
              <a:lnSpc>
                <a:spcPct val="100000"/>
              </a:lnSpc>
              <a:spcBef>
                <a:spcPts val="0"/>
              </a:spcBef>
              <a:spcAft>
                <a:spcPts val="600"/>
              </a:spcAft>
              <a:buClr>
                <a:schemeClr val="dk1"/>
              </a:buClr>
              <a:buSzPts val="2400"/>
              <a:buFont typeface="Arial"/>
              <a:buChar char="•"/>
            </a:pPr>
            <a:r>
              <a:rPr lang="en-CA" sz="2800" dirty="0">
                <a:solidFill>
                  <a:schemeClr val="dk1"/>
                </a:solidFill>
                <a:latin typeface="Calibri" panose="020F0502020204030204" pitchFamily="34" charset="0"/>
                <a:cs typeface="Calibri" panose="020F0502020204030204" pitchFamily="34" charset="0"/>
              </a:rPr>
              <a:t>A copy of your TRP</a:t>
            </a:r>
            <a:endParaRPr sz="2800" dirty="0">
              <a:latin typeface="Calibri" panose="020F0502020204030204" pitchFamily="34" charset="0"/>
              <a:cs typeface="Calibri" panose="020F0502020204030204" pitchFamily="34" charset="0"/>
            </a:endParaRPr>
          </a:p>
          <a:p>
            <a:pPr marL="342900" lvl="0" indent="-342900" algn="l" rtl="0">
              <a:lnSpc>
                <a:spcPct val="100000"/>
              </a:lnSpc>
              <a:spcBef>
                <a:spcPts val="0"/>
              </a:spcBef>
              <a:spcAft>
                <a:spcPts val="600"/>
              </a:spcAft>
              <a:buClr>
                <a:schemeClr val="dk1"/>
              </a:buClr>
              <a:buSzPts val="2400"/>
              <a:buFont typeface="Arial"/>
              <a:buChar char="•"/>
            </a:pPr>
            <a:r>
              <a:rPr lang="en-CA" sz="2800" dirty="0">
                <a:solidFill>
                  <a:schemeClr val="dk1"/>
                </a:solidFill>
                <a:latin typeface="Calibri" panose="020F0502020204030204" pitchFamily="34" charset="0"/>
                <a:cs typeface="Calibri" panose="020F0502020204030204" pitchFamily="34" charset="0"/>
              </a:rPr>
              <a:t>Letter from lawyer</a:t>
            </a:r>
            <a:endParaRPr lang="en-CA" sz="2800" dirty="0">
              <a:latin typeface="Calibri" panose="020F0502020204030204" pitchFamily="34" charset="0"/>
              <a:cs typeface="Calibri" panose="020F0502020204030204" pitchFamily="34" charset="0"/>
            </a:endParaRPr>
          </a:p>
          <a:p>
            <a:pPr marL="0" lvl="0" indent="0" algn="l" rtl="0">
              <a:lnSpc>
                <a:spcPct val="100000"/>
              </a:lnSpc>
              <a:spcBef>
                <a:spcPts val="0"/>
              </a:spcBef>
              <a:spcAft>
                <a:spcPts val="600"/>
              </a:spcAft>
              <a:buClr>
                <a:schemeClr val="dk1"/>
              </a:buClr>
              <a:buSzPts val="2400"/>
            </a:pPr>
            <a:endParaRPr lang="en-CA" dirty="0">
              <a:solidFill>
                <a:schemeClr val="dk1"/>
              </a:solidFill>
            </a:endParaRPr>
          </a:p>
          <a:p>
            <a:pPr marL="0" lvl="0" indent="0"/>
            <a:r>
              <a:rPr lang="en-CA" sz="1100" dirty="0">
                <a:solidFill>
                  <a:schemeClr val="dk1"/>
                </a:solidFill>
              </a:rPr>
              <a:t>*Social assistance eligibility criteria include income, assets, family unit and residence</a:t>
            </a:r>
          </a:p>
          <a:p>
            <a:pPr marL="0" lvl="0" indent="0"/>
            <a:endParaRPr lang="en-CA" sz="1000" dirty="0">
              <a:solidFill>
                <a:schemeClr val="dk1"/>
              </a:solidFill>
            </a:endParaRPr>
          </a:p>
          <a:p>
            <a:pPr marL="0" lvl="0" indent="0" algn="l" rtl="0">
              <a:lnSpc>
                <a:spcPct val="90000"/>
              </a:lnSpc>
              <a:spcBef>
                <a:spcPts val="1000"/>
              </a:spcBef>
              <a:spcAft>
                <a:spcPts val="0"/>
              </a:spcAft>
              <a:buClr>
                <a:srgbClr val="888888"/>
              </a:buClr>
              <a:buSzPts val="2400"/>
              <a:buNone/>
            </a:pPr>
            <a:endParaRPr sz="1000" dirty="0">
              <a:solidFill>
                <a:schemeClr val="dk1"/>
              </a:solidFill>
            </a:endParaRPr>
          </a:p>
          <a:p>
            <a:pPr marL="342900" lvl="0" indent="-190500" algn="l" rtl="0">
              <a:lnSpc>
                <a:spcPct val="90000"/>
              </a:lnSpc>
              <a:spcBef>
                <a:spcPts val="1000"/>
              </a:spcBef>
              <a:spcAft>
                <a:spcPts val="0"/>
              </a:spcAft>
              <a:buClr>
                <a:srgbClr val="888888"/>
              </a:buClr>
              <a:buSzPts val="2400"/>
              <a:buFont typeface="Arial"/>
              <a:buNone/>
            </a:pPr>
            <a:endParaRPr sz="1000" dirty="0">
              <a:solidFill>
                <a:schemeClr val="dk1"/>
              </a:solidFill>
            </a:endParaRPr>
          </a:p>
        </p:txBody>
      </p:sp>
      <p:sp>
        <p:nvSpPr>
          <p:cNvPr id="247" name="Google Shape;247;p22"/>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31</a:t>
            </a:fld>
            <a:endParaRPr sz="1600"/>
          </a:p>
        </p:txBody>
      </p:sp>
      <p:pic>
        <p:nvPicPr>
          <p:cNvPr id="248" name="Google Shape;248;p22" descr="a sample Temporary Resident Permit document from the Government of Canada"/>
          <p:cNvPicPr preferRelativeResize="0"/>
          <p:nvPr/>
        </p:nvPicPr>
        <p:blipFill rotWithShape="1">
          <a:blip r:embed="rId3">
            <a:alphaModFix/>
          </a:blip>
          <a:srcRect/>
          <a:stretch/>
        </p:blipFill>
        <p:spPr>
          <a:xfrm>
            <a:off x="5651500" y="3429000"/>
            <a:ext cx="3032948" cy="278238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24"/>
          <p:cNvSpPr txBox="1">
            <a:spLocks noGrp="1"/>
          </p:cNvSpPr>
          <p:nvPr>
            <p:ph type="title"/>
          </p:nvPr>
        </p:nvSpPr>
        <p:spPr>
          <a:xfrm>
            <a:off x="552448" y="1271588"/>
            <a:ext cx="7886700" cy="71029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C55A11"/>
              </a:buClr>
              <a:buSzPts val="4800"/>
              <a:buFont typeface="Calibri"/>
              <a:buNone/>
            </a:pPr>
            <a:r>
              <a:rPr lang="en-CA" sz="4800" b="1" dirty="0">
                <a:solidFill>
                  <a:srgbClr val="C55A11"/>
                </a:solidFill>
              </a:rPr>
              <a:t>Who is a Visitor?</a:t>
            </a:r>
            <a:endParaRPr sz="4800" b="1" dirty="0"/>
          </a:p>
        </p:txBody>
      </p:sp>
      <p:sp>
        <p:nvSpPr>
          <p:cNvPr id="263" name="Google Shape;263;p24"/>
          <p:cNvSpPr txBox="1">
            <a:spLocks noGrp="1"/>
          </p:cNvSpPr>
          <p:nvPr>
            <p:ph type="body" idx="1"/>
          </p:nvPr>
        </p:nvSpPr>
        <p:spPr>
          <a:xfrm>
            <a:off x="623888" y="2423206"/>
            <a:ext cx="7886700" cy="3434669"/>
          </a:xfrm>
          <a:prstGeom prst="rect">
            <a:avLst/>
          </a:prstGeom>
          <a:noFill/>
          <a:ln>
            <a:noFill/>
          </a:ln>
        </p:spPr>
        <p:txBody>
          <a:bodyPr spcFirstLastPara="1" wrap="square" lIns="91425" tIns="45700" rIns="91425" bIns="45700" anchor="t" anchorCtr="0">
            <a:normAutofit/>
          </a:bodyPr>
          <a:lstStyle/>
          <a:p>
            <a:pPr marL="114300" lvl="0" indent="0" algn="l" rtl="0">
              <a:lnSpc>
                <a:spcPct val="100000"/>
              </a:lnSpc>
              <a:spcBef>
                <a:spcPts val="0"/>
              </a:spcBef>
              <a:spcAft>
                <a:spcPts val="0"/>
              </a:spcAft>
              <a:buClr>
                <a:schemeClr val="dk1"/>
              </a:buClr>
              <a:buSzPts val="2800"/>
              <a:buNone/>
            </a:pPr>
            <a:r>
              <a:rPr lang="en-CA" sz="2800" dirty="0">
                <a:solidFill>
                  <a:schemeClr val="dk1"/>
                </a:solidFill>
              </a:rPr>
              <a:t>Dictionary definitions: </a:t>
            </a:r>
            <a:endParaRPr sz="2800" dirty="0"/>
          </a:p>
          <a:p>
            <a:pPr marL="114300" lvl="0" indent="0" algn="l" rtl="0">
              <a:lnSpc>
                <a:spcPct val="100000"/>
              </a:lnSpc>
              <a:spcBef>
                <a:spcPts val="0"/>
              </a:spcBef>
              <a:spcAft>
                <a:spcPts val="0"/>
              </a:spcAft>
              <a:buClr>
                <a:srgbClr val="888888"/>
              </a:buClr>
              <a:buSzPts val="2800"/>
              <a:buNone/>
            </a:pPr>
            <a:endParaRPr sz="2800" dirty="0">
              <a:solidFill>
                <a:schemeClr val="dk1"/>
              </a:solidFill>
            </a:endParaRPr>
          </a:p>
          <a:p>
            <a:pPr marL="139700" lvl="0" indent="0">
              <a:lnSpc>
                <a:spcPct val="100000"/>
              </a:lnSpc>
              <a:spcBef>
                <a:spcPts val="0"/>
              </a:spcBef>
              <a:buClr>
                <a:schemeClr val="dk1"/>
              </a:buClr>
            </a:pPr>
            <a:r>
              <a:rPr lang="en-CA" sz="2800" b="1" dirty="0">
                <a:solidFill>
                  <a:schemeClr val="dk1"/>
                </a:solidFill>
              </a:rPr>
              <a:t>Visitor /’</a:t>
            </a:r>
            <a:r>
              <a:rPr lang="en-CA" sz="2800" b="1" dirty="0" err="1">
                <a:solidFill>
                  <a:schemeClr val="dk1"/>
                </a:solidFill>
              </a:rPr>
              <a:t>viz.i.ter</a:t>
            </a:r>
            <a:r>
              <a:rPr lang="en-CA" sz="2800" b="1" dirty="0">
                <a:solidFill>
                  <a:schemeClr val="dk1"/>
                </a:solidFill>
              </a:rPr>
              <a:t>/ —</a:t>
            </a:r>
            <a:r>
              <a:rPr lang="en-CA" sz="2800" dirty="0">
                <a:solidFill>
                  <a:schemeClr val="dk1"/>
                </a:solidFill>
              </a:rPr>
              <a:t> A person who visits a person or place.</a:t>
            </a:r>
            <a:endParaRPr sz="2800" dirty="0"/>
          </a:p>
          <a:p>
            <a:pPr marL="139700" lvl="0" indent="0" algn="l" rtl="0">
              <a:lnSpc>
                <a:spcPct val="100000"/>
              </a:lnSpc>
              <a:spcBef>
                <a:spcPts val="0"/>
              </a:spcBef>
              <a:spcAft>
                <a:spcPts val="0"/>
              </a:spcAft>
              <a:buClr>
                <a:schemeClr val="dk1"/>
              </a:buClr>
              <a:buSzPts val="2400"/>
            </a:pPr>
            <a:endParaRPr lang="en-CA" sz="2800" b="1" dirty="0">
              <a:solidFill>
                <a:schemeClr val="dk1"/>
              </a:solidFill>
            </a:endParaRPr>
          </a:p>
          <a:p>
            <a:pPr marL="139700" lvl="0" indent="0">
              <a:lnSpc>
                <a:spcPct val="100000"/>
              </a:lnSpc>
              <a:spcBef>
                <a:spcPts val="0"/>
              </a:spcBef>
              <a:buClr>
                <a:schemeClr val="dk1"/>
              </a:buClr>
            </a:pPr>
            <a:r>
              <a:rPr lang="en-CA" sz="2800" b="1" dirty="0">
                <a:solidFill>
                  <a:schemeClr val="dk1"/>
                </a:solidFill>
              </a:rPr>
              <a:t>Visit /’</a:t>
            </a:r>
            <a:r>
              <a:rPr lang="en-CA" sz="2800" b="1" dirty="0" err="1">
                <a:solidFill>
                  <a:schemeClr val="dk1"/>
                </a:solidFill>
              </a:rPr>
              <a:t>viz.it</a:t>
            </a:r>
            <a:r>
              <a:rPr lang="en-CA" sz="2800" b="1" dirty="0">
                <a:solidFill>
                  <a:schemeClr val="dk1"/>
                </a:solidFill>
              </a:rPr>
              <a:t>/ —</a:t>
            </a:r>
            <a:r>
              <a:rPr lang="en-CA" sz="2800" dirty="0">
                <a:solidFill>
                  <a:schemeClr val="dk1"/>
                </a:solidFill>
              </a:rPr>
              <a:t> to go to a place to look at it, or to go to see and spend time with a person.</a:t>
            </a:r>
            <a:endParaRPr sz="2800" dirty="0"/>
          </a:p>
          <a:p>
            <a:pPr marL="0" lvl="0" indent="0" algn="l" rtl="0">
              <a:lnSpc>
                <a:spcPct val="90000"/>
              </a:lnSpc>
              <a:spcBef>
                <a:spcPts val="1000"/>
              </a:spcBef>
              <a:spcAft>
                <a:spcPts val="0"/>
              </a:spcAft>
              <a:buClr>
                <a:srgbClr val="888888"/>
              </a:buClr>
              <a:buSzPts val="2400"/>
              <a:buNone/>
            </a:pPr>
            <a:endParaRPr dirty="0"/>
          </a:p>
        </p:txBody>
      </p:sp>
      <p:sp>
        <p:nvSpPr>
          <p:cNvPr id="264" name="Google Shape;264;p24"/>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32</a:t>
            </a:fld>
            <a:endParaRPr sz="16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6A505-26B6-5444-AB25-500DE16A393D}"/>
              </a:ext>
            </a:extLst>
          </p:cNvPr>
          <p:cNvSpPr>
            <a:spLocks noGrp="1"/>
          </p:cNvSpPr>
          <p:nvPr>
            <p:ph type="title"/>
          </p:nvPr>
        </p:nvSpPr>
        <p:spPr>
          <a:xfrm>
            <a:off x="391875" y="887104"/>
            <a:ext cx="7886700" cy="723331"/>
          </a:xfrm>
        </p:spPr>
        <p:txBody>
          <a:bodyPr>
            <a:normAutofit/>
          </a:bodyPr>
          <a:lstStyle/>
          <a:p>
            <a:r>
              <a:rPr lang="en-CA" sz="4300" b="1" dirty="0">
                <a:solidFill>
                  <a:schemeClr val="accent2">
                    <a:lumMod val="75000"/>
                  </a:schemeClr>
                </a:solidFill>
              </a:rPr>
              <a:t>Am I a “visitor”?</a:t>
            </a:r>
            <a:endParaRPr lang="en-US" sz="4300" b="1" dirty="0"/>
          </a:p>
        </p:txBody>
      </p:sp>
      <p:sp>
        <p:nvSpPr>
          <p:cNvPr id="6" name="Slide Number Placeholder 5">
            <a:extLst>
              <a:ext uri="{FF2B5EF4-FFF2-40B4-BE49-F238E27FC236}">
                <a16:creationId xmlns:a16="http://schemas.microsoft.com/office/drawing/2014/main" id="{398E35C8-7D58-0D4D-93B9-C4944E2C4BA2}"/>
              </a:ext>
            </a:extLst>
          </p:cNvPr>
          <p:cNvSpPr>
            <a:spLocks noGrp="1"/>
          </p:cNvSpPr>
          <p:nvPr>
            <p:ph type="sldNum" sz="quarter" idx="12"/>
          </p:nvPr>
        </p:nvSpPr>
        <p:spPr/>
        <p:txBody>
          <a:bodyPr/>
          <a:lstStyle/>
          <a:p>
            <a:fld id="{352843D7-B4A2-6A42-B18D-F75DE8916FD0}" type="slidenum">
              <a:rPr lang="en-US" sz="1600" smtClean="0"/>
              <a:t>33</a:t>
            </a:fld>
            <a:endParaRPr lang="en-US" sz="1600" dirty="0"/>
          </a:p>
        </p:txBody>
      </p:sp>
      <p:graphicFrame>
        <p:nvGraphicFramePr>
          <p:cNvPr id="5" name="Table 4"/>
          <p:cNvGraphicFramePr>
            <a:graphicFrameLocks noGrp="1"/>
          </p:cNvGraphicFramePr>
          <p:nvPr/>
        </p:nvGraphicFramePr>
        <p:xfrm>
          <a:off x="391874" y="1569361"/>
          <a:ext cx="8354961" cy="4771261"/>
        </p:xfrm>
        <a:graphic>
          <a:graphicData uri="http://schemas.openxmlformats.org/drawingml/2006/table">
            <a:tbl>
              <a:tblPr firstRow="1" bandRow="1">
                <a:tableStyleId>{69CF1AB2-1976-4502-BF36-3FF5EA218861}</a:tableStyleId>
              </a:tblPr>
              <a:tblGrid>
                <a:gridCol w="2180914">
                  <a:extLst>
                    <a:ext uri="{9D8B030D-6E8A-4147-A177-3AD203B41FA5}">
                      <a16:colId xmlns:a16="http://schemas.microsoft.com/office/drawing/2014/main" val="20000"/>
                    </a:ext>
                  </a:extLst>
                </a:gridCol>
                <a:gridCol w="1765713">
                  <a:extLst>
                    <a:ext uri="{9D8B030D-6E8A-4147-A177-3AD203B41FA5}">
                      <a16:colId xmlns:a16="http://schemas.microsoft.com/office/drawing/2014/main" val="20001"/>
                    </a:ext>
                  </a:extLst>
                </a:gridCol>
                <a:gridCol w="1834475">
                  <a:extLst>
                    <a:ext uri="{9D8B030D-6E8A-4147-A177-3AD203B41FA5}">
                      <a16:colId xmlns:a16="http://schemas.microsoft.com/office/drawing/2014/main" val="20002"/>
                    </a:ext>
                  </a:extLst>
                </a:gridCol>
                <a:gridCol w="2573859">
                  <a:extLst>
                    <a:ext uri="{9D8B030D-6E8A-4147-A177-3AD203B41FA5}">
                      <a16:colId xmlns:a16="http://schemas.microsoft.com/office/drawing/2014/main" val="20003"/>
                    </a:ext>
                  </a:extLst>
                </a:gridCol>
              </a:tblGrid>
              <a:tr h="1066268">
                <a:tc>
                  <a:txBody>
                    <a:bodyPr/>
                    <a:lstStyle/>
                    <a:p>
                      <a:pPr algn="ctr"/>
                      <a:r>
                        <a:rPr lang="en-CA" sz="2000" noProof="0" dirty="0"/>
                        <a:t>According</a:t>
                      </a:r>
                      <a:r>
                        <a:rPr lang="en-CA" sz="2000" baseline="0" noProof="0" dirty="0"/>
                        <a:t> to…</a:t>
                      </a:r>
                      <a:endParaRPr lang="en-CA" sz="2000" noProof="0" dirty="0"/>
                    </a:p>
                  </a:txBody>
                  <a:tcPr anchor="ctr">
                    <a:solidFill>
                      <a:schemeClr val="accent1">
                        <a:lumMod val="20000"/>
                        <a:lumOff val="80000"/>
                      </a:schemeClr>
                    </a:solidFill>
                  </a:tcPr>
                </a:tc>
                <a:tc>
                  <a:txBody>
                    <a:bodyPr/>
                    <a:lstStyle/>
                    <a:p>
                      <a:pPr algn="ctr"/>
                      <a:r>
                        <a:rPr lang="en-CA" sz="2000" noProof="0" dirty="0"/>
                        <a:t>Visitor</a:t>
                      </a:r>
                    </a:p>
                  </a:txBody>
                  <a:tcPr anchor="ctr">
                    <a:solidFill>
                      <a:schemeClr val="accent1">
                        <a:lumMod val="20000"/>
                        <a:lumOff val="80000"/>
                      </a:schemeClr>
                    </a:solidFill>
                  </a:tcPr>
                </a:tc>
                <a:tc>
                  <a:txBody>
                    <a:bodyPr/>
                    <a:lstStyle/>
                    <a:p>
                      <a:pPr algn="ctr"/>
                      <a:r>
                        <a:rPr lang="en-CA" sz="2000" noProof="0" dirty="0"/>
                        <a:t>Worker/</a:t>
                      </a:r>
                    </a:p>
                    <a:p>
                      <a:pPr algn="ctr"/>
                      <a:r>
                        <a:rPr lang="en-CA" sz="2000" noProof="0" dirty="0"/>
                        <a:t>Student</a:t>
                      </a:r>
                    </a:p>
                  </a:txBody>
                  <a:tcPr anchor="ctr">
                    <a:solidFill>
                      <a:schemeClr val="accent1">
                        <a:lumMod val="20000"/>
                        <a:lumOff val="80000"/>
                      </a:schemeClr>
                    </a:solidFill>
                  </a:tcPr>
                </a:tc>
                <a:tc>
                  <a:txBody>
                    <a:bodyPr/>
                    <a:lstStyle/>
                    <a:p>
                      <a:pPr algn="ctr"/>
                      <a:r>
                        <a:rPr lang="en-US" sz="2000" noProof="0" dirty="0"/>
                        <a:t>Person without status</a:t>
                      </a:r>
                      <a:endParaRPr lang="en-CA" sz="2000" noProof="0" dirty="0"/>
                    </a:p>
                  </a:txBody>
                  <a:tcPr anchor="ctr">
                    <a:solidFill>
                      <a:schemeClr val="accent1">
                        <a:lumMod val="20000"/>
                        <a:lumOff val="80000"/>
                      </a:schemeClr>
                    </a:solidFill>
                  </a:tcPr>
                </a:tc>
                <a:extLst>
                  <a:ext uri="{0D108BD9-81ED-4DB2-BD59-A6C34878D82A}">
                    <a16:rowId xmlns:a16="http://schemas.microsoft.com/office/drawing/2014/main" val="10000"/>
                  </a:ext>
                </a:extLst>
              </a:tr>
              <a:tr h="1128824">
                <a:tc>
                  <a:txBody>
                    <a:bodyPr/>
                    <a:lstStyle/>
                    <a:p>
                      <a:pPr algn="ctr"/>
                      <a:r>
                        <a:rPr lang="en-US" sz="1800" b="1" noProof="0" dirty="0"/>
                        <a:t>Immigration, Refugees Citizenship Canada</a:t>
                      </a:r>
                      <a:endParaRPr lang="en-CA" sz="1800" b="1" noProof="0" dirty="0"/>
                    </a:p>
                  </a:txBody>
                  <a:tcPr anchor="ctr">
                    <a:solidFill>
                      <a:schemeClr val="accent1">
                        <a:lumMod val="20000"/>
                        <a:lumOff val="80000"/>
                      </a:schemeClr>
                    </a:solidFill>
                  </a:tcPr>
                </a:tc>
                <a:tc>
                  <a:txBody>
                    <a:bodyPr/>
                    <a:lstStyle/>
                    <a:p>
                      <a:pPr algn="ctr"/>
                      <a:r>
                        <a:rPr lang="en-CA" sz="2000" noProof="0" dirty="0"/>
                        <a:t>YES</a:t>
                      </a:r>
                    </a:p>
                  </a:txBody>
                  <a:tcPr anchor="ctr">
                    <a:solidFill>
                      <a:schemeClr val="accent6">
                        <a:lumMod val="40000"/>
                        <a:lumOff val="60000"/>
                      </a:schemeClr>
                    </a:solidFill>
                  </a:tcPr>
                </a:tc>
                <a:tc>
                  <a:txBody>
                    <a:bodyPr/>
                    <a:lstStyle/>
                    <a:p>
                      <a:pPr algn="ctr"/>
                      <a:r>
                        <a:rPr lang="en-CA" sz="2000" noProof="0" dirty="0"/>
                        <a:t>NO</a:t>
                      </a:r>
                    </a:p>
                  </a:txBody>
                  <a:tcPr anchor="ctr">
                    <a:solidFill>
                      <a:schemeClr val="accent2">
                        <a:lumMod val="20000"/>
                        <a:lumOff val="80000"/>
                      </a:schemeClr>
                    </a:solidFill>
                  </a:tcPr>
                </a:tc>
                <a:tc>
                  <a:txBody>
                    <a:bodyPr/>
                    <a:lstStyle/>
                    <a:p>
                      <a:pPr algn="ctr"/>
                      <a:r>
                        <a:rPr lang="en-CA" sz="2000" noProof="0" dirty="0"/>
                        <a:t>NO</a:t>
                      </a:r>
                    </a:p>
                  </a:txBody>
                  <a:tcPr anchor="ctr">
                    <a:solidFill>
                      <a:schemeClr val="accent2">
                        <a:lumMod val="20000"/>
                        <a:lumOff val="80000"/>
                      </a:schemeClr>
                    </a:solidFill>
                  </a:tcPr>
                </a:tc>
                <a:extLst>
                  <a:ext uri="{0D108BD9-81ED-4DB2-BD59-A6C34878D82A}">
                    <a16:rowId xmlns:a16="http://schemas.microsoft.com/office/drawing/2014/main" val="10001"/>
                  </a:ext>
                </a:extLst>
              </a:tr>
              <a:tr h="868326">
                <a:tc>
                  <a:txBody>
                    <a:bodyPr/>
                    <a:lstStyle/>
                    <a:p>
                      <a:pPr algn="ctr"/>
                      <a:r>
                        <a:rPr lang="en-CA" sz="1800" b="1" noProof="0" dirty="0"/>
                        <a:t>Social Assistance Ministry</a:t>
                      </a:r>
                    </a:p>
                  </a:txBody>
                  <a:tcPr anchor="ctr">
                    <a:solidFill>
                      <a:schemeClr val="accent1">
                        <a:lumMod val="20000"/>
                        <a:lumOff val="80000"/>
                      </a:schemeClr>
                    </a:solidFill>
                  </a:tcPr>
                </a:tc>
                <a:tc>
                  <a:txBody>
                    <a:bodyPr/>
                    <a:lstStyle/>
                    <a:p>
                      <a:pPr algn="ctr"/>
                      <a:r>
                        <a:rPr lang="en-CA" sz="2000" noProof="0" dirty="0"/>
                        <a:t>YES</a:t>
                      </a:r>
                    </a:p>
                  </a:txBody>
                  <a:tcPr anchor="ctr">
                    <a:solidFill>
                      <a:schemeClr val="accent6">
                        <a:lumMod val="40000"/>
                        <a:lumOff val="60000"/>
                      </a:schemeClr>
                    </a:solidFill>
                  </a:tcPr>
                </a:tc>
                <a:tc>
                  <a:txBody>
                    <a:bodyPr/>
                    <a:lstStyle/>
                    <a:p>
                      <a:pPr algn="ctr"/>
                      <a:r>
                        <a:rPr lang="en-CA" sz="2000" noProof="0" dirty="0"/>
                        <a:t>YES</a:t>
                      </a:r>
                    </a:p>
                  </a:txBody>
                  <a:tcPr anchor="ctr">
                    <a:solidFill>
                      <a:schemeClr val="accent6">
                        <a:lumMod val="40000"/>
                        <a:lumOff val="60000"/>
                      </a:schemeClr>
                    </a:solidFill>
                  </a:tcPr>
                </a:tc>
                <a:tc>
                  <a:txBody>
                    <a:bodyPr/>
                    <a:lstStyle/>
                    <a:p>
                      <a:pPr algn="ctr"/>
                      <a:r>
                        <a:rPr lang="en-CA" sz="2000" noProof="0" dirty="0"/>
                        <a:t>YES</a:t>
                      </a:r>
                    </a:p>
                  </a:txBody>
                  <a:tcPr anchor="ctr">
                    <a:solidFill>
                      <a:schemeClr val="accent6">
                        <a:lumMod val="40000"/>
                        <a:lumOff val="60000"/>
                      </a:schemeClr>
                    </a:solidFill>
                  </a:tcPr>
                </a:tc>
                <a:extLst>
                  <a:ext uri="{0D108BD9-81ED-4DB2-BD59-A6C34878D82A}">
                    <a16:rowId xmlns:a16="http://schemas.microsoft.com/office/drawing/2014/main" val="10002"/>
                  </a:ext>
                </a:extLst>
              </a:tr>
              <a:tr h="868326">
                <a:tc>
                  <a:txBody>
                    <a:bodyPr/>
                    <a:lstStyle/>
                    <a:p>
                      <a:pPr algn="ctr"/>
                      <a:r>
                        <a:rPr lang="en-CA" sz="1800" b="1" noProof="0" dirty="0"/>
                        <a:t>Social Assistance</a:t>
                      </a:r>
                      <a:r>
                        <a:rPr lang="en-CA" sz="1800" b="1" baseline="0" noProof="0" dirty="0"/>
                        <a:t> Offices</a:t>
                      </a:r>
                      <a:endParaRPr lang="en-CA" sz="1800" b="1" noProof="0" dirty="0"/>
                    </a:p>
                  </a:txBody>
                  <a:tcPr anchor="ctr">
                    <a:solidFill>
                      <a:schemeClr val="accent1">
                        <a:lumMod val="20000"/>
                        <a:lumOff val="80000"/>
                      </a:schemeClr>
                    </a:solidFill>
                  </a:tcPr>
                </a:tc>
                <a:tc>
                  <a:txBody>
                    <a:bodyPr/>
                    <a:lstStyle/>
                    <a:p>
                      <a:pPr algn="ctr"/>
                      <a:r>
                        <a:rPr lang="en-CA" sz="2000" noProof="0" dirty="0"/>
                        <a:t>YES</a:t>
                      </a:r>
                    </a:p>
                  </a:txBody>
                  <a:tcPr anchor="ctr">
                    <a:solidFill>
                      <a:schemeClr val="accent6">
                        <a:lumMod val="40000"/>
                        <a:lumOff val="60000"/>
                      </a:schemeClr>
                    </a:solidFill>
                  </a:tcPr>
                </a:tc>
                <a:tc>
                  <a:txBody>
                    <a:bodyPr/>
                    <a:lstStyle/>
                    <a:p>
                      <a:pPr algn="ctr"/>
                      <a:r>
                        <a:rPr lang="en-CA" sz="2000" noProof="0" dirty="0"/>
                        <a:t>YES</a:t>
                      </a:r>
                    </a:p>
                  </a:txBody>
                  <a:tcPr anchor="ctr">
                    <a:solidFill>
                      <a:schemeClr val="accent6">
                        <a:lumMod val="40000"/>
                        <a:lumOff val="60000"/>
                      </a:schemeClr>
                    </a:solidFill>
                  </a:tcPr>
                </a:tc>
                <a:tc>
                  <a:txBody>
                    <a:bodyPr/>
                    <a:lstStyle/>
                    <a:p>
                      <a:pPr algn="ctr"/>
                      <a:r>
                        <a:rPr lang="en-CA" sz="2000" noProof="0" dirty="0"/>
                        <a:t>YES</a:t>
                      </a:r>
                    </a:p>
                  </a:txBody>
                  <a:tcPr anchor="ctr">
                    <a:solidFill>
                      <a:schemeClr val="accent6">
                        <a:lumMod val="40000"/>
                        <a:lumOff val="60000"/>
                      </a:schemeClr>
                    </a:solidFill>
                  </a:tcPr>
                </a:tc>
                <a:extLst>
                  <a:ext uri="{0D108BD9-81ED-4DB2-BD59-A6C34878D82A}">
                    <a16:rowId xmlns:a16="http://schemas.microsoft.com/office/drawing/2014/main" val="10003"/>
                  </a:ext>
                </a:extLst>
              </a:tr>
              <a:tr h="779621">
                <a:tc>
                  <a:txBody>
                    <a:bodyPr/>
                    <a:lstStyle/>
                    <a:p>
                      <a:pPr algn="ctr"/>
                      <a:r>
                        <a:rPr lang="en-CA" sz="1800" b="1" noProof="0" dirty="0"/>
                        <a:t>Social Benefits Tribunal</a:t>
                      </a:r>
                    </a:p>
                  </a:txBody>
                  <a:tcPr anchor="ctr">
                    <a:solidFill>
                      <a:schemeClr val="accent1">
                        <a:lumMod val="20000"/>
                        <a:lumOff val="80000"/>
                      </a:schemeClr>
                    </a:solidFill>
                  </a:tcPr>
                </a:tc>
                <a:tc>
                  <a:txBody>
                    <a:bodyPr/>
                    <a:lstStyle/>
                    <a:p>
                      <a:pPr algn="ctr"/>
                      <a:r>
                        <a:rPr lang="en-US" sz="2000" noProof="0" dirty="0"/>
                        <a:t>YES</a:t>
                      </a:r>
                      <a:endParaRPr lang="en-CA" sz="2000" noProof="0" dirty="0"/>
                    </a:p>
                  </a:txBody>
                  <a:tcPr anchor="ctr">
                    <a:solidFill>
                      <a:schemeClr val="accent6">
                        <a:lumMod val="40000"/>
                        <a:lumOff val="60000"/>
                      </a:schemeClr>
                    </a:solidFill>
                  </a:tcPr>
                </a:tc>
                <a:tc>
                  <a:txBody>
                    <a:bodyPr/>
                    <a:lstStyle/>
                    <a:p>
                      <a:pPr algn="ctr"/>
                      <a:r>
                        <a:rPr lang="en-US" sz="2000" noProof="0" dirty="0"/>
                        <a:t>MAYBE</a:t>
                      </a:r>
                      <a:endParaRPr lang="en-CA" sz="2000" noProof="0" dirty="0"/>
                    </a:p>
                  </a:txBody>
                  <a:tcPr anchor="ctr">
                    <a:solidFill>
                      <a:schemeClr val="accent2">
                        <a:lumMod val="20000"/>
                        <a:lumOff val="80000"/>
                      </a:schemeClr>
                    </a:solidFill>
                  </a:tcPr>
                </a:tc>
                <a:tc>
                  <a:txBody>
                    <a:bodyPr/>
                    <a:lstStyle/>
                    <a:p>
                      <a:pPr algn="ctr"/>
                      <a:r>
                        <a:rPr lang="en-US" sz="2000" noProof="0" dirty="0"/>
                        <a:t>M</a:t>
                      </a:r>
                      <a:r>
                        <a:rPr lang="en-CA" sz="2000" noProof="0" dirty="0"/>
                        <a:t>AYBE</a:t>
                      </a:r>
                    </a:p>
                  </a:txBody>
                  <a:tcPr anchor="ctr">
                    <a:solidFill>
                      <a:schemeClr val="accent2">
                        <a:lumMod val="20000"/>
                        <a:lumOff val="8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9471494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25"/>
          <p:cNvSpPr txBox="1">
            <a:spLocks noGrp="1"/>
          </p:cNvSpPr>
          <p:nvPr>
            <p:ph type="title"/>
          </p:nvPr>
        </p:nvSpPr>
        <p:spPr>
          <a:xfrm>
            <a:off x="565172" y="1269242"/>
            <a:ext cx="7886700" cy="719666"/>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C55A11"/>
              </a:buClr>
              <a:buSzPts val="4800"/>
              <a:buFont typeface="Calibri"/>
              <a:buNone/>
            </a:pPr>
            <a:r>
              <a:rPr lang="en-CA" sz="4800" b="1" dirty="0">
                <a:solidFill>
                  <a:srgbClr val="C55A11"/>
                </a:solidFill>
              </a:rPr>
              <a:t>Who is a Tourist?</a:t>
            </a:r>
            <a:endParaRPr sz="4800" b="1" dirty="0"/>
          </a:p>
        </p:txBody>
      </p:sp>
      <p:sp>
        <p:nvSpPr>
          <p:cNvPr id="271" name="Google Shape;271;p25"/>
          <p:cNvSpPr txBox="1">
            <a:spLocks noGrp="1"/>
          </p:cNvSpPr>
          <p:nvPr>
            <p:ph type="body" idx="1"/>
          </p:nvPr>
        </p:nvSpPr>
        <p:spPr>
          <a:xfrm>
            <a:off x="623887" y="2415654"/>
            <a:ext cx="8262937" cy="3420596"/>
          </a:xfrm>
          <a:prstGeom prst="rect">
            <a:avLst/>
          </a:prstGeom>
          <a:noFill/>
          <a:ln>
            <a:noFill/>
          </a:ln>
        </p:spPr>
        <p:txBody>
          <a:bodyPr spcFirstLastPara="1" wrap="square" lIns="91425" tIns="45700" rIns="91425" bIns="45700" anchor="t" anchorCtr="0">
            <a:normAutofit/>
          </a:bodyPr>
          <a:lstStyle/>
          <a:p>
            <a:pPr marL="482600" lvl="1" indent="-342900">
              <a:lnSpc>
                <a:spcPct val="100000"/>
              </a:lnSpc>
              <a:spcBef>
                <a:spcPts val="0"/>
              </a:spcBef>
              <a:buClr>
                <a:srgbClr val="235565"/>
              </a:buClr>
              <a:buSzPts val="2400"/>
              <a:buFont typeface="Arial" panose="020B0604020202020204" pitchFamily="34" charset="0"/>
              <a:buChar char="•"/>
            </a:pPr>
            <a:r>
              <a:rPr lang="en-CA" sz="2800" dirty="0">
                <a:solidFill>
                  <a:schemeClr val="tx1"/>
                </a:solidFill>
                <a:latin typeface="Calibri" panose="020F0502020204030204" pitchFamily="34" charset="0"/>
                <a:cs typeface="Calibri" panose="020F0502020204030204" pitchFamily="34" charset="0"/>
              </a:rPr>
              <a:t>Not defined in the law </a:t>
            </a:r>
            <a:endParaRPr sz="2800" dirty="0">
              <a:solidFill>
                <a:schemeClr val="tx1"/>
              </a:solidFill>
              <a:latin typeface="Calibri" panose="020F0502020204030204" pitchFamily="34" charset="0"/>
              <a:cs typeface="Calibri" panose="020F0502020204030204" pitchFamily="34" charset="0"/>
            </a:endParaRPr>
          </a:p>
          <a:p>
            <a:pPr marL="482600" lvl="0" indent="-342900" algn="l" rtl="0">
              <a:lnSpc>
                <a:spcPct val="100000"/>
              </a:lnSpc>
              <a:spcBef>
                <a:spcPts val="0"/>
              </a:spcBef>
              <a:spcAft>
                <a:spcPts val="0"/>
              </a:spcAft>
              <a:buClr>
                <a:schemeClr val="dk1"/>
              </a:buClr>
              <a:buSzPts val="2400"/>
              <a:buFont typeface="Arial" panose="020B0604020202020204" pitchFamily="34" charset="0"/>
              <a:buChar char="•"/>
            </a:pPr>
            <a:r>
              <a:rPr lang="en-CA" sz="2800" b="1" dirty="0">
                <a:solidFill>
                  <a:schemeClr val="dk1"/>
                </a:solidFill>
                <a:latin typeface="Calibri" panose="020F0502020204030204" pitchFamily="34" charset="0"/>
                <a:ea typeface="Arial"/>
                <a:cs typeface="Calibri" panose="020F0502020204030204" pitchFamily="34" charset="0"/>
                <a:sym typeface="Arial"/>
              </a:rPr>
              <a:t>Dictionary /‘</a:t>
            </a:r>
            <a:r>
              <a:rPr lang="en-CA" sz="2800" b="1" dirty="0" err="1">
                <a:solidFill>
                  <a:schemeClr val="dk1"/>
                </a:solidFill>
                <a:latin typeface="Calibri" panose="020F0502020204030204" pitchFamily="34" charset="0"/>
                <a:ea typeface="Arial"/>
                <a:cs typeface="Calibri" panose="020F0502020204030204" pitchFamily="34" charset="0"/>
                <a:sym typeface="Arial"/>
              </a:rPr>
              <a:t>tur.ist</a:t>
            </a:r>
            <a:r>
              <a:rPr lang="en-CA" sz="2800" b="1" dirty="0">
                <a:solidFill>
                  <a:schemeClr val="dk1"/>
                </a:solidFill>
                <a:latin typeface="Calibri" panose="020F0502020204030204" pitchFamily="34" charset="0"/>
                <a:ea typeface="Arial"/>
                <a:cs typeface="Calibri" panose="020F0502020204030204" pitchFamily="34" charset="0"/>
                <a:sym typeface="Arial"/>
              </a:rPr>
              <a:t>/</a:t>
            </a:r>
            <a:r>
              <a:rPr lang="en-CA" sz="2800" dirty="0">
                <a:solidFill>
                  <a:schemeClr val="dk1"/>
                </a:solidFill>
                <a:latin typeface="Calibri" panose="020F0502020204030204" pitchFamily="34" charset="0"/>
                <a:cs typeface="Calibri" panose="020F0502020204030204" pitchFamily="34" charset="0"/>
              </a:rPr>
              <a:t>: one that takes a tour for pleasure or culture.</a:t>
            </a:r>
            <a:endParaRPr sz="2800" dirty="0">
              <a:solidFill>
                <a:schemeClr val="dk1"/>
              </a:solidFill>
              <a:latin typeface="Calibri" panose="020F0502020204030204" pitchFamily="34" charset="0"/>
              <a:cs typeface="Calibri" panose="020F0502020204030204" pitchFamily="34" charset="0"/>
            </a:endParaRPr>
          </a:p>
          <a:p>
            <a:pPr marL="482600" lvl="0" indent="-342900" algn="l" rtl="0">
              <a:lnSpc>
                <a:spcPct val="100000"/>
              </a:lnSpc>
              <a:spcBef>
                <a:spcPts val="0"/>
              </a:spcBef>
              <a:spcAft>
                <a:spcPts val="0"/>
              </a:spcAft>
              <a:buClr>
                <a:schemeClr val="dk1"/>
              </a:buClr>
              <a:buSzPts val="2400"/>
              <a:buFont typeface="Arial" panose="020B0604020202020204" pitchFamily="34" charset="0"/>
              <a:buChar char="•"/>
            </a:pPr>
            <a:r>
              <a:rPr lang="en-CA" sz="2800" dirty="0">
                <a:solidFill>
                  <a:schemeClr val="dk1"/>
                </a:solidFill>
                <a:latin typeface="Calibri" panose="020F0502020204030204" pitchFamily="34" charset="0"/>
                <a:cs typeface="Calibri" panose="020F0502020204030204" pitchFamily="34" charset="0"/>
              </a:rPr>
              <a:t>Social assistance policies define tourist as a person “in Canada for a short period of time</a:t>
            </a:r>
            <a:r>
              <a:rPr lang="en-CA" sz="2800" dirty="0">
                <a:solidFill>
                  <a:schemeClr val="dk1"/>
                </a:solidFill>
              </a:rPr>
              <a:t>.”</a:t>
            </a:r>
            <a:endParaRPr sz="2800" dirty="0"/>
          </a:p>
          <a:p>
            <a:pPr marL="0" lvl="0" indent="0" algn="l" rtl="0">
              <a:lnSpc>
                <a:spcPct val="90000"/>
              </a:lnSpc>
              <a:spcBef>
                <a:spcPts val="1000"/>
              </a:spcBef>
              <a:spcAft>
                <a:spcPts val="0"/>
              </a:spcAft>
              <a:buClr>
                <a:srgbClr val="888888"/>
              </a:buClr>
              <a:buSzPts val="2400"/>
              <a:buNone/>
            </a:pPr>
            <a:endParaRPr dirty="0"/>
          </a:p>
        </p:txBody>
      </p:sp>
      <p:sp>
        <p:nvSpPr>
          <p:cNvPr id="272" name="Google Shape;272;p25"/>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34</a:t>
            </a:fld>
            <a:endParaRPr sz="1600"/>
          </a:p>
        </p:txBody>
      </p:sp>
      <p:pic>
        <p:nvPicPr>
          <p:cNvPr id="273" name="Google Shape;273;p25"/>
          <p:cNvPicPr preferRelativeResize="0"/>
          <p:nvPr/>
        </p:nvPicPr>
        <p:blipFill rotWithShape="1">
          <a:blip r:embed="rId3">
            <a:alphaModFix/>
          </a:blip>
          <a:srcRect/>
          <a:stretch/>
        </p:blipFill>
        <p:spPr>
          <a:xfrm>
            <a:off x="3227410" y="4752975"/>
            <a:ext cx="2562224" cy="178593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26"/>
          <p:cNvSpPr txBox="1">
            <a:spLocks noGrp="1"/>
          </p:cNvSpPr>
          <p:nvPr>
            <p:ph type="title"/>
          </p:nvPr>
        </p:nvSpPr>
        <p:spPr>
          <a:xfrm>
            <a:off x="560410" y="1119117"/>
            <a:ext cx="8351578" cy="1162458"/>
          </a:xfrm>
          <a:prstGeom prst="rect">
            <a:avLst/>
          </a:prstGeom>
          <a:noFill/>
          <a:ln>
            <a:noFill/>
          </a:ln>
        </p:spPr>
        <p:txBody>
          <a:bodyPr spcFirstLastPara="1" wrap="square" lIns="91425" tIns="45700" rIns="91425" bIns="45700" anchor="b" anchorCtr="0">
            <a:normAutofit fontScale="90000"/>
          </a:bodyPr>
          <a:lstStyle/>
          <a:p>
            <a:pPr marL="0" lvl="0" indent="0" algn="l" rtl="0">
              <a:lnSpc>
                <a:spcPct val="75000"/>
              </a:lnSpc>
              <a:spcBef>
                <a:spcPts val="0"/>
              </a:spcBef>
              <a:spcAft>
                <a:spcPts val="0"/>
              </a:spcAft>
              <a:buClr>
                <a:srgbClr val="C55A11"/>
              </a:buClr>
              <a:buSzPct val="100000"/>
              <a:buFont typeface="Calibri"/>
              <a:buNone/>
            </a:pPr>
            <a:r>
              <a:rPr lang="en-CA" sz="4800" b="1" dirty="0">
                <a:solidFill>
                  <a:srgbClr val="C55A11"/>
                </a:solidFill>
              </a:rPr>
              <a:t>How does SA treat visitors and tourists? </a:t>
            </a:r>
            <a:endParaRPr sz="4800" b="1" dirty="0"/>
          </a:p>
        </p:txBody>
      </p:sp>
      <p:sp>
        <p:nvSpPr>
          <p:cNvPr id="280" name="Google Shape;280;p26"/>
          <p:cNvSpPr txBox="1">
            <a:spLocks noGrp="1"/>
          </p:cNvSpPr>
          <p:nvPr>
            <p:ph type="body" idx="1"/>
          </p:nvPr>
        </p:nvSpPr>
        <p:spPr>
          <a:xfrm>
            <a:off x="628650" y="2414589"/>
            <a:ext cx="7886700" cy="4070804"/>
          </a:xfrm>
          <a:prstGeom prst="rect">
            <a:avLst/>
          </a:prstGeom>
          <a:noFill/>
          <a:ln>
            <a:noFill/>
          </a:ln>
        </p:spPr>
        <p:txBody>
          <a:bodyPr spcFirstLastPara="1" wrap="square" lIns="91425" tIns="45700" rIns="91425" bIns="45700" anchor="t" anchorCtr="0">
            <a:normAutofit/>
          </a:bodyPr>
          <a:lstStyle/>
          <a:p>
            <a:pPr marL="114300" lvl="0" indent="0" algn="l" rtl="0">
              <a:lnSpc>
                <a:spcPct val="100000"/>
              </a:lnSpc>
              <a:spcBef>
                <a:spcPts val="0"/>
              </a:spcBef>
              <a:spcAft>
                <a:spcPts val="0"/>
              </a:spcAft>
              <a:buClr>
                <a:schemeClr val="dk1"/>
              </a:buClr>
              <a:buSzPts val="2800"/>
              <a:buNone/>
            </a:pPr>
            <a:endParaRPr lang="en-CA" sz="2800" b="1" dirty="0">
              <a:solidFill>
                <a:schemeClr val="dk1"/>
              </a:solidFill>
            </a:endParaRPr>
          </a:p>
          <a:p>
            <a:pPr marL="114300" lvl="0" indent="0" algn="l" rtl="0">
              <a:lnSpc>
                <a:spcPct val="100000"/>
              </a:lnSpc>
              <a:spcBef>
                <a:spcPts val="0"/>
              </a:spcBef>
              <a:spcAft>
                <a:spcPts val="0"/>
              </a:spcAft>
              <a:buClr>
                <a:schemeClr val="dk1"/>
              </a:buClr>
              <a:buSzPts val="2800"/>
              <a:buNone/>
            </a:pPr>
            <a:r>
              <a:rPr lang="en-CA" sz="2800" b="1" dirty="0">
                <a:solidFill>
                  <a:schemeClr val="dk1"/>
                </a:solidFill>
              </a:rPr>
              <a:t>NOT</a:t>
            </a:r>
            <a:r>
              <a:rPr lang="en-CA" sz="2800" dirty="0">
                <a:solidFill>
                  <a:schemeClr val="dk1"/>
                </a:solidFill>
              </a:rPr>
              <a:t> eligible for social assistance, </a:t>
            </a:r>
            <a:r>
              <a:rPr lang="en-CA" sz="2800" b="1" u="sng" dirty="0">
                <a:solidFill>
                  <a:schemeClr val="dk1"/>
                </a:solidFill>
              </a:rPr>
              <a:t>unless:</a:t>
            </a:r>
            <a:r>
              <a:rPr lang="en-CA" sz="2800" dirty="0">
                <a:solidFill>
                  <a:schemeClr val="dk1"/>
                </a:solidFill>
              </a:rPr>
              <a:t> </a:t>
            </a:r>
            <a:endParaRPr sz="2800" dirty="0">
              <a:solidFill>
                <a:schemeClr val="dk1"/>
              </a:solidFill>
            </a:endParaRPr>
          </a:p>
          <a:p>
            <a:pPr marL="640080" lvl="1" indent="-203200" algn="l" rtl="0">
              <a:lnSpc>
                <a:spcPct val="100000"/>
              </a:lnSpc>
              <a:spcBef>
                <a:spcPts val="0"/>
              </a:spcBef>
              <a:spcAft>
                <a:spcPts val="600"/>
              </a:spcAft>
              <a:buClr>
                <a:schemeClr val="dk1"/>
              </a:buClr>
              <a:buSzPts val="2400"/>
              <a:buChar char="•"/>
            </a:pPr>
            <a:r>
              <a:rPr lang="en-CA" sz="2800" dirty="0">
                <a:solidFill>
                  <a:schemeClr val="dk1"/>
                </a:solidFill>
              </a:rPr>
              <a:t>Made a refugee claim </a:t>
            </a:r>
            <a:endParaRPr sz="2800" dirty="0"/>
          </a:p>
          <a:p>
            <a:pPr marL="640080" lvl="1" indent="-203200" algn="l" rtl="0">
              <a:lnSpc>
                <a:spcPct val="100000"/>
              </a:lnSpc>
              <a:spcBef>
                <a:spcPts val="0"/>
              </a:spcBef>
              <a:spcAft>
                <a:spcPts val="600"/>
              </a:spcAft>
              <a:buClr>
                <a:schemeClr val="dk1"/>
              </a:buClr>
              <a:buSzPts val="2400"/>
              <a:buChar char="•"/>
            </a:pPr>
            <a:r>
              <a:rPr lang="en-CA" sz="2800" dirty="0">
                <a:solidFill>
                  <a:schemeClr val="dk1"/>
                </a:solidFill>
              </a:rPr>
              <a:t>Made a Permanent Resident (H &amp; C) application</a:t>
            </a:r>
            <a:endParaRPr sz="2800" dirty="0"/>
          </a:p>
          <a:p>
            <a:pPr marL="640080" lvl="1" indent="-203200" algn="l" rtl="0">
              <a:lnSpc>
                <a:spcPct val="100000"/>
              </a:lnSpc>
              <a:spcBef>
                <a:spcPts val="0"/>
              </a:spcBef>
              <a:spcAft>
                <a:spcPts val="600"/>
              </a:spcAft>
              <a:buClr>
                <a:schemeClr val="dk1"/>
              </a:buClr>
              <a:buSzPts val="2400"/>
              <a:buChar char="•"/>
            </a:pPr>
            <a:r>
              <a:rPr lang="en-CA" sz="2800" dirty="0">
                <a:solidFill>
                  <a:schemeClr val="dk1"/>
                </a:solidFill>
              </a:rPr>
              <a:t>Can’t be removed from Canada</a:t>
            </a:r>
            <a:endParaRPr sz="2800" dirty="0"/>
          </a:p>
          <a:p>
            <a:pPr marL="0" lvl="0" indent="0" algn="l" rtl="0">
              <a:lnSpc>
                <a:spcPct val="90000"/>
              </a:lnSpc>
              <a:spcBef>
                <a:spcPts val="1000"/>
              </a:spcBef>
              <a:spcAft>
                <a:spcPts val="0"/>
              </a:spcAft>
              <a:buClr>
                <a:srgbClr val="888888"/>
              </a:buClr>
              <a:buSzPts val="2400"/>
              <a:buNone/>
            </a:pPr>
            <a:endParaRPr dirty="0"/>
          </a:p>
        </p:txBody>
      </p:sp>
      <p:sp>
        <p:nvSpPr>
          <p:cNvPr id="281" name="Google Shape;281;p26"/>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35</a:t>
            </a:fld>
            <a:endParaRPr sz="16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27"/>
          <p:cNvSpPr txBox="1">
            <a:spLocks noGrp="1"/>
          </p:cNvSpPr>
          <p:nvPr>
            <p:ph type="title"/>
          </p:nvPr>
        </p:nvSpPr>
        <p:spPr>
          <a:xfrm>
            <a:off x="286603" y="1113966"/>
            <a:ext cx="7886700" cy="727193"/>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C55A11"/>
              </a:buClr>
              <a:buSzPts val="4800"/>
              <a:buFont typeface="Calibri"/>
              <a:buNone/>
            </a:pPr>
            <a:r>
              <a:rPr lang="en-CA" sz="4800" b="1" dirty="0">
                <a:solidFill>
                  <a:srgbClr val="C55A11"/>
                </a:solidFill>
              </a:rPr>
              <a:t>Scenario 1: Ilana</a:t>
            </a:r>
            <a:endParaRPr sz="4800" b="1" dirty="0"/>
          </a:p>
        </p:txBody>
      </p:sp>
      <p:sp>
        <p:nvSpPr>
          <p:cNvPr id="288" name="Google Shape;288;p27"/>
          <p:cNvSpPr txBox="1">
            <a:spLocks noGrp="1"/>
          </p:cNvSpPr>
          <p:nvPr>
            <p:ph type="body" idx="1"/>
          </p:nvPr>
        </p:nvSpPr>
        <p:spPr>
          <a:xfrm>
            <a:off x="286603" y="1996435"/>
            <a:ext cx="8600221" cy="4359915"/>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100000"/>
              </a:lnSpc>
              <a:spcBef>
                <a:spcPts val="0"/>
              </a:spcBef>
              <a:spcAft>
                <a:spcPts val="0"/>
              </a:spcAft>
              <a:buClr>
                <a:schemeClr val="dk1"/>
              </a:buClr>
              <a:buSzPct val="97155"/>
              <a:buNone/>
            </a:pPr>
            <a:r>
              <a:rPr lang="en-CA" sz="3000" dirty="0">
                <a:solidFill>
                  <a:schemeClr val="dk1"/>
                </a:solidFill>
              </a:rPr>
              <a:t>Ilana arrived in Canada as a visitor two years ago. She left her country of origin because she was afraid of an ex-boyfriend and the police. She realized that it wasn’t safe to return home.</a:t>
            </a:r>
            <a:endParaRPr sz="3000" dirty="0"/>
          </a:p>
          <a:p>
            <a:pPr marL="114300" lvl="0" indent="0" algn="l" rtl="0">
              <a:lnSpc>
                <a:spcPct val="100000"/>
              </a:lnSpc>
              <a:spcBef>
                <a:spcPts val="0"/>
              </a:spcBef>
              <a:spcAft>
                <a:spcPts val="0"/>
              </a:spcAft>
              <a:buClr>
                <a:srgbClr val="888888"/>
              </a:buClr>
              <a:buSzPct val="97155"/>
              <a:buNone/>
            </a:pPr>
            <a:endParaRPr sz="3000" dirty="0">
              <a:solidFill>
                <a:schemeClr val="dk1"/>
              </a:solidFill>
            </a:endParaRPr>
          </a:p>
          <a:p>
            <a:pPr marL="0" lvl="0" indent="0" algn="l" rtl="0">
              <a:lnSpc>
                <a:spcPct val="100000"/>
              </a:lnSpc>
              <a:spcBef>
                <a:spcPts val="0"/>
              </a:spcBef>
              <a:spcAft>
                <a:spcPts val="0"/>
              </a:spcAft>
              <a:buClr>
                <a:schemeClr val="dk1"/>
              </a:buClr>
              <a:buSzPct val="97155"/>
              <a:buNone/>
            </a:pPr>
            <a:r>
              <a:rPr lang="en-CA" sz="3000" dirty="0">
                <a:solidFill>
                  <a:schemeClr val="dk1"/>
                </a:solidFill>
              </a:rPr>
              <a:t>She had a son in Canada. She received healthcare for her and her baby. She developed friendships.  </a:t>
            </a:r>
            <a:endParaRPr sz="3000" dirty="0"/>
          </a:p>
          <a:p>
            <a:pPr marL="114300" lvl="0" indent="0" algn="l" rtl="0">
              <a:lnSpc>
                <a:spcPct val="100000"/>
              </a:lnSpc>
              <a:spcBef>
                <a:spcPts val="0"/>
              </a:spcBef>
              <a:spcAft>
                <a:spcPts val="0"/>
              </a:spcAft>
              <a:buClr>
                <a:srgbClr val="888888"/>
              </a:buClr>
              <a:buSzPct val="97155"/>
              <a:buNone/>
            </a:pPr>
            <a:endParaRPr sz="3000" dirty="0">
              <a:solidFill>
                <a:schemeClr val="dk1"/>
              </a:solidFill>
            </a:endParaRPr>
          </a:p>
          <a:p>
            <a:pPr marL="0" lvl="0" indent="0" algn="l" rtl="0">
              <a:lnSpc>
                <a:spcPct val="100000"/>
              </a:lnSpc>
              <a:spcBef>
                <a:spcPts val="0"/>
              </a:spcBef>
              <a:spcAft>
                <a:spcPts val="0"/>
              </a:spcAft>
              <a:buClr>
                <a:schemeClr val="dk1"/>
              </a:buClr>
              <a:buSzPct val="97155"/>
              <a:buNone/>
            </a:pPr>
            <a:r>
              <a:rPr lang="en-CA" sz="3000" dirty="0">
                <a:solidFill>
                  <a:schemeClr val="dk1"/>
                </a:solidFill>
              </a:rPr>
              <a:t>She tried to apply for refugee status but the process was confusing. She recently retained a lawyer but has not filed a refugee claim yet.</a:t>
            </a:r>
            <a:endParaRPr sz="3000" dirty="0"/>
          </a:p>
          <a:p>
            <a:pPr marL="0" lvl="0" indent="0" algn="l" rtl="0">
              <a:lnSpc>
                <a:spcPct val="100000"/>
              </a:lnSpc>
              <a:spcBef>
                <a:spcPts val="0"/>
              </a:spcBef>
              <a:spcAft>
                <a:spcPts val="0"/>
              </a:spcAft>
              <a:buClr>
                <a:srgbClr val="888888"/>
              </a:buClr>
              <a:buSzPct val="97155"/>
              <a:buNone/>
            </a:pPr>
            <a:endParaRPr sz="3000" dirty="0">
              <a:solidFill>
                <a:schemeClr val="dk1"/>
              </a:solidFill>
            </a:endParaRPr>
          </a:p>
          <a:p>
            <a:pPr marL="0" lvl="0" indent="0" algn="l" rtl="0">
              <a:lnSpc>
                <a:spcPct val="100000"/>
              </a:lnSpc>
              <a:spcBef>
                <a:spcPts val="0"/>
              </a:spcBef>
              <a:spcAft>
                <a:spcPts val="0"/>
              </a:spcAft>
              <a:buClr>
                <a:schemeClr val="dk1"/>
              </a:buClr>
              <a:buSzPct val="97155"/>
              <a:buNone/>
            </a:pPr>
            <a:r>
              <a:rPr lang="en-CA" sz="3000" b="1" i="1" dirty="0">
                <a:solidFill>
                  <a:schemeClr val="dk1"/>
                </a:solidFill>
              </a:rPr>
              <a:t>Is Ilana eligible for Ontario Works benefits?</a:t>
            </a:r>
            <a:endParaRPr sz="3000" dirty="0"/>
          </a:p>
          <a:p>
            <a:pPr marL="0" lvl="0" indent="0" algn="l" rtl="0">
              <a:lnSpc>
                <a:spcPct val="90000"/>
              </a:lnSpc>
              <a:spcBef>
                <a:spcPts val="1000"/>
              </a:spcBef>
              <a:spcAft>
                <a:spcPts val="0"/>
              </a:spcAft>
              <a:buClr>
                <a:srgbClr val="888888"/>
              </a:buClr>
              <a:buSzPct val="100000"/>
              <a:buNone/>
            </a:pPr>
            <a:endParaRPr dirty="0"/>
          </a:p>
        </p:txBody>
      </p:sp>
      <p:sp>
        <p:nvSpPr>
          <p:cNvPr id="289" name="Google Shape;289;p27"/>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36</a:t>
            </a:fld>
            <a:endParaRPr sz="16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28"/>
          <p:cNvSpPr txBox="1">
            <a:spLocks noGrp="1"/>
          </p:cNvSpPr>
          <p:nvPr>
            <p:ph type="title"/>
          </p:nvPr>
        </p:nvSpPr>
        <p:spPr>
          <a:xfrm>
            <a:off x="555648" y="1269242"/>
            <a:ext cx="7886700" cy="723331"/>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C55A11"/>
              </a:buClr>
              <a:buSzPts val="4800"/>
              <a:buFont typeface="Calibri"/>
              <a:buNone/>
            </a:pPr>
            <a:r>
              <a:rPr lang="en-CA" sz="4800" b="1" dirty="0">
                <a:solidFill>
                  <a:srgbClr val="C55A11"/>
                </a:solidFill>
              </a:rPr>
              <a:t>Scenario 1: Ilana</a:t>
            </a:r>
            <a:endParaRPr sz="4800" b="1" dirty="0"/>
          </a:p>
        </p:txBody>
      </p:sp>
      <p:sp>
        <p:nvSpPr>
          <p:cNvPr id="296" name="Google Shape;296;p28"/>
          <p:cNvSpPr txBox="1">
            <a:spLocks noGrp="1"/>
          </p:cNvSpPr>
          <p:nvPr>
            <p:ph type="body" idx="1"/>
          </p:nvPr>
        </p:nvSpPr>
        <p:spPr>
          <a:xfrm>
            <a:off x="623887" y="2423206"/>
            <a:ext cx="8277225" cy="3806144"/>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2800"/>
              <a:buNone/>
            </a:pPr>
            <a:r>
              <a:rPr lang="en-CA" sz="2800" b="1" dirty="0">
                <a:solidFill>
                  <a:schemeClr val="dk1"/>
                </a:solidFill>
              </a:rPr>
              <a:t>YES. </a:t>
            </a:r>
            <a:r>
              <a:rPr lang="en-CA" sz="2800" dirty="0">
                <a:solidFill>
                  <a:schemeClr val="dk1"/>
                </a:solidFill>
              </a:rPr>
              <a:t>Ilana is not a visitor.</a:t>
            </a:r>
            <a:endParaRPr sz="2800" dirty="0"/>
          </a:p>
          <a:p>
            <a:pPr marL="0" lvl="0" indent="0" algn="l" rtl="0">
              <a:lnSpc>
                <a:spcPct val="90000"/>
              </a:lnSpc>
              <a:spcBef>
                <a:spcPts val="600"/>
              </a:spcBef>
              <a:spcAft>
                <a:spcPts val="0"/>
              </a:spcAft>
              <a:buClr>
                <a:srgbClr val="888888"/>
              </a:buClr>
              <a:buSzPts val="2800"/>
              <a:buNone/>
            </a:pPr>
            <a:endParaRPr sz="2800" dirty="0">
              <a:solidFill>
                <a:schemeClr val="dk1"/>
              </a:solidFill>
            </a:endParaRPr>
          </a:p>
          <a:p>
            <a:pPr marL="0" lvl="0" indent="0" algn="l" rtl="0">
              <a:lnSpc>
                <a:spcPct val="90000"/>
              </a:lnSpc>
              <a:spcBef>
                <a:spcPts val="600"/>
              </a:spcBef>
              <a:spcAft>
                <a:spcPts val="0"/>
              </a:spcAft>
              <a:buClr>
                <a:schemeClr val="dk1"/>
              </a:buClr>
              <a:buSzPts val="2800"/>
              <a:buNone/>
            </a:pPr>
            <a:r>
              <a:rPr lang="en-CA" sz="2800" dirty="0">
                <a:solidFill>
                  <a:schemeClr val="dk1"/>
                </a:solidFill>
              </a:rPr>
              <a:t>The Ministry policy and local Ontario Works office say that Ilana is </a:t>
            </a:r>
            <a:r>
              <a:rPr lang="en-CA" sz="2800" b="1" dirty="0">
                <a:solidFill>
                  <a:schemeClr val="dk1"/>
                </a:solidFill>
              </a:rPr>
              <a:t>NOT</a:t>
            </a:r>
            <a:r>
              <a:rPr lang="en-CA" sz="2800" dirty="0">
                <a:solidFill>
                  <a:schemeClr val="dk1"/>
                </a:solidFill>
              </a:rPr>
              <a:t> eligible for Ontario Works.</a:t>
            </a:r>
            <a:endParaRPr sz="2800" dirty="0"/>
          </a:p>
          <a:p>
            <a:pPr marL="0" lvl="0" indent="0" algn="l" rtl="0">
              <a:lnSpc>
                <a:spcPct val="90000"/>
              </a:lnSpc>
              <a:spcBef>
                <a:spcPts val="600"/>
              </a:spcBef>
              <a:spcAft>
                <a:spcPts val="0"/>
              </a:spcAft>
              <a:buClr>
                <a:srgbClr val="888888"/>
              </a:buClr>
              <a:buSzPts val="2800"/>
              <a:buNone/>
            </a:pPr>
            <a:endParaRPr sz="2800" dirty="0">
              <a:solidFill>
                <a:schemeClr val="dk1"/>
              </a:solidFill>
            </a:endParaRPr>
          </a:p>
          <a:p>
            <a:pPr marL="0" lvl="0" indent="0" algn="l" rtl="0">
              <a:lnSpc>
                <a:spcPct val="90000"/>
              </a:lnSpc>
              <a:spcBef>
                <a:spcPts val="600"/>
              </a:spcBef>
              <a:spcAft>
                <a:spcPts val="0"/>
              </a:spcAft>
              <a:buClr>
                <a:schemeClr val="dk1"/>
              </a:buClr>
              <a:buSzPts val="2800"/>
              <a:buNone/>
            </a:pPr>
            <a:r>
              <a:rPr lang="en-CA" sz="2800" dirty="0">
                <a:solidFill>
                  <a:schemeClr val="dk1"/>
                </a:solidFill>
              </a:rPr>
              <a:t>The Social Benefits Tribunal says that </a:t>
            </a:r>
            <a:r>
              <a:rPr lang="en-CA" sz="2800" dirty="0" err="1">
                <a:solidFill>
                  <a:schemeClr val="dk1"/>
                </a:solidFill>
              </a:rPr>
              <a:t>Illana</a:t>
            </a:r>
            <a:r>
              <a:rPr lang="en-CA" sz="2800" dirty="0">
                <a:solidFill>
                  <a:schemeClr val="dk1"/>
                </a:solidFill>
              </a:rPr>
              <a:t> </a:t>
            </a:r>
            <a:r>
              <a:rPr lang="en-CA" sz="2800" b="1" dirty="0">
                <a:solidFill>
                  <a:schemeClr val="dk1"/>
                </a:solidFill>
              </a:rPr>
              <a:t>IS eligible </a:t>
            </a:r>
            <a:r>
              <a:rPr lang="en-CA" sz="2800" dirty="0">
                <a:solidFill>
                  <a:schemeClr val="dk1"/>
                </a:solidFill>
              </a:rPr>
              <a:t>for Ontario Works based on the plain language meaning of “visitor”. The Tribunal overrules the Ministry and local office.</a:t>
            </a:r>
            <a:endParaRPr sz="2800" dirty="0"/>
          </a:p>
          <a:p>
            <a:pPr marL="0" lvl="0" indent="0" algn="l" rtl="0">
              <a:lnSpc>
                <a:spcPct val="90000"/>
              </a:lnSpc>
              <a:spcBef>
                <a:spcPts val="1000"/>
              </a:spcBef>
              <a:spcAft>
                <a:spcPts val="0"/>
              </a:spcAft>
              <a:buClr>
                <a:srgbClr val="888888"/>
              </a:buClr>
              <a:buSzPts val="2400"/>
              <a:buNone/>
            </a:pPr>
            <a:endParaRPr dirty="0"/>
          </a:p>
        </p:txBody>
      </p:sp>
      <p:sp>
        <p:nvSpPr>
          <p:cNvPr id="297" name="Google Shape;297;p28"/>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37</a:t>
            </a:fld>
            <a:endParaRPr sz="16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29"/>
          <p:cNvSpPr txBox="1">
            <a:spLocks noGrp="1"/>
          </p:cNvSpPr>
          <p:nvPr>
            <p:ph type="title"/>
          </p:nvPr>
        </p:nvSpPr>
        <p:spPr>
          <a:xfrm>
            <a:off x="555648" y="1269242"/>
            <a:ext cx="7886700" cy="72333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C55A11"/>
              </a:buClr>
              <a:buSzPts val="4800"/>
              <a:buFont typeface="Calibri"/>
              <a:buNone/>
            </a:pPr>
            <a:r>
              <a:rPr lang="en-CA" sz="4300" b="1" dirty="0">
                <a:solidFill>
                  <a:srgbClr val="C55A11"/>
                </a:solidFill>
              </a:rPr>
              <a:t>In summary…</a:t>
            </a:r>
            <a:endParaRPr sz="4300" b="1" dirty="0"/>
          </a:p>
        </p:txBody>
      </p:sp>
      <p:sp>
        <p:nvSpPr>
          <p:cNvPr id="304" name="Google Shape;304;p29"/>
          <p:cNvSpPr txBox="1">
            <a:spLocks noGrp="1"/>
          </p:cNvSpPr>
          <p:nvPr>
            <p:ph type="body" idx="1"/>
          </p:nvPr>
        </p:nvSpPr>
        <p:spPr>
          <a:xfrm>
            <a:off x="362857" y="2414588"/>
            <a:ext cx="8461829" cy="3941762"/>
          </a:xfrm>
          <a:prstGeom prst="rect">
            <a:avLst/>
          </a:prstGeom>
          <a:noFill/>
          <a:ln>
            <a:noFill/>
          </a:ln>
        </p:spPr>
        <p:txBody>
          <a:bodyPr spcFirstLastPara="1" wrap="square" lIns="91425" tIns="45700" rIns="91425" bIns="45700" anchor="t" anchorCtr="0">
            <a:normAutofit/>
          </a:bodyPr>
          <a:lstStyle/>
          <a:p>
            <a:pPr marL="114300" lvl="0" indent="0" algn="l" rtl="0">
              <a:lnSpc>
                <a:spcPct val="100000"/>
              </a:lnSpc>
              <a:spcBef>
                <a:spcPts val="0"/>
              </a:spcBef>
              <a:spcAft>
                <a:spcPts val="0"/>
              </a:spcAft>
              <a:buClr>
                <a:schemeClr val="dk1"/>
              </a:buClr>
              <a:buSzPts val="2800"/>
              <a:buNone/>
            </a:pPr>
            <a:r>
              <a:rPr lang="en-CA" sz="2800" dirty="0">
                <a:solidFill>
                  <a:schemeClr val="dk1"/>
                </a:solidFill>
              </a:rPr>
              <a:t>The only people </a:t>
            </a:r>
            <a:r>
              <a:rPr lang="en-CA" sz="2800" b="1" dirty="0">
                <a:solidFill>
                  <a:schemeClr val="dk1"/>
                </a:solidFill>
              </a:rPr>
              <a:t>NOT</a:t>
            </a:r>
            <a:r>
              <a:rPr lang="en-CA" sz="2800" dirty="0">
                <a:solidFill>
                  <a:schemeClr val="dk1"/>
                </a:solidFill>
              </a:rPr>
              <a:t> eligible for Social Assistance:</a:t>
            </a:r>
            <a:endParaRPr sz="2800" dirty="0"/>
          </a:p>
          <a:p>
            <a:pPr marL="114300" lvl="0" indent="0" algn="l" rtl="0">
              <a:lnSpc>
                <a:spcPct val="100000"/>
              </a:lnSpc>
              <a:spcBef>
                <a:spcPts val="0"/>
              </a:spcBef>
              <a:spcAft>
                <a:spcPts val="0"/>
              </a:spcAft>
              <a:buClr>
                <a:srgbClr val="888888"/>
              </a:buClr>
              <a:buSzPts val="2800"/>
              <a:buNone/>
            </a:pPr>
            <a:endParaRPr sz="2800" dirty="0">
              <a:solidFill>
                <a:schemeClr val="dk1"/>
              </a:solidFill>
            </a:endParaRPr>
          </a:p>
          <a:p>
            <a:pPr marL="596900" lvl="0" indent="-457200" algn="l" rtl="0">
              <a:lnSpc>
                <a:spcPct val="100000"/>
              </a:lnSpc>
              <a:spcBef>
                <a:spcPts val="0"/>
              </a:spcBef>
              <a:spcAft>
                <a:spcPts val="600"/>
              </a:spcAft>
              <a:buClr>
                <a:schemeClr val="dk1"/>
              </a:buClr>
              <a:buSzPts val="2400"/>
              <a:buFont typeface="Calibri"/>
              <a:buAutoNum type="arabicPeriod"/>
            </a:pPr>
            <a:r>
              <a:rPr lang="en-CA" sz="2800" dirty="0">
                <a:solidFill>
                  <a:schemeClr val="dk1"/>
                </a:solidFill>
              </a:rPr>
              <a:t>Those with enforceable removal orders who haven’t applied for PR based on H &amp; C grounds who can leave the country.</a:t>
            </a:r>
          </a:p>
          <a:p>
            <a:pPr marL="596900" lvl="0" indent="-457200" algn="l" rtl="0">
              <a:lnSpc>
                <a:spcPct val="100000"/>
              </a:lnSpc>
              <a:spcBef>
                <a:spcPts val="0"/>
              </a:spcBef>
              <a:spcAft>
                <a:spcPts val="600"/>
              </a:spcAft>
              <a:buClr>
                <a:schemeClr val="dk1"/>
              </a:buClr>
              <a:buSzPts val="2400"/>
              <a:buFont typeface="Calibri"/>
              <a:buAutoNum type="arabicPeriod"/>
            </a:pPr>
            <a:r>
              <a:rPr lang="en-CA" sz="2800" dirty="0">
                <a:solidFill>
                  <a:schemeClr val="dk1"/>
                </a:solidFill>
              </a:rPr>
              <a:t>Visitors who have not made a refugee claim or a PR application.</a:t>
            </a:r>
          </a:p>
          <a:p>
            <a:pPr marL="596900" lvl="0" indent="-457200" algn="l" rtl="0">
              <a:lnSpc>
                <a:spcPct val="100000"/>
              </a:lnSpc>
              <a:spcBef>
                <a:spcPts val="0"/>
              </a:spcBef>
              <a:spcAft>
                <a:spcPts val="600"/>
              </a:spcAft>
              <a:buClr>
                <a:schemeClr val="dk1"/>
              </a:buClr>
              <a:buSzPts val="2400"/>
              <a:buFont typeface="Calibri"/>
              <a:buAutoNum type="arabicPeriod"/>
            </a:pPr>
            <a:r>
              <a:rPr lang="en-CA" sz="2800" dirty="0">
                <a:solidFill>
                  <a:schemeClr val="dk1"/>
                </a:solidFill>
              </a:rPr>
              <a:t>Tourists.</a:t>
            </a:r>
            <a:endParaRPr sz="2800" dirty="0"/>
          </a:p>
          <a:p>
            <a:pPr marL="0" lvl="0" indent="0" algn="l" rtl="0">
              <a:lnSpc>
                <a:spcPct val="90000"/>
              </a:lnSpc>
              <a:spcBef>
                <a:spcPts val="1000"/>
              </a:spcBef>
              <a:spcAft>
                <a:spcPts val="0"/>
              </a:spcAft>
              <a:buClr>
                <a:srgbClr val="888888"/>
              </a:buClr>
              <a:buSzPts val="2400"/>
              <a:buNone/>
            </a:pPr>
            <a:endParaRPr dirty="0"/>
          </a:p>
        </p:txBody>
      </p:sp>
      <p:sp>
        <p:nvSpPr>
          <p:cNvPr id="305" name="Google Shape;305;p29"/>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38</a:t>
            </a:fld>
            <a:endParaRPr sz="16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381A036F-5314-4F1F-908E-05C6C9BBD913}"/>
              </a:ext>
            </a:extLst>
          </p:cNvPr>
          <p:cNvSpPr>
            <a:spLocks noChangeArrowheads="1"/>
          </p:cNvSpPr>
          <p:nvPr/>
        </p:nvSpPr>
        <p:spPr bwMode="auto">
          <a:xfrm>
            <a:off x="3087688" y="31638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graphicFrame>
        <p:nvGraphicFramePr>
          <p:cNvPr id="4" name="Table 4">
            <a:extLst>
              <a:ext uri="{FF2B5EF4-FFF2-40B4-BE49-F238E27FC236}">
                <a16:creationId xmlns:a16="http://schemas.microsoft.com/office/drawing/2014/main" id="{D9D0F54B-A0AA-42BF-8524-C15243A4F63D}"/>
              </a:ext>
            </a:extLst>
          </p:cNvPr>
          <p:cNvGraphicFramePr>
            <a:graphicFrameLocks noGrp="1"/>
          </p:cNvGraphicFramePr>
          <p:nvPr>
            <p:extLst>
              <p:ext uri="{D42A27DB-BD31-4B8C-83A1-F6EECF244321}">
                <p14:modId xmlns:p14="http://schemas.microsoft.com/office/powerpoint/2010/main" val="2131009622"/>
              </p:ext>
            </p:extLst>
          </p:nvPr>
        </p:nvGraphicFramePr>
        <p:xfrm>
          <a:off x="1219199" y="1357576"/>
          <a:ext cx="6241776" cy="5151120"/>
        </p:xfrm>
        <a:graphic>
          <a:graphicData uri="http://schemas.openxmlformats.org/drawingml/2006/table">
            <a:tbl>
              <a:tblPr firstRow="1" bandRow="1">
                <a:tableStyleId>{21E4AEA4-8DFA-4A89-87EB-49C32662AFE0}</a:tableStyleId>
              </a:tblPr>
              <a:tblGrid>
                <a:gridCol w="3120888">
                  <a:extLst>
                    <a:ext uri="{9D8B030D-6E8A-4147-A177-3AD203B41FA5}">
                      <a16:colId xmlns:a16="http://schemas.microsoft.com/office/drawing/2014/main" val="1054387728"/>
                    </a:ext>
                  </a:extLst>
                </a:gridCol>
                <a:gridCol w="3120888">
                  <a:extLst>
                    <a:ext uri="{9D8B030D-6E8A-4147-A177-3AD203B41FA5}">
                      <a16:colId xmlns:a16="http://schemas.microsoft.com/office/drawing/2014/main" val="2085576856"/>
                    </a:ext>
                  </a:extLst>
                </a:gridCol>
              </a:tblGrid>
              <a:tr h="441742">
                <a:tc>
                  <a:txBody>
                    <a:bodyPr/>
                    <a:lstStyle/>
                    <a:p>
                      <a:r>
                        <a:rPr lang="en-US" sz="2400" dirty="0"/>
                        <a:t>Immigration Status</a:t>
                      </a:r>
                      <a:endParaRPr lang="en-CA" sz="2400" dirty="0"/>
                    </a:p>
                  </a:txBody>
                  <a:tcPr/>
                </a:tc>
                <a:tc>
                  <a:txBody>
                    <a:bodyPr/>
                    <a:lstStyle/>
                    <a:p>
                      <a:r>
                        <a:rPr lang="en-US" sz="2400" dirty="0"/>
                        <a:t>Eligibility for SA?</a:t>
                      </a:r>
                      <a:endParaRPr lang="en-CA" sz="2400" dirty="0"/>
                    </a:p>
                  </a:txBody>
                  <a:tcPr/>
                </a:tc>
                <a:extLst>
                  <a:ext uri="{0D108BD9-81ED-4DB2-BD59-A6C34878D82A}">
                    <a16:rowId xmlns:a16="http://schemas.microsoft.com/office/drawing/2014/main" val="1836376651"/>
                  </a:ext>
                </a:extLst>
              </a:tr>
              <a:tr h="441742">
                <a:tc>
                  <a:txBody>
                    <a:bodyPr/>
                    <a:lstStyle/>
                    <a:p>
                      <a:r>
                        <a:rPr lang="en-US" sz="2400" dirty="0"/>
                        <a:t>Citizen</a:t>
                      </a:r>
                      <a:endParaRPr lang="en-CA" sz="2400" dirty="0"/>
                    </a:p>
                  </a:txBody>
                  <a:tcPr/>
                </a:tc>
                <a:tc>
                  <a:txBody>
                    <a:bodyPr/>
                    <a:lstStyle/>
                    <a:p>
                      <a:r>
                        <a:rPr lang="en-US" sz="2000" dirty="0"/>
                        <a:t>Yes</a:t>
                      </a:r>
                      <a:endParaRPr lang="en-CA" sz="2000" dirty="0"/>
                    </a:p>
                  </a:txBody>
                  <a:tcPr/>
                </a:tc>
                <a:extLst>
                  <a:ext uri="{0D108BD9-81ED-4DB2-BD59-A6C34878D82A}">
                    <a16:rowId xmlns:a16="http://schemas.microsoft.com/office/drawing/2014/main" val="87051705"/>
                  </a:ext>
                </a:extLst>
              </a:tr>
              <a:tr h="588990">
                <a:tc>
                  <a:txBody>
                    <a:bodyPr/>
                    <a:lstStyle/>
                    <a:p>
                      <a:r>
                        <a:rPr lang="en-US" sz="2000" dirty="0"/>
                        <a:t>PR</a:t>
                      </a:r>
                      <a:endParaRPr lang="en-CA" sz="2000"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t>Yes</a:t>
                      </a:r>
                      <a:endParaRPr lang="en-CA" sz="2000" dirty="0"/>
                    </a:p>
                    <a:p>
                      <a:endParaRPr lang="en-CA" dirty="0"/>
                    </a:p>
                  </a:txBody>
                  <a:tcPr/>
                </a:tc>
                <a:extLst>
                  <a:ext uri="{0D108BD9-81ED-4DB2-BD59-A6C34878D82A}">
                    <a16:rowId xmlns:a16="http://schemas.microsoft.com/office/drawing/2014/main" val="3300611038"/>
                  </a:ext>
                </a:extLst>
              </a:tr>
              <a:tr h="588990">
                <a:tc>
                  <a:txBody>
                    <a:bodyPr/>
                    <a:lstStyle/>
                    <a:p>
                      <a:r>
                        <a:rPr lang="en-US" sz="2000" dirty="0"/>
                        <a:t>Refugee claimant</a:t>
                      </a:r>
                      <a:endParaRPr lang="en-CA" sz="2000"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t>Yes</a:t>
                      </a:r>
                      <a:endParaRPr lang="en-CA" sz="2000" dirty="0"/>
                    </a:p>
                    <a:p>
                      <a:endParaRPr lang="en-CA" dirty="0"/>
                    </a:p>
                  </a:txBody>
                  <a:tcPr/>
                </a:tc>
                <a:extLst>
                  <a:ext uri="{0D108BD9-81ED-4DB2-BD59-A6C34878D82A}">
                    <a16:rowId xmlns:a16="http://schemas.microsoft.com/office/drawing/2014/main" val="3839228201"/>
                  </a:ext>
                </a:extLst>
              </a:tr>
              <a:tr h="588990">
                <a:tc>
                  <a:txBody>
                    <a:bodyPr/>
                    <a:lstStyle/>
                    <a:p>
                      <a:r>
                        <a:rPr lang="en-US" sz="2000" dirty="0"/>
                        <a:t>Protected Person</a:t>
                      </a:r>
                      <a:endParaRPr lang="en-CA" sz="2000"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t>Yes</a:t>
                      </a:r>
                      <a:endParaRPr lang="en-CA" sz="2000" dirty="0"/>
                    </a:p>
                    <a:p>
                      <a:endParaRPr lang="en-CA" dirty="0"/>
                    </a:p>
                  </a:txBody>
                  <a:tcPr/>
                </a:tc>
                <a:extLst>
                  <a:ext uri="{0D108BD9-81ED-4DB2-BD59-A6C34878D82A}">
                    <a16:rowId xmlns:a16="http://schemas.microsoft.com/office/drawing/2014/main" val="2520790894"/>
                  </a:ext>
                </a:extLst>
              </a:tr>
              <a:tr h="588990">
                <a:tc>
                  <a:txBody>
                    <a:bodyPr/>
                    <a:lstStyle/>
                    <a:p>
                      <a:r>
                        <a:rPr lang="en-US" sz="2000" dirty="0"/>
                        <a:t>H &amp; C applicant</a:t>
                      </a:r>
                      <a:endParaRPr lang="en-CA" sz="2000"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t>Yes</a:t>
                      </a:r>
                      <a:endParaRPr lang="en-CA" sz="2000" dirty="0"/>
                    </a:p>
                    <a:p>
                      <a:endParaRPr lang="en-CA" dirty="0"/>
                    </a:p>
                  </a:txBody>
                  <a:tcPr/>
                </a:tc>
                <a:extLst>
                  <a:ext uri="{0D108BD9-81ED-4DB2-BD59-A6C34878D82A}">
                    <a16:rowId xmlns:a16="http://schemas.microsoft.com/office/drawing/2014/main" val="1255274424"/>
                  </a:ext>
                </a:extLst>
              </a:tr>
              <a:tr h="677338">
                <a:tc>
                  <a:txBody>
                    <a:bodyPr/>
                    <a:lstStyle/>
                    <a:p>
                      <a:r>
                        <a:rPr lang="en-US" sz="2000" dirty="0"/>
                        <a:t>Temporary Resident Permit holder</a:t>
                      </a:r>
                      <a:endParaRPr lang="en-CA" sz="2000"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t>Maybe</a:t>
                      </a:r>
                      <a:endParaRPr lang="en-CA" sz="2000" dirty="0"/>
                    </a:p>
                    <a:p>
                      <a:endParaRPr lang="en-CA" dirty="0"/>
                    </a:p>
                  </a:txBody>
                  <a:tcPr/>
                </a:tc>
                <a:extLst>
                  <a:ext uri="{0D108BD9-81ED-4DB2-BD59-A6C34878D82A}">
                    <a16:rowId xmlns:a16="http://schemas.microsoft.com/office/drawing/2014/main" val="61152798"/>
                  </a:ext>
                </a:extLst>
              </a:tr>
              <a:tr h="382843">
                <a:tc>
                  <a:txBody>
                    <a:bodyPr/>
                    <a:lstStyle/>
                    <a:p>
                      <a:r>
                        <a:rPr lang="en-US" sz="2000" dirty="0"/>
                        <a:t>Visitor</a:t>
                      </a:r>
                      <a:endParaRPr lang="en-CA" sz="2000" dirty="0"/>
                    </a:p>
                  </a:txBody>
                  <a:tcPr/>
                </a:tc>
                <a:tc>
                  <a:txBody>
                    <a:bodyPr/>
                    <a:lstStyle/>
                    <a:p>
                      <a:r>
                        <a:rPr lang="en-US" sz="2000" dirty="0"/>
                        <a:t>See ‘Am I a Visitor’ Chart</a:t>
                      </a:r>
                      <a:endParaRPr lang="en-CA" sz="2000" dirty="0"/>
                    </a:p>
                  </a:txBody>
                  <a:tcPr/>
                </a:tc>
                <a:extLst>
                  <a:ext uri="{0D108BD9-81ED-4DB2-BD59-A6C34878D82A}">
                    <a16:rowId xmlns:a16="http://schemas.microsoft.com/office/drawing/2014/main" val="1529496343"/>
                  </a:ext>
                </a:extLst>
              </a:tr>
              <a:tr h="677338">
                <a:tc>
                  <a:txBody>
                    <a:bodyPr/>
                    <a:lstStyle/>
                    <a:p>
                      <a:r>
                        <a:rPr lang="en-US" sz="2000" dirty="0"/>
                        <a:t>Undocumented person</a:t>
                      </a:r>
                      <a:endParaRPr lang="en-CA" sz="2000"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t>See ‘Am I a Visitor’ Chart</a:t>
                      </a:r>
                      <a:endParaRPr lang="en-CA" sz="2000" dirty="0"/>
                    </a:p>
                    <a:p>
                      <a:endParaRPr lang="en-CA" sz="2000" dirty="0"/>
                    </a:p>
                  </a:txBody>
                  <a:tcPr/>
                </a:tc>
                <a:extLst>
                  <a:ext uri="{0D108BD9-81ED-4DB2-BD59-A6C34878D82A}">
                    <a16:rowId xmlns:a16="http://schemas.microsoft.com/office/drawing/2014/main" val="2350885367"/>
                  </a:ext>
                </a:extLst>
              </a:tr>
            </a:tbl>
          </a:graphicData>
        </a:graphic>
      </p:graphicFrame>
    </p:spTree>
    <p:extLst>
      <p:ext uri="{BB962C8B-B14F-4D97-AF65-F5344CB8AC3E}">
        <p14:creationId xmlns:p14="http://schemas.microsoft.com/office/powerpoint/2010/main" val="750122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6A505-26B6-5444-AB25-500DE16A393D}"/>
              </a:ext>
            </a:extLst>
          </p:cNvPr>
          <p:cNvSpPr>
            <a:spLocks noGrp="1"/>
          </p:cNvSpPr>
          <p:nvPr>
            <p:ph type="title"/>
          </p:nvPr>
        </p:nvSpPr>
        <p:spPr>
          <a:xfrm>
            <a:off x="623888" y="1343932"/>
            <a:ext cx="7886700" cy="924605"/>
          </a:xfrm>
        </p:spPr>
        <p:txBody>
          <a:bodyPr>
            <a:normAutofit/>
          </a:bodyPr>
          <a:lstStyle/>
          <a:p>
            <a:r>
              <a:rPr lang="en-CA" sz="4800" dirty="0">
                <a:solidFill>
                  <a:schemeClr val="accent2">
                    <a:lumMod val="75000"/>
                  </a:schemeClr>
                </a:solidFill>
              </a:rPr>
              <a:t>Land Acknowledgment</a:t>
            </a:r>
            <a:endParaRPr lang="en-US" sz="4800" dirty="0"/>
          </a:p>
        </p:txBody>
      </p:sp>
      <p:sp>
        <p:nvSpPr>
          <p:cNvPr id="3" name="Text Placeholder 2">
            <a:extLst>
              <a:ext uri="{FF2B5EF4-FFF2-40B4-BE49-F238E27FC236}">
                <a16:creationId xmlns:a16="http://schemas.microsoft.com/office/drawing/2014/main" id="{83BBDA4E-614D-5A46-8952-9A86E820DA62}"/>
              </a:ext>
            </a:extLst>
          </p:cNvPr>
          <p:cNvSpPr>
            <a:spLocks noGrp="1"/>
          </p:cNvSpPr>
          <p:nvPr>
            <p:ph type="body" idx="1"/>
          </p:nvPr>
        </p:nvSpPr>
        <p:spPr>
          <a:xfrm>
            <a:off x="623888" y="2423206"/>
            <a:ext cx="7886700" cy="1500187"/>
          </a:xfrm>
        </p:spPr>
        <p:txBody>
          <a:bodyPr>
            <a:normAutofit/>
          </a:bodyPr>
          <a:lstStyle/>
          <a:p>
            <a:r>
              <a:rPr lang="en-US" sz="2800" dirty="0"/>
              <a:t>[Add a meaningful land acknowledgment connected to where you are delivering the workshop]</a:t>
            </a:r>
          </a:p>
        </p:txBody>
      </p:sp>
      <p:sp>
        <p:nvSpPr>
          <p:cNvPr id="6" name="Slide Number Placeholder 5">
            <a:extLst>
              <a:ext uri="{FF2B5EF4-FFF2-40B4-BE49-F238E27FC236}">
                <a16:creationId xmlns:a16="http://schemas.microsoft.com/office/drawing/2014/main" id="{398E35C8-7D58-0D4D-93B9-C4944E2C4BA2}"/>
              </a:ext>
            </a:extLst>
          </p:cNvPr>
          <p:cNvSpPr>
            <a:spLocks noGrp="1"/>
          </p:cNvSpPr>
          <p:nvPr>
            <p:ph type="sldNum" sz="quarter" idx="12"/>
          </p:nvPr>
        </p:nvSpPr>
        <p:spPr/>
        <p:txBody>
          <a:bodyPr/>
          <a:lstStyle/>
          <a:p>
            <a:fld id="{352843D7-B4A2-6A42-B18D-F75DE8916FD0}" type="slidenum">
              <a:rPr lang="en-US" sz="1800" smtClean="0"/>
              <a:t>4</a:t>
            </a:fld>
            <a:endParaRPr lang="en-US" sz="1800"/>
          </a:p>
        </p:txBody>
      </p:sp>
    </p:spTree>
    <p:extLst>
      <p:ext uri="{BB962C8B-B14F-4D97-AF65-F5344CB8AC3E}">
        <p14:creationId xmlns:p14="http://schemas.microsoft.com/office/powerpoint/2010/main" val="42022205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0"/>
          <p:cNvSpPr txBox="1">
            <a:spLocks noGrp="1"/>
          </p:cNvSpPr>
          <p:nvPr>
            <p:ph type="title"/>
          </p:nvPr>
        </p:nvSpPr>
        <p:spPr>
          <a:xfrm>
            <a:off x="555648" y="1296537"/>
            <a:ext cx="7886700" cy="700313"/>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C55A11"/>
              </a:buClr>
              <a:buSzPts val="4800"/>
              <a:buFont typeface="Calibri"/>
              <a:buNone/>
            </a:pPr>
            <a:r>
              <a:rPr lang="en-CA" sz="4800" b="1" dirty="0">
                <a:solidFill>
                  <a:srgbClr val="C55A11"/>
                </a:solidFill>
              </a:rPr>
              <a:t>Framing Eligibility</a:t>
            </a:r>
            <a:endParaRPr sz="4800" b="1" dirty="0"/>
          </a:p>
        </p:txBody>
      </p:sp>
      <p:sp>
        <p:nvSpPr>
          <p:cNvPr id="312" name="Google Shape;312;p30"/>
          <p:cNvSpPr txBox="1">
            <a:spLocks noGrp="1"/>
          </p:cNvSpPr>
          <p:nvPr>
            <p:ph type="body" idx="1"/>
          </p:nvPr>
        </p:nvSpPr>
        <p:spPr>
          <a:xfrm>
            <a:off x="623888" y="2423206"/>
            <a:ext cx="7886700" cy="3756368"/>
          </a:xfrm>
          <a:prstGeom prst="rect">
            <a:avLst/>
          </a:prstGeom>
          <a:noFill/>
          <a:ln>
            <a:noFill/>
          </a:ln>
        </p:spPr>
        <p:txBody>
          <a:bodyPr spcFirstLastPara="1" wrap="square" lIns="91425" tIns="45700" rIns="91425" bIns="45700" anchor="t" anchorCtr="0">
            <a:normAutofit/>
          </a:bodyPr>
          <a:lstStyle/>
          <a:p>
            <a:pPr marL="342900" lvl="0" indent="-228600" algn="l" rtl="0">
              <a:lnSpc>
                <a:spcPct val="100000"/>
              </a:lnSpc>
              <a:spcBef>
                <a:spcPts val="0"/>
              </a:spcBef>
              <a:spcAft>
                <a:spcPts val="0"/>
              </a:spcAft>
              <a:buClr>
                <a:schemeClr val="dk1"/>
              </a:buClr>
              <a:buSzPts val="2800"/>
              <a:buChar char="•"/>
            </a:pPr>
            <a:r>
              <a:rPr lang="en-CA" sz="2800" dirty="0">
                <a:solidFill>
                  <a:schemeClr val="dk1"/>
                </a:solidFill>
              </a:rPr>
              <a:t>Any ambiguity should favour the </a:t>
            </a:r>
            <a:r>
              <a:rPr lang="en-CA" sz="2800" i="1" dirty="0">
                <a:solidFill>
                  <a:schemeClr val="dk1"/>
                </a:solidFill>
              </a:rPr>
              <a:t>applicant</a:t>
            </a:r>
            <a:endParaRPr sz="2800" dirty="0">
              <a:solidFill>
                <a:schemeClr val="dk1"/>
              </a:solidFill>
            </a:endParaRPr>
          </a:p>
          <a:p>
            <a:pPr marL="114300" lvl="0" indent="0" algn="l" rtl="0">
              <a:lnSpc>
                <a:spcPct val="100000"/>
              </a:lnSpc>
              <a:spcBef>
                <a:spcPts val="0"/>
              </a:spcBef>
              <a:spcAft>
                <a:spcPts val="0"/>
              </a:spcAft>
              <a:buClr>
                <a:srgbClr val="888888"/>
              </a:buClr>
              <a:buSzPts val="2800"/>
              <a:buNone/>
            </a:pPr>
            <a:endParaRPr sz="2800" dirty="0">
              <a:solidFill>
                <a:schemeClr val="dk1"/>
              </a:solidFill>
            </a:endParaRPr>
          </a:p>
          <a:p>
            <a:pPr marL="342900" lvl="0" indent="-228600" algn="l" rtl="0">
              <a:lnSpc>
                <a:spcPct val="100000"/>
              </a:lnSpc>
              <a:spcBef>
                <a:spcPts val="0"/>
              </a:spcBef>
              <a:spcAft>
                <a:spcPts val="0"/>
              </a:spcAft>
              <a:buClr>
                <a:schemeClr val="dk1"/>
              </a:buClr>
              <a:buSzPts val="2800"/>
              <a:buChar char="•"/>
            </a:pPr>
            <a:r>
              <a:rPr lang="en-CA" sz="2800" dirty="0">
                <a:solidFill>
                  <a:schemeClr val="dk1"/>
                </a:solidFill>
              </a:rPr>
              <a:t>Show they are </a:t>
            </a:r>
            <a:r>
              <a:rPr lang="en-CA" sz="2800" b="1" u="sng" dirty="0">
                <a:solidFill>
                  <a:schemeClr val="dk1"/>
                </a:solidFill>
              </a:rPr>
              <a:t>NOT</a:t>
            </a:r>
            <a:r>
              <a:rPr lang="en-CA" sz="2800" dirty="0">
                <a:solidFill>
                  <a:schemeClr val="dk1"/>
                </a:solidFill>
              </a:rPr>
              <a:t> ineligible</a:t>
            </a:r>
            <a:endParaRPr sz="2800" dirty="0"/>
          </a:p>
          <a:p>
            <a:pPr marL="0" lvl="0" indent="0" algn="l" rtl="0">
              <a:lnSpc>
                <a:spcPct val="90000"/>
              </a:lnSpc>
              <a:spcBef>
                <a:spcPts val="1000"/>
              </a:spcBef>
              <a:spcAft>
                <a:spcPts val="0"/>
              </a:spcAft>
              <a:buClr>
                <a:srgbClr val="888888"/>
              </a:buClr>
              <a:buSzPts val="2400"/>
              <a:buNone/>
            </a:pPr>
            <a:endParaRPr dirty="0"/>
          </a:p>
        </p:txBody>
      </p:sp>
      <p:sp>
        <p:nvSpPr>
          <p:cNvPr id="313" name="Google Shape;313;p30"/>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40</a:t>
            </a:fld>
            <a:endParaRPr sz="1600"/>
          </a:p>
        </p:txBody>
      </p:sp>
      <p:pic>
        <p:nvPicPr>
          <p:cNvPr id="314" name="Google Shape;314;p30" descr="Ambiguity Icon Stock Illustrations – 152 Ambiguity Icon Stock  Illustrations, Vectors &amp;amp; Clipart - Dreamstime"/>
          <p:cNvPicPr preferRelativeResize="0"/>
          <p:nvPr/>
        </p:nvPicPr>
        <p:blipFill rotWithShape="1">
          <a:blip r:embed="rId3">
            <a:alphaModFix/>
          </a:blip>
          <a:srcRect l="8158" t="62200" r="61441" b="6382"/>
          <a:stretch/>
        </p:blipFill>
        <p:spPr>
          <a:xfrm>
            <a:off x="5528438" y="3080954"/>
            <a:ext cx="2982150" cy="327539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31"/>
          <p:cNvSpPr txBox="1">
            <a:spLocks noGrp="1"/>
          </p:cNvSpPr>
          <p:nvPr>
            <p:ph type="title"/>
          </p:nvPr>
        </p:nvSpPr>
        <p:spPr>
          <a:xfrm>
            <a:off x="555648" y="1269242"/>
            <a:ext cx="7886700" cy="723331"/>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C55A11"/>
              </a:buClr>
              <a:buSzPts val="4800"/>
              <a:buFont typeface="Calibri"/>
              <a:buNone/>
            </a:pPr>
            <a:r>
              <a:rPr lang="en-CA" sz="4800" b="1" dirty="0">
                <a:solidFill>
                  <a:srgbClr val="C55A11"/>
                </a:solidFill>
              </a:rPr>
              <a:t>Barriers to Social Assistance</a:t>
            </a:r>
            <a:endParaRPr sz="4800" b="1" dirty="0"/>
          </a:p>
        </p:txBody>
      </p:sp>
      <p:sp>
        <p:nvSpPr>
          <p:cNvPr id="321" name="Google Shape;321;p31"/>
          <p:cNvSpPr txBox="1">
            <a:spLocks noGrp="1"/>
          </p:cNvSpPr>
          <p:nvPr>
            <p:ph type="body" idx="1"/>
          </p:nvPr>
        </p:nvSpPr>
        <p:spPr>
          <a:xfrm>
            <a:off x="623888" y="2423206"/>
            <a:ext cx="7886700" cy="3777569"/>
          </a:xfrm>
          <a:prstGeom prst="rect">
            <a:avLst/>
          </a:prstGeom>
          <a:noFill/>
          <a:ln>
            <a:noFill/>
          </a:ln>
        </p:spPr>
        <p:txBody>
          <a:bodyPr spcFirstLastPara="1" wrap="square" lIns="91425" tIns="45700" rIns="91425" bIns="45700" anchor="t" anchorCtr="0">
            <a:normAutofit lnSpcReduction="10000"/>
          </a:bodyPr>
          <a:lstStyle/>
          <a:p>
            <a:pPr marL="139700" lvl="0" indent="0" algn="l" rtl="0">
              <a:lnSpc>
                <a:spcPct val="100000"/>
              </a:lnSpc>
              <a:spcBef>
                <a:spcPts val="0"/>
              </a:spcBef>
              <a:spcAft>
                <a:spcPts val="600"/>
              </a:spcAft>
              <a:buClr>
                <a:schemeClr val="dk1"/>
              </a:buClr>
              <a:buSzPts val="2400"/>
            </a:pPr>
            <a:r>
              <a:rPr lang="en-CA" sz="2800" dirty="0">
                <a:solidFill>
                  <a:schemeClr val="dk1"/>
                </a:solidFill>
              </a:rPr>
              <a:t>At social assistance offices:</a:t>
            </a:r>
            <a:endParaRPr sz="2800" dirty="0"/>
          </a:p>
          <a:p>
            <a:pPr marL="894080" lvl="1" indent="-457200" algn="l" rtl="0">
              <a:lnSpc>
                <a:spcPct val="100000"/>
              </a:lnSpc>
              <a:spcBef>
                <a:spcPts val="0"/>
              </a:spcBef>
              <a:spcAft>
                <a:spcPts val="600"/>
              </a:spcAft>
              <a:buClr>
                <a:schemeClr val="dk1"/>
              </a:buClr>
              <a:buSzPts val="2400"/>
              <a:buFont typeface="Courier New" panose="02070309020205020404" pitchFamily="49" charset="0"/>
              <a:buChar char="o"/>
            </a:pPr>
            <a:r>
              <a:rPr lang="en-CA" sz="2800" dirty="0">
                <a:solidFill>
                  <a:schemeClr val="dk1"/>
                </a:solidFill>
              </a:rPr>
              <a:t>Staff discourage applicants</a:t>
            </a:r>
            <a:endParaRPr sz="2800" dirty="0"/>
          </a:p>
          <a:p>
            <a:pPr marL="894080" lvl="1" indent="-457200" algn="l" rtl="0">
              <a:lnSpc>
                <a:spcPct val="100000"/>
              </a:lnSpc>
              <a:spcBef>
                <a:spcPts val="0"/>
              </a:spcBef>
              <a:spcAft>
                <a:spcPts val="600"/>
              </a:spcAft>
              <a:buClr>
                <a:schemeClr val="dk1"/>
              </a:buClr>
              <a:buSzPts val="2400"/>
              <a:buFont typeface="Courier New" panose="02070309020205020404" pitchFamily="49" charset="0"/>
              <a:buChar char="o"/>
            </a:pPr>
            <a:r>
              <a:rPr lang="en-CA" sz="2800" dirty="0">
                <a:solidFill>
                  <a:schemeClr val="dk1"/>
                </a:solidFill>
              </a:rPr>
              <a:t>Misinterpretation of eligibility</a:t>
            </a:r>
            <a:endParaRPr sz="2800" dirty="0"/>
          </a:p>
          <a:p>
            <a:pPr marL="411480" lvl="1" indent="0" algn="l" rtl="0">
              <a:lnSpc>
                <a:spcPct val="100000"/>
              </a:lnSpc>
              <a:spcBef>
                <a:spcPts val="0"/>
              </a:spcBef>
              <a:spcAft>
                <a:spcPts val="600"/>
              </a:spcAft>
              <a:buClr>
                <a:srgbClr val="888888"/>
              </a:buClr>
              <a:buSzPts val="2800"/>
              <a:buNone/>
            </a:pPr>
            <a:endParaRPr sz="2800" dirty="0">
              <a:solidFill>
                <a:schemeClr val="dk1"/>
              </a:solidFill>
            </a:endParaRPr>
          </a:p>
          <a:p>
            <a:pPr marL="139700" lvl="0" indent="0" algn="l" rtl="0">
              <a:lnSpc>
                <a:spcPct val="100000"/>
              </a:lnSpc>
              <a:spcBef>
                <a:spcPts val="0"/>
              </a:spcBef>
              <a:spcAft>
                <a:spcPts val="600"/>
              </a:spcAft>
              <a:buClr>
                <a:schemeClr val="dk1"/>
              </a:buClr>
              <a:buSzPts val="2400"/>
            </a:pPr>
            <a:r>
              <a:rPr lang="en-CA" sz="2800" dirty="0">
                <a:solidFill>
                  <a:schemeClr val="dk1"/>
                </a:solidFill>
              </a:rPr>
              <a:t>From service providers:</a:t>
            </a:r>
            <a:endParaRPr sz="2800" dirty="0"/>
          </a:p>
          <a:p>
            <a:pPr marL="894080" lvl="1" indent="-457200" algn="l" rtl="0">
              <a:lnSpc>
                <a:spcPct val="100000"/>
              </a:lnSpc>
              <a:spcBef>
                <a:spcPts val="0"/>
              </a:spcBef>
              <a:spcAft>
                <a:spcPts val="600"/>
              </a:spcAft>
              <a:buClr>
                <a:schemeClr val="dk1"/>
              </a:buClr>
              <a:buSzPts val="2400"/>
              <a:buFont typeface="Courier New" panose="02070309020205020404" pitchFamily="49" charset="0"/>
              <a:buChar char="o"/>
            </a:pPr>
            <a:r>
              <a:rPr lang="en-CA" sz="2800" dirty="0">
                <a:solidFill>
                  <a:schemeClr val="dk1"/>
                </a:solidFill>
              </a:rPr>
              <a:t>Transient clients</a:t>
            </a:r>
            <a:endParaRPr sz="2800" dirty="0"/>
          </a:p>
          <a:p>
            <a:pPr marL="894080" lvl="1" indent="-457200" algn="l" rtl="0">
              <a:lnSpc>
                <a:spcPct val="100000"/>
              </a:lnSpc>
              <a:spcBef>
                <a:spcPts val="0"/>
              </a:spcBef>
              <a:spcAft>
                <a:spcPts val="600"/>
              </a:spcAft>
              <a:buClr>
                <a:schemeClr val="dk1"/>
              </a:buClr>
              <a:buSzPts val="2400"/>
              <a:buFont typeface="Courier New" panose="02070309020205020404" pitchFamily="49" charset="0"/>
              <a:buChar char="o"/>
            </a:pPr>
            <a:r>
              <a:rPr lang="en-CA" sz="2800" dirty="0">
                <a:solidFill>
                  <a:schemeClr val="dk1"/>
                </a:solidFill>
              </a:rPr>
              <a:t>Geographic boundaries</a:t>
            </a:r>
            <a:endParaRPr sz="2800" dirty="0"/>
          </a:p>
          <a:p>
            <a:pPr marL="894080" lvl="1" indent="-457200" algn="l" rtl="0">
              <a:lnSpc>
                <a:spcPct val="100000"/>
              </a:lnSpc>
              <a:spcBef>
                <a:spcPts val="0"/>
              </a:spcBef>
              <a:spcAft>
                <a:spcPts val="600"/>
              </a:spcAft>
              <a:buClr>
                <a:schemeClr val="dk1"/>
              </a:buClr>
              <a:buSzPts val="2400"/>
              <a:buFont typeface="Courier New" panose="02070309020205020404" pitchFamily="49" charset="0"/>
              <a:buChar char="o"/>
            </a:pPr>
            <a:r>
              <a:rPr lang="en-CA" sz="2800" dirty="0">
                <a:solidFill>
                  <a:schemeClr val="dk1"/>
                </a:solidFill>
              </a:rPr>
              <a:t>Appealing decisions</a:t>
            </a:r>
            <a:endParaRPr sz="2800" dirty="0"/>
          </a:p>
          <a:p>
            <a:pPr marL="0" lvl="0" indent="0" algn="l" rtl="0">
              <a:lnSpc>
                <a:spcPct val="90000"/>
              </a:lnSpc>
              <a:spcBef>
                <a:spcPts val="1000"/>
              </a:spcBef>
              <a:spcAft>
                <a:spcPts val="0"/>
              </a:spcAft>
              <a:buClr>
                <a:srgbClr val="888888"/>
              </a:buClr>
              <a:buSzPts val="2400"/>
              <a:buNone/>
            </a:pPr>
            <a:endParaRPr dirty="0"/>
          </a:p>
        </p:txBody>
      </p:sp>
      <p:sp>
        <p:nvSpPr>
          <p:cNvPr id="322" name="Google Shape;322;p31"/>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41</a:t>
            </a:fld>
            <a:endParaRPr sz="16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32"/>
          <p:cNvSpPr txBox="1">
            <a:spLocks noGrp="1"/>
          </p:cNvSpPr>
          <p:nvPr>
            <p:ph type="title"/>
          </p:nvPr>
        </p:nvSpPr>
        <p:spPr>
          <a:xfrm>
            <a:off x="198783" y="633986"/>
            <a:ext cx="8979214" cy="918553"/>
          </a:xfrm>
          <a:prstGeom prst="rect">
            <a:avLst/>
          </a:prstGeom>
          <a:noFill/>
          <a:ln>
            <a:noFill/>
          </a:ln>
        </p:spPr>
        <p:txBody>
          <a:bodyPr spcFirstLastPara="1" wrap="square" lIns="91425" tIns="45700" rIns="91425" bIns="45700" anchor="b" anchorCtr="0">
            <a:normAutofit fontScale="90000"/>
          </a:bodyPr>
          <a:lstStyle/>
          <a:p>
            <a:pPr marL="0" lvl="0" indent="0" algn="l" rtl="0">
              <a:lnSpc>
                <a:spcPct val="75000"/>
              </a:lnSpc>
              <a:spcBef>
                <a:spcPts val="0"/>
              </a:spcBef>
              <a:spcAft>
                <a:spcPts val="0"/>
              </a:spcAft>
              <a:buClr>
                <a:srgbClr val="C55A11"/>
              </a:buClr>
              <a:buSzPct val="100000"/>
              <a:buFont typeface="Calibri"/>
              <a:buNone/>
            </a:pPr>
            <a:r>
              <a:rPr lang="en-US" sz="4800" b="1" dirty="0">
                <a:solidFill>
                  <a:srgbClr val="C55A11"/>
                </a:solidFill>
              </a:rPr>
              <a:t>What to do if an application is denied?</a:t>
            </a:r>
            <a:endParaRPr lang="en-US" sz="4800" b="1" dirty="0"/>
          </a:p>
        </p:txBody>
      </p:sp>
      <p:sp>
        <p:nvSpPr>
          <p:cNvPr id="329" name="Google Shape;329;p32"/>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42</a:t>
            </a:fld>
            <a:endParaRPr sz="1600"/>
          </a:p>
        </p:txBody>
      </p:sp>
      <p:grpSp>
        <p:nvGrpSpPr>
          <p:cNvPr id="330" name="Google Shape;330;p32"/>
          <p:cNvGrpSpPr/>
          <p:nvPr/>
        </p:nvGrpSpPr>
        <p:grpSpPr>
          <a:xfrm>
            <a:off x="1404730" y="1752809"/>
            <a:ext cx="7173205" cy="4603541"/>
            <a:chOff x="504604" y="0"/>
            <a:chExt cx="6303529" cy="4798716"/>
          </a:xfrm>
        </p:grpSpPr>
        <p:sp>
          <p:nvSpPr>
            <p:cNvPr id="331" name="Google Shape;331;p32"/>
            <p:cNvSpPr/>
            <p:nvPr/>
          </p:nvSpPr>
          <p:spPr>
            <a:xfrm>
              <a:off x="5939342" y="3685629"/>
              <a:ext cx="93348" cy="333450"/>
            </a:xfrm>
            <a:custGeom>
              <a:avLst/>
              <a:gdLst/>
              <a:ahLst/>
              <a:cxnLst/>
              <a:rect l="l" t="t" r="r" b="b"/>
              <a:pathLst>
                <a:path w="120000" h="120000" extrusionOk="0">
                  <a:moveTo>
                    <a:pt x="120000" y="0"/>
                  </a:moveTo>
                  <a:lnTo>
                    <a:pt x="120000" y="83918"/>
                  </a:lnTo>
                  <a:lnTo>
                    <a:pt x="0" y="83918"/>
                  </a:lnTo>
                  <a:lnTo>
                    <a:pt x="0" y="120000"/>
                  </a:lnTo>
                </a:path>
              </a:pathLst>
            </a:custGeom>
            <a:noFill/>
            <a:ln w="25400" cap="flat" cmpd="sng">
              <a:solidFill>
                <a:srgbClr val="4995AF"/>
              </a:solidFill>
              <a:prstDash val="solid"/>
              <a:round/>
              <a:headEnd type="none" w="sm" len="sm"/>
              <a:tailEnd type="none" w="sm" len="sm"/>
            </a:ln>
          </p:spPr>
          <p:txBody>
            <a:bodyPr/>
            <a:lstStyle/>
            <a:p>
              <a:endParaRPr lang="en-CA"/>
            </a:p>
          </p:txBody>
        </p:sp>
        <p:sp>
          <p:nvSpPr>
            <p:cNvPr id="332" name="Google Shape;332;p32"/>
            <p:cNvSpPr/>
            <p:nvPr/>
          </p:nvSpPr>
          <p:spPr>
            <a:xfrm>
              <a:off x="5107925" y="2746597"/>
              <a:ext cx="924765" cy="297342"/>
            </a:xfrm>
            <a:custGeom>
              <a:avLst/>
              <a:gdLst/>
              <a:ahLst/>
              <a:cxnLst/>
              <a:rect l="l" t="t" r="r" b="b"/>
              <a:pathLst>
                <a:path w="120000" h="120000" extrusionOk="0">
                  <a:moveTo>
                    <a:pt x="0" y="0"/>
                  </a:moveTo>
                  <a:lnTo>
                    <a:pt x="0" y="79536"/>
                  </a:lnTo>
                  <a:lnTo>
                    <a:pt x="120000" y="79536"/>
                  </a:lnTo>
                  <a:lnTo>
                    <a:pt x="120000" y="120000"/>
                  </a:lnTo>
                </a:path>
              </a:pathLst>
            </a:custGeom>
            <a:noFill/>
            <a:ln w="25400" cap="flat" cmpd="sng">
              <a:solidFill>
                <a:srgbClr val="4995AF"/>
              </a:solidFill>
              <a:prstDash val="solid"/>
              <a:round/>
              <a:headEnd type="none" w="sm" len="sm"/>
              <a:tailEnd type="none" w="sm" len="sm"/>
            </a:ln>
          </p:spPr>
          <p:txBody>
            <a:bodyPr/>
            <a:lstStyle/>
            <a:p>
              <a:endParaRPr lang="en-CA"/>
            </a:p>
          </p:txBody>
        </p:sp>
        <p:sp>
          <p:nvSpPr>
            <p:cNvPr id="333" name="Google Shape;333;p32"/>
            <p:cNvSpPr/>
            <p:nvPr/>
          </p:nvSpPr>
          <p:spPr>
            <a:xfrm>
              <a:off x="4030655" y="2746597"/>
              <a:ext cx="1077269" cy="297342"/>
            </a:xfrm>
            <a:custGeom>
              <a:avLst/>
              <a:gdLst/>
              <a:ahLst/>
              <a:cxnLst/>
              <a:rect l="l" t="t" r="r" b="b"/>
              <a:pathLst>
                <a:path w="120000" h="120000" extrusionOk="0">
                  <a:moveTo>
                    <a:pt x="120000" y="0"/>
                  </a:moveTo>
                  <a:lnTo>
                    <a:pt x="120000" y="79536"/>
                  </a:lnTo>
                  <a:lnTo>
                    <a:pt x="0" y="79536"/>
                  </a:lnTo>
                  <a:lnTo>
                    <a:pt x="0" y="120000"/>
                  </a:lnTo>
                </a:path>
              </a:pathLst>
            </a:custGeom>
            <a:noFill/>
            <a:ln w="25400" cap="flat" cmpd="sng">
              <a:solidFill>
                <a:srgbClr val="4995AF"/>
              </a:solidFill>
              <a:prstDash val="solid"/>
              <a:round/>
              <a:headEnd type="none" w="sm" len="sm"/>
              <a:tailEnd type="none" w="sm" len="sm"/>
            </a:ln>
          </p:spPr>
          <p:txBody>
            <a:bodyPr/>
            <a:lstStyle/>
            <a:p>
              <a:endParaRPr lang="en-CA"/>
            </a:p>
          </p:txBody>
        </p:sp>
        <p:sp>
          <p:nvSpPr>
            <p:cNvPr id="334" name="Google Shape;334;p32"/>
            <p:cNvSpPr/>
            <p:nvPr/>
          </p:nvSpPr>
          <p:spPr>
            <a:xfrm>
              <a:off x="5017189" y="1709348"/>
              <a:ext cx="91440" cy="395559"/>
            </a:xfrm>
            <a:custGeom>
              <a:avLst/>
              <a:gdLst/>
              <a:ahLst/>
              <a:cxnLst/>
              <a:rect l="l" t="t" r="r" b="b"/>
              <a:pathLst>
                <a:path w="120000" h="120000" extrusionOk="0">
                  <a:moveTo>
                    <a:pt x="60000" y="0"/>
                  </a:moveTo>
                  <a:lnTo>
                    <a:pt x="60000" y="89583"/>
                  </a:lnTo>
                  <a:lnTo>
                    <a:pt x="119075" y="89583"/>
                  </a:lnTo>
                  <a:lnTo>
                    <a:pt x="119075" y="120000"/>
                  </a:lnTo>
                </a:path>
              </a:pathLst>
            </a:custGeom>
            <a:noFill/>
            <a:ln w="25400" cap="flat" cmpd="sng">
              <a:solidFill>
                <a:srgbClr val="4995AF"/>
              </a:solidFill>
              <a:prstDash val="solid"/>
              <a:round/>
              <a:headEnd type="none" w="sm" len="sm"/>
              <a:tailEnd type="none" w="sm" len="sm"/>
            </a:ln>
          </p:spPr>
          <p:txBody>
            <a:bodyPr/>
            <a:lstStyle/>
            <a:p>
              <a:endParaRPr lang="en-CA"/>
            </a:p>
          </p:txBody>
        </p:sp>
        <p:sp>
          <p:nvSpPr>
            <p:cNvPr id="335" name="Google Shape;335;p32"/>
            <p:cNvSpPr/>
            <p:nvPr/>
          </p:nvSpPr>
          <p:spPr>
            <a:xfrm>
              <a:off x="3181328" y="711161"/>
              <a:ext cx="1881581" cy="356496"/>
            </a:xfrm>
            <a:custGeom>
              <a:avLst/>
              <a:gdLst/>
              <a:ahLst/>
              <a:cxnLst/>
              <a:rect l="l" t="t" r="r" b="b"/>
              <a:pathLst>
                <a:path w="120000" h="120000" extrusionOk="0">
                  <a:moveTo>
                    <a:pt x="0" y="0"/>
                  </a:moveTo>
                  <a:lnTo>
                    <a:pt x="0" y="86251"/>
                  </a:lnTo>
                  <a:lnTo>
                    <a:pt x="120000" y="86251"/>
                  </a:lnTo>
                  <a:lnTo>
                    <a:pt x="120000" y="120000"/>
                  </a:lnTo>
                </a:path>
              </a:pathLst>
            </a:custGeom>
            <a:noFill/>
            <a:ln w="25400" cap="flat" cmpd="sng">
              <a:solidFill>
                <a:srgbClr val="3D8399"/>
              </a:solidFill>
              <a:prstDash val="solid"/>
              <a:round/>
              <a:headEnd type="none" w="sm" len="sm"/>
              <a:tailEnd type="none" w="sm" len="sm"/>
            </a:ln>
          </p:spPr>
          <p:txBody>
            <a:bodyPr/>
            <a:lstStyle/>
            <a:p>
              <a:endParaRPr lang="en-CA"/>
            </a:p>
          </p:txBody>
        </p:sp>
        <p:sp>
          <p:nvSpPr>
            <p:cNvPr id="336" name="Google Shape;336;p32"/>
            <p:cNvSpPr/>
            <p:nvPr/>
          </p:nvSpPr>
          <p:spPr>
            <a:xfrm>
              <a:off x="1466119" y="2724994"/>
              <a:ext cx="161131" cy="351369"/>
            </a:xfrm>
            <a:custGeom>
              <a:avLst/>
              <a:gdLst/>
              <a:ahLst/>
              <a:cxnLst/>
              <a:rect l="l" t="t" r="r" b="b"/>
              <a:pathLst>
                <a:path w="120000" h="120000" extrusionOk="0">
                  <a:moveTo>
                    <a:pt x="120000" y="0"/>
                  </a:moveTo>
                  <a:lnTo>
                    <a:pt x="120000" y="85758"/>
                  </a:lnTo>
                  <a:lnTo>
                    <a:pt x="0" y="85758"/>
                  </a:lnTo>
                  <a:lnTo>
                    <a:pt x="0" y="120000"/>
                  </a:lnTo>
                </a:path>
              </a:pathLst>
            </a:custGeom>
            <a:noFill/>
            <a:ln w="25400" cap="flat" cmpd="sng">
              <a:solidFill>
                <a:srgbClr val="4995AF"/>
              </a:solidFill>
              <a:prstDash val="solid"/>
              <a:round/>
              <a:headEnd type="none" w="sm" len="sm"/>
              <a:tailEnd type="none" w="sm" len="sm"/>
            </a:ln>
          </p:spPr>
          <p:txBody>
            <a:bodyPr/>
            <a:lstStyle/>
            <a:p>
              <a:endParaRPr lang="en-CA"/>
            </a:p>
          </p:txBody>
        </p:sp>
        <p:sp>
          <p:nvSpPr>
            <p:cNvPr id="337" name="Google Shape;337;p32"/>
            <p:cNvSpPr/>
            <p:nvPr/>
          </p:nvSpPr>
          <p:spPr>
            <a:xfrm>
              <a:off x="1577187" y="1671533"/>
              <a:ext cx="91440" cy="411772"/>
            </a:xfrm>
            <a:custGeom>
              <a:avLst/>
              <a:gdLst/>
              <a:ahLst/>
              <a:cxnLst/>
              <a:rect l="l" t="t" r="r" b="b"/>
              <a:pathLst>
                <a:path w="120000" h="120000" extrusionOk="0">
                  <a:moveTo>
                    <a:pt x="60000" y="0"/>
                  </a:moveTo>
                  <a:lnTo>
                    <a:pt x="60000" y="90781"/>
                  </a:lnTo>
                  <a:lnTo>
                    <a:pt x="65699" y="90781"/>
                  </a:lnTo>
                  <a:lnTo>
                    <a:pt x="65699" y="120000"/>
                  </a:lnTo>
                </a:path>
              </a:pathLst>
            </a:custGeom>
            <a:noFill/>
            <a:ln w="25400" cap="flat" cmpd="sng">
              <a:solidFill>
                <a:srgbClr val="4995AF"/>
              </a:solidFill>
              <a:prstDash val="solid"/>
              <a:round/>
              <a:headEnd type="none" w="sm" len="sm"/>
              <a:tailEnd type="none" w="sm" len="sm"/>
            </a:ln>
          </p:spPr>
          <p:txBody>
            <a:bodyPr/>
            <a:lstStyle/>
            <a:p>
              <a:endParaRPr lang="en-CA"/>
            </a:p>
          </p:txBody>
        </p:sp>
        <p:sp>
          <p:nvSpPr>
            <p:cNvPr id="338" name="Google Shape;338;p32"/>
            <p:cNvSpPr/>
            <p:nvPr/>
          </p:nvSpPr>
          <p:spPr>
            <a:xfrm>
              <a:off x="1622907" y="751562"/>
              <a:ext cx="1558420" cy="318682"/>
            </a:xfrm>
            <a:custGeom>
              <a:avLst/>
              <a:gdLst/>
              <a:ahLst/>
              <a:cxnLst/>
              <a:rect l="l" t="t" r="r" b="b"/>
              <a:pathLst>
                <a:path w="120000" h="120000" extrusionOk="0">
                  <a:moveTo>
                    <a:pt x="120000" y="0"/>
                  </a:moveTo>
                  <a:lnTo>
                    <a:pt x="120000" y="82245"/>
                  </a:lnTo>
                  <a:lnTo>
                    <a:pt x="0" y="82245"/>
                  </a:lnTo>
                  <a:lnTo>
                    <a:pt x="0" y="120000"/>
                  </a:lnTo>
                </a:path>
              </a:pathLst>
            </a:custGeom>
            <a:noFill/>
            <a:ln w="25400" cap="flat" cmpd="sng">
              <a:solidFill>
                <a:srgbClr val="3D8399"/>
              </a:solidFill>
              <a:prstDash val="solid"/>
              <a:round/>
              <a:headEnd type="none" w="sm" len="sm"/>
              <a:tailEnd type="none" w="sm" len="sm"/>
            </a:ln>
          </p:spPr>
          <p:txBody>
            <a:bodyPr/>
            <a:lstStyle/>
            <a:p>
              <a:endParaRPr lang="en-CA"/>
            </a:p>
          </p:txBody>
        </p:sp>
        <p:sp>
          <p:nvSpPr>
            <p:cNvPr id="339" name="Google Shape;339;p32"/>
            <p:cNvSpPr/>
            <p:nvPr/>
          </p:nvSpPr>
          <p:spPr>
            <a:xfrm>
              <a:off x="2860483" y="69472"/>
              <a:ext cx="641689" cy="641689"/>
            </a:xfrm>
            <a:prstGeom prst="ellipse">
              <a:avLst/>
            </a:prstGeom>
            <a:solidFill>
              <a:srgbClr val="4FA6C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40" name="Google Shape;340;p32"/>
            <p:cNvSpPr/>
            <p:nvPr/>
          </p:nvSpPr>
          <p:spPr>
            <a:xfrm>
              <a:off x="2244723" y="0"/>
              <a:ext cx="1937379" cy="757193"/>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41" name="Google Shape;341;p32"/>
            <p:cNvSpPr txBox="1"/>
            <p:nvPr/>
          </p:nvSpPr>
          <p:spPr>
            <a:xfrm>
              <a:off x="2244723" y="0"/>
              <a:ext cx="1937379" cy="757193"/>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0C0C0C"/>
                </a:buClr>
                <a:buSzPts val="1800"/>
                <a:buFont typeface="Libre Franklin"/>
                <a:buNone/>
              </a:pPr>
              <a:r>
                <a:rPr lang="en-CA" sz="1800" b="1" i="1" u="none" strike="noStrike" cap="none" dirty="0">
                  <a:solidFill>
                    <a:srgbClr val="0C0C0C"/>
                  </a:solidFill>
                  <a:latin typeface="Libre Franklin"/>
                  <a:ea typeface="Libre Franklin"/>
                  <a:cs typeface="Libre Franklin"/>
                  <a:sym typeface="Libre Franklin"/>
                </a:rPr>
                <a:t>Have you applied for social assistance?</a:t>
              </a:r>
              <a:endParaRPr sz="1800" b="0" i="0" u="none" strike="noStrike" cap="none" dirty="0">
                <a:solidFill>
                  <a:schemeClr val="dk1"/>
                </a:solidFill>
                <a:latin typeface="Calibri"/>
                <a:ea typeface="Calibri"/>
                <a:cs typeface="Calibri"/>
                <a:sym typeface="Calibri"/>
              </a:endParaRPr>
            </a:p>
          </p:txBody>
        </p:sp>
        <p:sp>
          <p:nvSpPr>
            <p:cNvPr id="342" name="Google Shape;342;p32"/>
            <p:cNvSpPr/>
            <p:nvPr/>
          </p:nvSpPr>
          <p:spPr>
            <a:xfrm>
              <a:off x="1302062" y="1029843"/>
              <a:ext cx="641689" cy="641689"/>
            </a:xfrm>
            <a:prstGeom prst="ellipse">
              <a:avLst/>
            </a:prstGeom>
            <a:solidFill>
              <a:srgbClr val="4FA6C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43" name="Google Shape;343;p32"/>
            <p:cNvSpPr/>
            <p:nvPr/>
          </p:nvSpPr>
          <p:spPr>
            <a:xfrm>
              <a:off x="832338" y="1014013"/>
              <a:ext cx="1618761" cy="762493"/>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44" name="Google Shape;344;p32"/>
            <p:cNvSpPr txBox="1"/>
            <p:nvPr/>
          </p:nvSpPr>
          <p:spPr>
            <a:xfrm>
              <a:off x="832338" y="1014013"/>
              <a:ext cx="1618761" cy="762493"/>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400"/>
                <a:buFont typeface="Libre Franklin"/>
                <a:buNone/>
              </a:pPr>
              <a:r>
                <a:rPr lang="en-CA" sz="1400" b="1" i="0" u="none" strike="noStrike" cap="none">
                  <a:solidFill>
                    <a:schemeClr val="dk1"/>
                  </a:solidFill>
                  <a:latin typeface="Libre Franklin"/>
                  <a:ea typeface="Libre Franklin"/>
                  <a:cs typeface="Libre Franklin"/>
                  <a:sym typeface="Libre Franklin"/>
                </a:rPr>
                <a:t>No,  I was told I’m not eligible.</a:t>
              </a:r>
              <a:endParaRPr sz="1800" b="1" i="0" u="none" strike="noStrike" cap="none">
                <a:solidFill>
                  <a:schemeClr val="dk1"/>
                </a:solidFill>
                <a:latin typeface="Calibri"/>
                <a:ea typeface="Calibri"/>
                <a:cs typeface="Calibri"/>
                <a:sym typeface="Calibri"/>
              </a:endParaRPr>
            </a:p>
          </p:txBody>
        </p:sp>
        <p:sp>
          <p:nvSpPr>
            <p:cNvPr id="345" name="Google Shape;345;p32"/>
            <p:cNvSpPr/>
            <p:nvPr/>
          </p:nvSpPr>
          <p:spPr>
            <a:xfrm>
              <a:off x="1306406" y="2083305"/>
              <a:ext cx="641689" cy="641689"/>
            </a:xfrm>
            <a:prstGeom prst="ellipse">
              <a:avLst/>
            </a:prstGeom>
            <a:solidFill>
              <a:srgbClr val="4FA6C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46" name="Google Shape;346;p32"/>
            <p:cNvSpPr/>
            <p:nvPr/>
          </p:nvSpPr>
          <p:spPr>
            <a:xfrm>
              <a:off x="820891" y="1923312"/>
              <a:ext cx="1601387" cy="943373"/>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47" name="Google Shape;347;p32"/>
            <p:cNvSpPr txBox="1"/>
            <p:nvPr/>
          </p:nvSpPr>
          <p:spPr>
            <a:xfrm>
              <a:off x="820891" y="1923312"/>
              <a:ext cx="1601387" cy="943373"/>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400"/>
                <a:buFont typeface="Libre Franklin"/>
                <a:buNone/>
              </a:pPr>
              <a:r>
                <a:rPr lang="en-CA" sz="1400" b="1" i="1" u="none" strike="noStrike" cap="none">
                  <a:solidFill>
                    <a:schemeClr val="dk1"/>
                  </a:solidFill>
                  <a:latin typeface="Libre Franklin"/>
                  <a:ea typeface="Libre Franklin"/>
                  <a:cs typeface="Libre Franklin"/>
                  <a:sym typeface="Libre Franklin"/>
                </a:rPr>
                <a:t>You have the right to apply AND get a written decision.</a:t>
              </a:r>
              <a:endParaRPr sz="1800" b="0" i="0" u="none" strike="noStrike" cap="none">
                <a:solidFill>
                  <a:schemeClr val="dk1"/>
                </a:solidFill>
                <a:latin typeface="Calibri"/>
                <a:ea typeface="Calibri"/>
                <a:cs typeface="Calibri"/>
                <a:sym typeface="Calibri"/>
              </a:endParaRPr>
            </a:p>
          </p:txBody>
        </p:sp>
        <p:sp>
          <p:nvSpPr>
            <p:cNvPr id="348" name="Google Shape;348;p32"/>
            <p:cNvSpPr/>
            <p:nvPr/>
          </p:nvSpPr>
          <p:spPr>
            <a:xfrm>
              <a:off x="1145274" y="3076364"/>
              <a:ext cx="641689" cy="641689"/>
            </a:xfrm>
            <a:prstGeom prst="ellipse">
              <a:avLst/>
            </a:prstGeom>
            <a:solidFill>
              <a:srgbClr val="4FA6C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49" name="Google Shape;349;p32"/>
            <p:cNvSpPr/>
            <p:nvPr/>
          </p:nvSpPr>
          <p:spPr>
            <a:xfrm>
              <a:off x="504604" y="3067612"/>
              <a:ext cx="2562314" cy="641689"/>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50" name="Google Shape;350;p32"/>
            <p:cNvSpPr txBox="1"/>
            <p:nvPr/>
          </p:nvSpPr>
          <p:spPr>
            <a:xfrm>
              <a:off x="504604" y="3067612"/>
              <a:ext cx="2562314" cy="692235"/>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400"/>
                <a:buFont typeface="Libre Franklin"/>
                <a:buNone/>
              </a:pPr>
              <a:r>
                <a:rPr lang="en-CA" sz="1400" b="1" i="1" u="none" strike="noStrike" cap="none">
                  <a:solidFill>
                    <a:schemeClr val="dk1"/>
                  </a:solidFill>
                  <a:latin typeface="Libre Franklin"/>
                  <a:ea typeface="Libre Franklin"/>
                  <a:cs typeface="Libre Franklin"/>
                  <a:sym typeface="Libre Franklin"/>
                </a:rPr>
                <a:t>After you apply, ask the worker for a letter that explains </a:t>
              </a:r>
              <a:endParaRPr/>
            </a:p>
            <a:p>
              <a:pPr marL="0" marR="0" lvl="0" indent="0" algn="ctr" rtl="0">
                <a:lnSpc>
                  <a:spcPct val="90000"/>
                </a:lnSpc>
                <a:spcBef>
                  <a:spcPts val="0"/>
                </a:spcBef>
                <a:spcAft>
                  <a:spcPts val="0"/>
                </a:spcAft>
                <a:buClr>
                  <a:schemeClr val="lt1"/>
                </a:buClr>
                <a:buSzPts val="1400"/>
                <a:buFont typeface="Libre Franklin"/>
                <a:buNone/>
              </a:pPr>
              <a:r>
                <a:rPr lang="en-CA" sz="1400" b="1" i="1" u="none" strike="noStrike" cap="none">
                  <a:solidFill>
                    <a:schemeClr val="dk1"/>
                  </a:solidFill>
                  <a:latin typeface="Libre Franklin"/>
                  <a:ea typeface="Libre Franklin"/>
                  <a:cs typeface="Libre Franklin"/>
                  <a:sym typeface="Libre Franklin"/>
                </a:rPr>
                <a:t>their decision.</a:t>
              </a:r>
              <a:endParaRPr sz="1400" b="1" i="1" u="none" strike="noStrike" cap="none">
                <a:solidFill>
                  <a:schemeClr val="dk1"/>
                </a:solidFill>
                <a:latin typeface="Libre Franklin"/>
                <a:ea typeface="Libre Franklin"/>
                <a:cs typeface="Libre Franklin"/>
                <a:sym typeface="Libre Franklin"/>
              </a:endParaRPr>
            </a:p>
          </p:txBody>
        </p:sp>
        <p:sp>
          <p:nvSpPr>
            <p:cNvPr id="351" name="Google Shape;351;p32"/>
            <p:cNvSpPr/>
            <p:nvPr/>
          </p:nvSpPr>
          <p:spPr>
            <a:xfrm>
              <a:off x="4742065" y="1067658"/>
              <a:ext cx="641689" cy="641689"/>
            </a:xfrm>
            <a:prstGeom prst="ellipse">
              <a:avLst/>
            </a:prstGeom>
            <a:solidFill>
              <a:srgbClr val="4FA6C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52" name="Google Shape;352;p32"/>
            <p:cNvSpPr/>
            <p:nvPr/>
          </p:nvSpPr>
          <p:spPr>
            <a:xfrm>
              <a:off x="4427077" y="916585"/>
              <a:ext cx="1291056" cy="838123"/>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53" name="Google Shape;353;p32"/>
            <p:cNvSpPr txBox="1"/>
            <p:nvPr/>
          </p:nvSpPr>
          <p:spPr>
            <a:xfrm>
              <a:off x="4427077" y="916585"/>
              <a:ext cx="1291200" cy="8382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400"/>
                <a:buFont typeface="Libre Franklin"/>
                <a:buNone/>
              </a:pPr>
              <a:r>
                <a:rPr lang="en-CA" sz="1400" b="1" i="0" u="none" strike="noStrike" cap="none" dirty="0">
                  <a:solidFill>
                    <a:schemeClr val="dk1"/>
                  </a:solidFill>
                  <a:latin typeface="Libre Franklin"/>
                  <a:ea typeface="Libre Franklin"/>
                  <a:cs typeface="Libre Franklin"/>
                  <a:sym typeface="Libre Franklin"/>
                </a:rPr>
                <a:t>Yes</a:t>
              </a:r>
              <a:r>
                <a:rPr lang="en-CA" sz="1400" b="1" i="0" u="none" strike="noStrike" cap="none" dirty="0">
                  <a:solidFill>
                    <a:schemeClr val="lt1"/>
                  </a:solidFill>
                  <a:latin typeface="Libre Franklin"/>
                  <a:ea typeface="Libre Franklin"/>
                  <a:cs typeface="Libre Franklin"/>
                  <a:sym typeface="Libre Franklin"/>
                </a:rPr>
                <a:t>.</a:t>
              </a:r>
              <a:endParaRPr sz="1800" b="1" i="0" u="none" strike="noStrike" cap="none" dirty="0">
                <a:solidFill>
                  <a:schemeClr val="dk1"/>
                </a:solidFill>
                <a:latin typeface="Calibri"/>
                <a:ea typeface="Calibri"/>
                <a:cs typeface="Calibri"/>
                <a:sym typeface="Calibri"/>
              </a:endParaRPr>
            </a:p>
          </p:txBody>
        </p:sp>
        <p:sp>
          <p:nvSpPr>
            <p:cNvPr id="354" name="Google Shape;354;p32"/>
            <p:cNvSpPr/>
            <p:nvPr/>
          </p:nvSpPr>
          <p:spPr>
            <a:xfrm>
              <a:off x="4787080" y="2104907"/>
              <a:ext cx="641689" cy="641689"/>
            </a:xfrm>
            <a:prstGeom prst="ellipse">
              <a:avLst/>
            </a:prstGeom>
            <a:solidFill>
              <a:srgbClr val="4FA6C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55" name="Google Shape;355;p32"/>
            <p:cNvSpPr/>
            <p:nvPr/>
          </p:nvSpPr>
          <p:spPr>
            <a:xfrm>
              <a:off x="4461192" y="1903625"/>
              <a:ext cx="1110995" cy="835319"/>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56" name="Google Shape;356;p32"/>
            <p:cNvSpPr txBox="1"/>
            <p:nvPr/>
          </p:nvSpPr>
          <p:spPr>
            <a:xfrm>
              <a:off x="4461192" y="1903625"/>
              <a:ext cx="1110995" cy="835319"/>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400"/>
                <a:buFont typeface="Libre Franklin"/>
                <a:buNone/>
              </a:pPr>
              <a:r>
                <a:rPr lang="en-CA" sz="1400" b="1" i="1" u="none" strike="noStrike" cap="none" dirty="0">
                  <a:solidFill>
                    <a:schemeClr val="dk1"/>
                  </a:solidFill>
                  <a:latin typeface="Libre Franklin"/>
                  <a:ea typeface="Libre Franklin"/>
                  <a:cs typeface="Libre Franklin"/>
                  <a:sym typeface="Libre Franklin"/>
                </a:rPr>
                <a:t>Was  application accepted?</a:t>
              </a:r>
              <a:endParaRPr sz="1800" b="0" i="0" u="none" strike="noStrike" cap="none" dirty="0">
                <a:solidFill>
                  <a:schemeClr val="dk1"/>
                </a:solidFill>
                <a:latin typeface="Calibri"/>
                <a:ea typeface="Calibri"/>
                <a:cs typeface="Calibri"/>
                <a:sym typeface="Calibri"/>
              </a:endParaRPr>
            </a:p>
          </p:txBody>
        </p:sp>
        <p:sp>
          <p:nvSpPr>
            <p:cNvPr id="357" name="Google Shape;357;p32"/>
            <p:cNvSpPr/>
            <p:nvPr/>
          </p:nvSpPr>
          <p:spPr>
            <a:xfrm>
              <a:off x="3709810" y="3043940"/>
              <a:ext cx="641689" cy="641689"/>
            </a:xfrm>
            <a:prstGeom prst="ellipse">
              <a:avLst/>
            </a:prstGeom>
            <a:solidFill>
              <a:srgbClr val="4FA6C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58" name="Google Shape;358;p32"/>
            <p:cNvSpPr/>
            <p:nvPr/>
          </p:nvSpPr>
          <p:spPr>
            <a:xfrm>
              <a:off x="3283722" y="3069415"/>
              <a:ext cx="1437313" cy="641689"/>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59" name="Google Shape;359;p32"/>
            <p:cNvSpPr txBox="1"/>
            <p:nvPr/>
          </p:nvSpPr>
          <p:spPr>
            <a:xfrm>
              <a:off x="3283722" y="3069415"/>
              <a:ext cx="1437313" cy="641689"/>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400"/>
                <a:buFont typeface="Libre Franklin"/>
                <a:buNone/>
              </a:pPr>
              <a:r>
                <a:rPr lang="en-CA" sz="1400" b="1" i="0" u="none" strike="noStrike" cap="none">
                  <a:solidFill>
                    <a:schemeClr val="dk1"/>
                  </a:solidFill>
                  <a:latin typeface="Libre Franklin"/>
                  <a:ea typeface="Libre Franklin"/>
                  <a:cs typeface="Libre Franklin"/>
                  <a:sym typeface="Libre Franklin"/>
                </a:rPr>
                <a:t>Yes. I am receiving social assistance.</a:t>
              </a:r>
              <a:endParaRPr sz="1800" b="1" i="0" u="none" strike="noStrike" cap="none">
                <a:solidFill>
                  <a:schemeClr val="dk1"/>
                </a:solidFill>
                <a:latin typeface="Calibri"/>
                <a:ea typeface="Calibri"/>
                <a:cs typeface="Calibri"/>
                <a:sym typeface="Calibri"/>
              </a:endParaRPr>
            </a:p>
          </p:txBody>
        </p:sp>
        <p:sp>
          <p:nvSpPr>
            <p:cNvPr id="360" name="Google Shape;360;p32"/>
            <p:cNvSpPr/>
            <p:nvPr/>
          </p:nvSpPr>
          <p:spPr>
            <a:xfrm>
              <a:off x="5711846" y="3043940"/>
              <a:ext cx="641689" cy="641689"/>
            </a:xfrm>
            <a:prstGeom prst="ellipse">
              <a:avLst/>
            </a:prstGeom>
            <a:solidFill>
              <a:srgbClr val="4FA6C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61" name="Google Shape;361;p32"/>
            <p:cNvSpPr/>
            <p:nvPr/>
          </p:nvSpPr>
          <p:spPr>
            <a:xfrm>
              <a:off x="5332518" y="3042335"/>
              <a:ext cx="1416003" cy="641689"/>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62" name="Google Shape;362;p32"/>
            <p:cNvSpPr txBox="1"/>
            <p:nvPr/>
          </p:nvSpPr>
          <p:spPr>
            <a:xfrm>
              <a:off x="5332518" y="3042335"/>
              <a:ext cx="1416003" cy="641689"/>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400"/>
                <a:buFont typeface="Libre Franklin"/>
                <a:buNone/>
              </a:pPr>
              <a:r>
                <a:rPr lang="en-CA" sz="1400" b="1" i="0" u="none" strike="noStrike" cap="none">
                  <a:solidFill>
                    <a:schemeClr val="dk1"/>
                  </a:solidFill>
                  <a:latin typeface="Libre Franklin"/>
                  <a:ea typeface="Libre Franklin"/>
                  <a:cs typeface="Libre Franklin"/>
                  <a:sym typeface="Libre Franklin"/>
                </a:rPr>
                <a:t>No. It was denied.</a:t>
              </a:r>
              <a:endParaRPr sz="1800" b="1" i="0" u="none" strike="noStrike" cap="none">
                <a:solidFill>
                  <a:schemeClr val="dk1"/>
                </a:solidFill>
                <a:latin typeface="Calibri"/>
                <a:ea typeface="Calibri"/>
                <a:cs typeface="Calibri"/>
                <a:sym typeface="Calibri"/>
              </a:endParaRPr>
            </a:p>
          </p:txBody>
        </p:sp>
        <p:sp>
          <p:nvSpPr>
            <p:cNvPr id="363" name="Google Shape;363;p32"/>
            <p:cNvSpPr/>
            <p:nvPr/>
          </p:nvSpPr>
          <p:spPr>
            <a:xfrm>
              <a:off x="5618497" y="4019080"/>
              <a:ext cx="641689" cy="641689"/>
            </a:xfrm>
            <a:prstGeom prst="ellipse">
              <a:avLst/>
            </a:prstGeom>
            <a:solidFill>
              <a:srgbClr val="4FA6C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64" name="Google Shape;364;p32"/>
            <p:cNvSpPr/>
            <p:nvPr/>
          </p:nvSpPr>
          <p:spPr>
            <a:xfrm>
              <a:off x="5018734" y="3894390"/>
              <a:ext cx="1789399" cy="904326"/>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65" name="Google Shape;365;p32"/>
            <p:cNvSpPr txBox="1"/>
            <p:nvPr/>
          </p:nvSpPr>
          <p:spPr>
            <a:xfrm>
              <a:off x="5018734" y="3894390"/>
              <a:ext cx="1789399" cy="904326"/>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400"/>
                <a:buFont typeface="Libre Franklin"/>
                <a:buNone/>
              </a:pPr>
              <a:r>
                <a:rPr lang="en-CA" sz="1400" b="1" i="1" u="none" strike="noStrike" cap="none">
                  <a:solidFill>
                    <a:schemeClr val="dk1"/>
                  </a:solidFill>
                  <a:latin typeface="Libre Franklin"/>
                  <a:ea typeface="Libre Franklin"/>
                  <a:cs typeface="Libre Franklin"/>
                  <a:sym typeface="Libre Franklin"/>
                </a:rPr>
                <a:t>You have 30 days to write letter </a:t>
              </a:r>
              <a:r>
                <a:rPr lang="en-CA" sz="1800" b="1" i="1" u="none" strike="noStrike" cap="none">
                  <a:solidFill>
                    <a:schemeClr val="dk1"/>
                  </a:solidFill>
                  <a:latin typeface="Libre Franklin"/>
                  <a:ea typeface="Libre Franklin"/>
                  <a:cs typeface="Libre Franklin"/>
                  <a:sym typeface="Libre Franklin"/>
                </a:rPr>
                <a:t>asking</a:t>
              </a:r>
              <a:r>
                <a:rPr lang="en-CA" sz="1400" b="1" i="1" u="none" strike="noStrike" cap="none">
                  <a:solidFill>
                    <a:schemeClr val="dk1"/>
                  </a:solidFill>
                  <a:latin typeface="Libre Franklin"/>
                  <a:ea typeface="Libre Franklin"/>
                  <a:cs typeface="Libre Franklin"/>
                  <a:sym typeface="Libre Franklin"/>
                </a:rPr>
                <a:t> for an internal review.</a:t>
              </a:r>
              <a:endParaRPr sz="18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33"/>
          <p:cNvSpPr txBox="1">
            <a:spLocks noGrp="1"/>
          </p:cNvSpPr>
          <p:nvPr>
            <p:ph type="title"/>
          </p:nvPr>
        </p:nvSpPr>
        <p:spPr>
          <a:xfrm>
            <a:off x="555648" y="1282890"/>
            <a:ext cx="8342692" cy="709683"/>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C55A11"/>
              </a:buClr>
              <a:buSzPct val="100000"/>
              <a:buFont typeface="Calibri"/>
              <a:buNone/>
            </a:pPr>
            <a:r>
              <a:rPr lang="en-CA" sz="4800" b="1" dirty="0">
                <a:solidFill>
                  <a:srgbClr val="C55A11"/>
                </a:solidFill>
              </a:rPr>
              <a:t>What can community workers do?</a:t>
            </a:r>
            <a:endParaRPr sz="4800" b="1" dirty="0"/>
          </a:p>
        </p:txBody>
      </p:sp>
      <p:sp>
        <p:nvSpPr>
          <p:cNvPr id="372" name="Google Shape;372;p33"/>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43</a:t>
            </a:fld>
            <a:endParaRPr sz="1600"/>
          </a:p>
        </p:txBody>
      </p:sp>
      <p:sp>
        <p:nvSpPr>
          <p:cNvPr id="373" name="Google Shape;373;p33"/>
          <p:cNvSpPr txBox="1">
            <a:spLocks noGrp="1"/>
          </p:cNvSpPr>
          <p:nvPr>
            <p:ph type="body" idx="1"/>
          </p:nvPr>
        </p:nvSpPr>
        <p:spPr>
          <a:xfrm>
            <a:off x="368490" y="2101755"/>
            <a:ext cx="8342692" cy="4408227"/>
          </a:xfrm>
          <a:prstGeom prst="rect">
            <a:avLst/>
          </a:prstGeom>
          <a:noFill/>
          <a:ln>
            <a:noFill/>
          </a:ln>
        </p:spPr>
        <p:txBody>
          <a:bodyPr spcFirstLastPara="1" wrap="square" lIns="91425" tIns="45700" rIns="91425" bIns="45700" anchor="t" anchorCtr="0">
            <a:noAutofit/>
          </a:bodyPr>
          <a:lstStyle/>
          <a:p>
            <a:pPr marL="342900" lvl="0" indent="-227012" algn="l" rtl="0">
              <a:lnSpc>
                <a:spcPct val="100000"/>
              </a:lnSpc>
              <a:spcBef>
                <a:spcPts val="0"/>
              </a:spcBef>
              <a:spcAft>
                <a:spcPts val="600"/>
              </a:spcAft>
              <a:buClr>
                <a:schemeClr val="dk1"/>
              </a:buClr>
              <a:buSzPct val="100000"/>
              <a:buChar char="•"/>
            </a:pPr>
            <a:r>
              <a:rPr lang="en-CA" dirty="0">
                <a:solidFill>
                  <a:schemeClr val="dk1"/>
                </a:solidFill>
              </a:rPr>
              <a:t>Encourage those in financial need to apply for social assistance regardless of their immigration status*</a:t>
            </a:r>
            <a:endParaRPr dirty="0">
              <a:solidFill>
                <a:schemeClr val="dk1"/>
              </a:solidFill>
            </a:endParaRPr>
          </a:p>
          <a:p>
            <a:pPr marL="342900" lvl="0" indent="-227012" algn="l" rtl="0">
              <a:lnSpc>
                <a:spcPct val="100000"/>
              </a:lnSpc>
              <a:spcBef>
                <a:spcPts val="0"/>
              </a:spcBef>
              <a:spcAft>
                <a:spcPts val="600"/>
              </a:spcAft>
              <a:buClr>
                <a:schemeClr val="dk1"/>
              </a:buClr>
              <a:buSzPct val="100000"/>
              <a:buChar char="•"/>
            </a:pPr>
            <a:r>
              <a:rPr lang="en-CA" dirty="0">
                <a:solidFill>
                  <a:schemeClr val="dk1"/>
                </a:solidFill>
              </a:rPr>
              <a:t>Help clients insist on completing social assistance applications even if they are told verbally that they are not eligible for benefits</a:t>
            </a:r>
            <a:endParaRPr dirty="0">
              <a:solidFill>
                <a:schemeClr val="dk1"/>
              </a:solidFill>
            </a:endParaRPr>
          </a:p>
          <a:p>
            <a:pPr marL="342900" lvl="0" indent="-227012" algn="l" rtl="0">
              <a:lnSpc>
                <a:spcPct val="100000"/>
              </a:lnSpc>
              <a:spcBef>
                <a:spcPts val="0"/>
              </a:spcBef>
              <a:spcAft>
                <a:spcPts val="600"/>
              </a:spcAft>
              <a:buClr>
                <a:schemeClr val="dk1"/>
              </a:buClr>
              <a:buSzPct val="100000"/>
              <a:buChar char="•"/>
            </a:pPr>
            <a:r>
              <a:rPr lang="en-CA" dirty="0">
                <a:solidFill>
                  <a:schemeClr val="dk1"/>
                </a:solidFill>
              </a:rPr>
              <a:t>Warmly refer clients to their local legal clinics, who can assess eligibility, file internal review requests, file appeals, and request interim assistance</a:t>
            </a:r>
            <a:endParaRPr dirty="0">
              <a:solidFill>
                <a:schemeClr val="dk1"/>
              </a:solidFill>
            </a:endParaRPr>
          </a:p>
          <a:p>
            <a:pPr marL="0" lvl="0" indent="0" algn="l" rtl="0">
              <a:lnSpc>
                <a:spcPct val="100000"/>
              </a:lnSpc>
              <a:spcBef>
                <a:spcPts val="0"/>
              </a:spcBef>
              <a:spcAft>
                <a:spcPts val="0"/>
              </a:spcAft>
              <a:buClr>
                <a:srgbClr val="888888"/>
              </a:buClr>
              <a:buSzPct val="100000"/>
              <a:buNone/>
            </a:pPr>
            <a:endParaRPr dirty="0"/>
          </a:p>
          <a:p>
            <a:pPr marL="0" lvl="0" indent="0" algn="l" rtl="0">
              <a:lnSpc>
                <a:spcPct val="100000"/>
              </a:lnSpc>
              <a:spcBef>
                <a:spcPts val="0"/>
              </a:spcBef>
              <a:spcAft>
                <a:spcPts val="0"/>
              </a:spcAft>
              <a:buClr>
                <a:srgbClr val="888888"/>
              </a:buClr>
              <a:buSzPct val="100000"/>
              <a:buNone/>
            </a:pPr>
            <a:r>
              <a:rPr lang="en-CA" dirty="0">
                <a:solidFill>
                  <a:schemeClr val="tx1"/>
                </a:solidFill>
              </a:rPr>
              <a:t>*If the person has an immigration lawyer, talk to that person first.</a:t>
            </a:r>
            <a:endParaRPr dirty="0">
              <a:solidFill>
                <a:schemeClr val="tx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4"/>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44</a:t>
            </a:fld>
            <a:endParaRPr sz="1600"/>
          </a:p>
        </p:txBody>
      </p:sp>
      <p:pic>
        <p:nvPicPr>
          <p:cNvPr id="380" name="Google Shape;380;p34" descr="Screen Shot 2021-06-17 at 7.51.23 AM.jpg"/>
          <p:cNvPicPr preferRelativeResize="0">
            <a:picLocks noGrp="1"/>
          </p:cNvPicPr>
          <p:nvPr>
            <p:ph type="body" idx="1"/>
          </p:nvPr>
        </p:nvPicPr>
        <p:blipFill rotWithShape="1">
          <a:blip r:embed="rId3">
            <a:alphaModFix/>
          </a:blip>
          <a:srcRect l="-29916" r="-29915"/>
          <a:stretch/>
        </p:blipFill>
        <p:spPr>
          <a:xfrm>
            <a:off x="-18504" y="958645"/>
            <a:ext cx="9162504" cy="589935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Google Shape;386;p35" descr="j0315598.jpg"/>
          <p:cNvPicPr preferRelativeResize="0"/>
          <p:nvPr/>
        </p:nvPicPr>
        <p:blipFill rotWithShape="1">
          <a:blip r:embed="rId3">
            <a:alphaModFix/>
          </a:blip>
          <a:srcRect/>
          <a:stretch/>
        </p:blipFill>
        <p:spPr>
          <a:xfrm>
            <a:off x="0" y="930725"/>
            <a:ext cx="9144000" cy="5927275"/>
          </a:xfrm>
          <a:prstGeom prst="rect">
            <a:avLst/>
          </a:prstGeom>
          <a:noFill/>
          <a:ln>
            <a:noFill/>
          </a:ln>
        </p:spPr>
      </p:pic>
      <p:sp>
        <p:nvSpPr>
          <p:cNvPr id="387" name="Google Shape;387;p35"/>
          <p:cNvSpPr txBox="1">
            <a:spLocks noGrp="1"/>
          </p:cNvSpPr>
          <p:nvPr>
            <p:ph type="title"/>
          </p:nvPr>
        </p:nvSpPr>
        <p:spPr>
          <a:xfrm>
            <a:off x="555648" y="1269242"/>
            <a:ext cx="7886700" cy="719076"/>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C55A11"/>
              </a:buClr>
              <a:buSzPts val="4800"/>
              <a:buFont typeface="Calibri"/>
              <a:buNone/>
            </a:pPr>
            <a:r>
              <a:rPr lang="en-CA" sz="4800" b="1" dirty="0">
                <a:solidFill>
                  <a:srgbClr val="C55A11"/>
                </a:solidFill>
              </a:rPr>
              <a:t>Questions?</a:t>
            </a:r>
            <a:endParaRPr sz="4800" b="1" dirty="0"/>
          </a:p>
        </p:txBody>
      </p:sp>
      <p:sp>
        <p:nvSpPr>
          <p:cNvPr id="388" name="Google Shape;388;p35"/>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45</a:t>
            </a:fld>
            <a:endParaRPr sz="16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coffee break">
            <a:extLst>
              <a:ext uri="{FF2B5EF4-FFF2-40B4-BE49-F238E27FC236}">
                <a16:creationId xmlns:a16="http://schemas.microsoft.com/office/drawing/2014/main" id="{5D2A9168-1C61-8A41-88BC-ADB145248CA6}"/>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36696" t="6195" r="16776" b="-1"/>
          <a:stretch/>
        </p:blipFill>
        <p:spPr bwMode="auto">
          <a:xfrm>
            <a:off x="3992298" y="1600200"/>
            <a:ext cx="4124971" cy="4761176"/>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24F54FC-10BD-A844-91F6-4A02A43A970F}"/>
              </a:ext>
            </a:extLst>
          </p:cNvPr>
          <p:cNvSpPr/>
          <p:nvPr/>
        </p:nvSpPr>
        <p:spPr>
          <a:xfrm>
            <a:off x="1026731" y="4117185"/>
            <a:ext cx="3559925" cy="89254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4000" b="1" spc="-38" dirty="0">
                <a:solidFill>
                  <a:schemeClr val="tx1"/>
                </a:solidFill>
                <a:latin typeface="+mj-lt"/>
                <a:ea typeface="+mj-ea"/>
                <a:cs typeface="+mj-cs"/>
              </a:rPr>
              <a:t>Time for a break</a:t>
            </a:r>
          </a:p>
        </p:txBody>
      </p:sp>
    </p:spTree>
    <p:extLst>
      <p:ext uri="{BB962C8B-B14F-4D97-AF65-F5344CB8AC3E}">
        <p14:creationId xmlns:p14="http://schemas.microsoft.com/office/powerpoint/2010/main" val="34319728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37"/>
          <p:cNvSpPr txBox="1">
            <a:spLocks noGrp="1"/>
          </p:cNvSpPr>
          <p:nvPr>
            <p:ph type="title"/>
          </p:nvPr>
        </p:nvSpPr>
        <p:spPr>
          <a:xfrm>
            <a:off x="628650" y="2816572"/>
            <a:ext cx="7886700" cy="2178509"/>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C55A11"/>
              </a:buClr>
              <a:buSzPts val="4800"/>
              <a:buFont typeface="Calibri"/>
              <a:buNone/>
            </a:pPr>
            <a:r>
              <a:rPr lang="en-CA" sz="4800" b="1">
                <a:solidFill>
                  <a:srgbClr val="C55A11"/>
                </a:solidFill>
              </a:rPr>
              <a:t>How social assistance</a:t>
            </a:r>
            <a:br>
              <a:rPr lang="en-CA" sz="4800" b="1">
                <a:solidFill>
                  <a:srgbClr val="C55A11"/>
                </a:solidFill>
              </a:rPr>
            </a:br>
            <a:r>
              <a:rPr lang="en-CA" sz="4800" b="1">
                <a:solidFill>
                  <a:srgbClr val="C55A11"/>
                </a:solidFill>
              </a:rPr>
              <a:t>affects </a:t>
            </a:r>
            <a:br>
              <a:rPr lang="en-CA" sz="4800" b="1">
                <a:solidFill>
                  <a:srgbClr val="C55A11"/>
                </a:solidFill>
              </a:rPr>
            </a:br>
            <a:r>
              <a:rPr lang="en-CA" sz="4800" b="1">
                <a:solidFill>
                  <a:srgbClr val="C55A11"/>
                </a:solidFill>
              </a:rPr>
              <a:t>immigration applications</a:t>
            </a:r>
            <a:endParaRPr sz="4800" b="1"/>
          </a:p>
        </p:txBody>
      </p:sp>
      <p:sp>
        <p:nvSpPr>
          <p:cNvPr id="402" name="Google Shape;402;p37"/>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47</a:t>
            </a:fld>
            <a:endParaRPr sz="16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6A505-26B6-5444-AB25-500DE16A393D}"/>
              </a:ext>
            </a:extLst>
          </p:cNvPr>
          <p:cNvSpPr>
            <a:spLocks noGrp="1"/>
          </p:cNvSpPr>
          <p:nvPr>
            <p:ph type="title"/>
          </p:nvPr>
        </p:nvSpPr>
        <p:spPr>
          <a:xfrm>
            <a:off x="533616" y="1075552"/>
            <a:ext cx="8834147" cy="924605"/>
          </a:xfrm>
        </p:spPr>
        <p:txBody>
          <a:bodyPr>
            <a:normAutofit/>
          </a:bodyPr>
          <a:lstStyle/>
          <a:p>
            <a:r>
              <a:rPr lang="en-US" sz="4300" b="1" dirty="0">
                <a:solidFill>
                  <a:srgbClr val="C55A11"/>
                </a:solidFill>
              </a:rPr>
              <a:t>Definition of Social assistance</a:t>
            </a:r>
          </a:p>
        </p:txBody>
      </p:sp>
      <p:sp>
        <p:nvSpPr>
          <p:cNvPr id="3" name="Text Placeholder 2">
            <a:extLst>
              <a:ext uri="{FF2B5EF4-FFF2-40B4-BE49-F238E27FC236}">
                <a16:creationId xmlns:a16="http://schemas.microsoft.com/office/drawing/2014/main" id="{83BBDA4E-614D-5A46-8952-9A86E820DA62}"/>
              </a:ext>
            </a:extLst>
          </p:cNvPr>
          <p:cNvSpPr>
            <a:spLocks noGrp="1"/>
          </p:cNvSpPr>
          <p:nvPr>
            <p:ph type="body" idx="1"/>
          </p:nvPr>
        </p:nvSpPr>
        <p:spPr>
          <a:xfrm>
            <a:off x="171307" y="2275423"/>
            <a:ext cx="8834148" cy="3044722"/>
          </a:xfrm>
        </p:spPr>
        <p:txBody>
          <a:bodyPr>
            <a:noAutofit/>
          </a:bodyPr>
          <a:lstStyle/>
          <a:p>
            <a:pPr marL="800100" indent="-571500">
              <a:buFont typeface="Arial" panose="020B0604020202020204" pitchFamily="34" charset="0"/>
              <a:buChar char="•"/>
            </a:pPr>
            <a:r>
              <a:rPr lang="en-US" sz="4400" dirty="0">
                <a:solidFill>
                  <a:schemeClr val="dk1"/>
                </a:solidFill>
              </a:rPr>
              <a:t>Any benefit – money, goods or services</a:t>
            </a:r>
          </a:p>
          <a:p>
            <a:pPr marL="800100" indent="-571500">
              <a:buFont typeface="Arial" panose="020B0604020202020204" pitchFamily="34" charset="0"/>
              <a:buChar char="•"/>
            </a:pPr>
            <a:r>
              <a:rPr lang="en-US" sz="4400" dirty="0">
                <a:solidFill>
                  <a:schemeClr val="dk1"/>
                </a:solidFill>
              </a:rPr>
              <a:t>Provided by a provincial program of assistance </a:t>
            </a:r>
          </a:p>
          <a:p>
            <a:pPr marL="800100" indent="-571500">
              <a:buFont typeface="Arial" panose="020B0604020202020204" pitchFamily="34" charset="0"/>
              <a:buChar char="•"/>
            </a:pPr>
            <a:r>
              <a:rPr lang="en-US" sz="4400" dirty="0">
                <a:solidFill>
                  <a:schemeClr val="dk1"/>
                </a:solidFill>
              </a:rPr>
              <a:t>Including food, shelter, clothing, utilities, healthcare….</a:t>
            </a:r>
          </a:p>
        </p:txBody>
      </p:sp>
      <p:sp>
        <p:nvSpPr>
          <p:cNvPr id="6" name="Slide Number Placeholder 5">
            <a:extLst>
              <a:ext uri="{FF2B5EF4-FFF2-40B4-BE49-F238E27FC236}">
                <a16:creationId xmlns:a16="http://schemas.microsoft.com/office/drawing/2014/main" id="{398E35C8-7D58-0D4D-93B9-C4944E2C4BA2}"/>
              </a:ext>
            </a:extLst>
          </p:cNvPr>
          <p:cNvSpPr>
            <a:spLocks noGrp="1"/>
          </p:cNvSpPr>
          <p:nvPr>
            <p:ph type="sldNum" sz="quarter" idx="12"/>
          </p:nvPr>
        </p:nvSpPr>
        <p:spPr/>
        <p:txBody>
          <a:bodyPr/>
          <a:lstStyle/>
          <a:p>
            <a:fld id="{352843D7-B4A2-6A42-B18D-F75DE8916FD0}" type="slidenum">
              <a:rPr lang="en-US" sz="1800" smtClean="0"/>
              <a:t>48</a:t>
            </a:fld>
            <a:endParaRPr lang="en-US" sz="1800"/>
          </a:p>
        </p:txBody>
      </p:sp>
    </p:spTree>
    <p:extLst>
      <p:ext uri="{BB962C8B-B14F-4D97-AF65-F5344CB8AC3E}">
        <p14:creationId xmlns:p14="http://schemas.microsoft.com/office/powerpoint/2010/main" val="25979415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38"/>
          <p:cNvSpPr txBox="1">
            <a:spLocks noGrp="1"/>
          </p:cNvSpPr>
          <p:nvPr>
            <p:ph type="title"/>
          </p:nvPr>
        </p:nvSpPr>
        <p:spPr>
          <a:xfrm>
            <a:off x="555648" y="1119116"/>
            <a:ext cx="7886700" cy="1163069"/>
          </a:xfrm>
          <a:prstGeom prst="rect">
            <a:avLst/>
          </a:prstGeom>
          <a:noFill/>
          <a:ln>
            <a:noFill/>
          </a:ln>
        </p:spPr>
        <p:txBody>
          <a:bodyPr spcFirstLastPara="1" wrap="square" lIns="91425" tIns="45700" rIns="91425" bIns="45700" anchor="b" anchorCtr="0">
            <a:normAutofit fontScale="90000"/>
          </a:bodyPr>
          <a:lstStyle/>
          <a:p>
            <a:pPr marL="0" lvl="0" indent="0" algn="l" rtl="0">
              <a:lnSpc>
                <a:spcPct val="75000"/>
              </a:lnSpc>
              <a:spcBef>
                <a:spcPts val="0"/>
              </a:spcBef>
              <a:spcAft>
                <a:spcPts val="0"/>
              </a:spcAft>
              <a:buClr>
                <a:srgbClr val="C55A11"/>
              </a:buClr>
              <a:buSzPct val="100000"/>
              <a:buFont typeface="Calibri"/>
              <a:buNone/>
            </a:pPr>
            <a:r>
              <a:rPr lang="en-CA" sz="4800" b="1" dirty="0">
                <a:solidFill>
                  <a:srgbClr val="C55A11"/>
                </a:solidFill>
              </a:rPr>
              <a:t>How does SA affect immigration applications? </a:t>
            </a:r>
            <a:endParaRPr sz="4800" b="1" dirty="0"/>
          </a:p>
        </p:txBody>
      </p:sp>
      <p:sp>
        <p:nvSpPr>
          <p:cNvPr id="409" name="Google Shape;409;p38"/>
          <p:cNvSpPr txBox="1">
            <a:spLocks noGrp="1"/>
          </p:cNvSpPr>
          <p:nvPr>
            <p:ph type="body" idx="1"/>
          </p:nvPr>
        </p:nvSpPr>
        <p:spPr>
          <a:xfrm>
            <a:off x="178957" y="2282185"/>
            <a:ext cx="8640082" cy="4102554"/>
          </a:xfrm>
          <a:prstGeom prst="rect">
            <a:avLst/>
          </a:prstGeom>
          <a:noFill/>
          <a:ln>
            <a:noFill/>
          </a:ln>
        </p:spPr>
        <p:txBody>
          <a:bodyPr spcFirstLastPara="1" wrap="square" lIns="91425" tIns="45700" rIns="91425" bIns="45700" anchor="t" anchorCtr="0">
            <a:normAutofit/>
          </a:bodyPr>
          <a:lstStyle/>
          <a:p>
            <a:pPr marL="139700" lvl="0" indent="0" algn="l" rtl="0">
              <a:lnSpc>
                <a:spcPct val="90000"/>
              </a:lnSpc>
              <a:spcBef>
                <a:spcPts val="0"/>
              </a:spcBef>
              <a:spcAft>
                <a:spcPts val="0"/>
              </a:spcAft>
              <a:buClr>
                <a:schemeClr val="dk1"/>
              </a:buClr>
              <a:buSzPts val="2400"/>
            </a:pPr>
            <a:endParaRPr lang="en-CA" sz="2800" dirty="0">
              <a:solidFill>
                <a:schemeClr val="dk1"/>
              </a:solidFill>
            </a:endParaRPr>
          </a:p>
          <a:p>
            <a:pPr marL="139700" lvl="0" indent="0" algn="l" rtl="0">
              <a:lnSpc>
                <a:spcPct val="100000"/>
              </a:lnSpc>
              <a:spcBef>
                <a:spcPts val="0"/>
              </a:spcBef>
              <a:spcAft>
                <a:spcPts val="0"/>
              </a:spcAft>
              <a:buClr>
                <a:schemeClr val="dk1"/>
              </a:buClr>
              <a:buSzPts val="2400"/>
            </a:pPr>
            <a:r>
              <a:rPr lang="en-CA" sz="2800" dirty="0">
                <a:solidFill>
                  <a:schemeClr val="dk1"/>
                </a:solidFill>
              </a:rPr>
              <a:t>Some immigration applications are </a:t>
            </a:r>
            <a:r>
              <a:rPr lang="en-CA" sz="2800" b="1" dirty="0">
                <a:solidFill>
                  <a:schemeClr val="dk1"/>
                </a:solidFill>
              </a:rPr>
              <a:t>NOT</a:t>
            </a:r>
            <a:r>
              <a:rPr lang="en-CA" sz="2800" dirty="0">
                <a:solidFill>
                  <a:schemeClr val="dk1"/>
                </a:solidFill>
              </a:rPr>
              <a:t> affected</a:t>
            </a:r>
            <a:endParaRPr sz="2800" dirty="0"/>
          </a:p>
          <a:p>
            <a:pPr marL="342900" lvl="0" indent="-50800" algn="l" rtl="0">
              <a:lnSpc>
                <a:spcPct val="100000"/>
              </a:lnSpc>
              <a:spcBef>
                <a:spcPts val="0"/>
              </a:spcBef>
              <a:spcAft>
                <a:spcPts val="0"/>
              </a:spcAft>
              <a:buClr>
                <a:srgbClr val="888888"/>
              </a:buClr>
              <a:buSzPts val="2400"/>
              <a:buNone/>
            </a:pPr>
            <a:endParaRPr sz="2800" dirty="0">
              <a:solidFill>
                <a:schemeClr val="dk1"/>
              </a:solidFill>
            </a:endParaRPr>
          </a:p>
          <a:p>
            <a:pPr marL="139700" lvl="0" indent="0" algn="l" rtl="0">
              <a:lnSpc>
                <a:spcPct val="100000"/>
              </a:lnSpc>
              <a:spcBef>
                <a:spcPts val="0"/>
              </a:spcBef>
              <a:spcAft>
                <a:spcPts val="0"/>
              </a:spcAft>
              <a:buClr>
                <a:schemeClr val="dk1"/>
              </a:buClr>
              <a:buSzPts val="2400"/>
            </a:pPr>
            <a:r>
              <a:rPr lang="en-CA" sz="2800" dirty="0">
                <a:solidFill>
                  <a:schemeClr val="dk1"/>
                </a:solidFill>
              </a:rPr>
              <a:t>Permanent Resident Applications by Sponsorship </a:t>
            </a:r>
            <a:r>
              <a:rPr lang="en-CA" sz="2800" b="1" dirty="0">
                <a:solidFill>
                  <a:schemeClr val="dk1"/>
                </a:solidFill>
              </a:rPr>
              <a:t>ARE</a:t>
            </a:r>
            <a:r>
              <a:rPr lang="en-CA" sz="2800" dirty="0">
                <a:solidFill>
                  <a:schemeClr val="dk1"/>
                </a:solidFill>
              </a:rPr>
              <a:t>, with some exceptions</a:t>
            </a:r>
            <a:endParaRPr sz="2800" dirty="0"/>
          </a:p>
          <a:p>
            <a:pPr marL="342900" lvl="0" indent="-50800" algn="l" rtl="0">
              <a:lnSpc>
                <a:spcPct val="100000"/>
              </a:lnSpc>
              <a:spcBef>
                <a:spcPts val="0"/>
              </a:spcBef>
              <a:spcAft>
                <a:spcPts val="0"/>
              </a:spcAft>
              <a:buClr>
                <a:srgbClr val="888888"/>
              </a:buClr>
              <a:buSzPts val="2400"/>
              <a:buNone/>
            </a:pPr>
            <a:endParaRPr sz="2800" dirty="0">
              <a:solidFill>
                <a:schemeClr val="dk1"/>
              </a:solidFill>
            </a:endParaRPr>
          </a:p>
          <a:p>
            <a:pPr marL="139700" lvl="0" indent="0" algn="l" rtl="0">
              <a:lnSpc>
                <a:spcPct val="100000"/>
              </a:lnSpc>
              <a:spcBef>
                <a:spcPts val="0"/>
              </a:spcBef>
              <a:spcAft>
                <a:spcPts val="0"/>
              </a:spcAft>
              <a:buClr>
                <a:schemeClr val="dk1"/>
              </a:buClr>
              <a:buSzPts val="2400"/>
            </a:pPr>
            <a:r>
              <a:rPr lang="en-CA" sz="2800" dirty="0">
                <a:solidFill>
                  <a:schemeClr val="dk1"/>
                </a:solidFill>
              </a:rPr>
              <a:t>Potential impact on:</a:t>
            </a:r>
            <a:endParaRPr sz="2800" dirty="0"/>
          </a:p>
          <a:p>
            <a:pPr marL="640080" lvl="1" indent="-228600" algn="l" rtl="0">
              <a:lnSpc>
                <a:spcPct val="100000"/>
              </a:lnSpc>
              <a:spcBef>
                <a:spcPts val="0"/>
              </a:spcBef>
              <a:spcAft>
                <a:spcPts val="600"/>
              </a:spcAft>
              <a:buClr>
                <a:schemeClr val="dk1"/>
              </a:buClr>
              <a:buSzPts val="2400"/>
              <a:buChar char="•"/>
            </a:pPr>
            <a:r>
              <a:rPr lang="en-CA" sz="2800" dirty="0">
                <a:solidFill>
                  <a:schemeClr val="dk1"/>
                </a:solidFill>
              </a:rPr>
              <a:t>Sponsor AND</a:t>
            </a:r>
            <a:endParaRPr sz="2800" dirty="0"/>
          </a:p>
          <a:p>
            <a:pPr marL="640080" lvl="1" indent="-228600" algn="l" rtl="0">
              <a:lnSpc>
                <a:spcPct val="100000"/>
              </a:lnSpc>
              <a:spcBef>
                <a:spcPts val="0"/>
              </a:spcBef>
              <a:spcAft>
                <a:spcPts val="600"/>
              </a:spcAft>
              <a:buClr>
                <a:schemeClr val="dk1"/>
              </a:buClr>
              <a:buSzPts val="2400"/>
              <a:buChar char="•"/>
            </a:pPr>
            <a:r>
              <a:rPr lang="en-CA" sz="2800" dirty="0">
                <a:solidFill>
                  <a:schemeClr val="dk1"/>
                </a:solidFill>
              </a:rPr>
              <a:t>Person being sponsored (Applicant)</a:t>
            </a:r>
            <a:endParaRPr sz="2800" b="1" dirty="0">
              <a:solidFill>
                <a:schemeClr val="dk1"/>
              </a:solidFill>
            </a:endParaRPr>
          </a:p>
          <a:p>
            <a:pPr marL="0" lvl="0" indent="0" algn="l" rtl="0">
              <a:lnSpc>
                <a:spcPct val="90000"/>
              </a:lnSpc>
              <a:spcBef>
                <a:spcPts val="1000"/>
              </a:spcBef>
              <a:spcAft>
                <a:spcPts val="0"/>
              </a:spcAft>
              <a:buClr>
                <a:srgbClr val="888888"/>
              </a:buClr>
              <a:buSzPts val="2400"/>
              <a:buNone/>
            </a:pPr>
            <a:endParaRPr dirty="0"/>
          </a:p>
        </p:txBody>
      </p:sp>
      <p:sp>
        <p:nvSpPr>
          <p:cNvPr id="410" name="Google Shape;410;p38"/>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49</a:t>
            </a:fld>
            <a:endParaRPr sz="16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3443F-51EF-794F-957A-BE3E2E0D3D3C}"/>
              </a:ext>
            </a:extLst>
          </p:cNvPr>
          <p:cNvSpPr>
            <a:spLocks noGrp="1"/>
          </p:cNvSpPr>
          <p:nvPr>
            <p:ph type="title"/>
          </p:nvPr>
        </p:nvSpPr>
        <p:spPr>
          <a:xfrm>
            <a:off x="1439939" y="981796"/>
            <a:ext cx="7075411" cy="1079773"/>
          </a:xfrm>
        </p:spPr>
        <p:txBody>
          <a:bodyPr>
            <a:noAutofit/>
          </a:bodyPr>
          <a:lstStyle/>
          <a:p>
            <a:r>
              <a:rPr lang="en-CA" sz="4800" b="1" dirty="0">
                <a:solidFill>
                  <a:schemeClr val="accent2">
                    <a:lumMod val="75000"/>
                  </a:schemeClr>
                </a:solidFill>
              </a:rPr>
              <a:t>Activity — Myth Busting</a:t>
            </a:r>
            <a:endParaRPr lang="en-US" sz="4800" dirty="0">
              <a:solidFill>
                <a:schemeClr val="accent2">
                  <a:lumMod val="75000"/>
                </a:schemeClr>
              </a:solidFill>
            </a:endParaRPr>
          </a:p>
        </p:txBody>
      </p:sp>
      <p:sp>
        <p:nvSpPr>
          <p:cNvPr id="3" name="Text Placeholder 2">
            <a:extLst>
              <a:ext uri="{FF2B5EF4-FFF2-40B4-BE49-F238E27FC236}">
                <a16:creationId xmlns:a16="http://schemas.microsoft.com/office/drawing/2014/main" id="{ED39EE9B-020B-AB46-A3B3-807BF31F1EC0}"/>
              </a:ext>
            </a:extLst>
          </p:cNvPr>
          <p:cNvSpPr>
            <a:spLocks noGrp="1"/>
          </p:cNvSpPr>
          <p:nvPr>
            <p:ph type="body" idx="1"/>
          </p:nvPr>
        </p:nvSpPr>
        <p:spPr>
          <a:xfrm>
            <a:off x="628650" y="3002903"/>
            <a:ext cx="7886700" cy="3477080"/>
          </a:xfrm>
        </p:spPr>
        <p:txBody>
          <a:bodyPr/>
          <a:lstStyle/>
          <a:p>
            <a:endParaRPr lang="en-CA" sz="3600" dirty="0"/>
          </a:p>
          <a:p>
            <a:r>
              <a:rPr lang="en-CA" sz="3600" dirty="0">
                <a:solidFill>
                  <a:schemeClr val="tx1"/>
                </a:solidFill>
              </a:rPr>
              <a:t>  I can only get Ontario Works (OW) if I was born in Canada. </a:t>
            </a:r>
            <a:endParaRPr lang="en-US" dirty="0"/>
          </a:p>
        </p:txBody>
      </p:sp>
      <p:sp>
        <p:nvSpPr>
          <p:cNvPr id="6" name="Slide Number Placeholder 5">
            <a:extLst>
              <a:ext uri="{FF2B5EF4-FFF2-40B4-BE49-F238E27FC236}">
                <a16:creationId xmlns:a16="http://schemas.microsoft.com/office/drawing/2014/main" id="{06EE40F8-102F-1F43-AA51-E48B8249D64D}"/>
              </a:ext>
            </a:extLst>
          </p:cNvPr>
          <p:cNvSpPr>
            <a:spLocks noGrp="1"/>
          </p:cNvSpPr>
          <p:nvPr>
            <p:ph type="sldNum" sz="quarter" idx="12"/>
          </p:nvPr>
        </p:nvSpPr>
        <p:spPr/>
        <p:txBody>
          <a:bodyPr/>
          <a:lstStyle/>
          <a:p>
            <a:fld id="{352843D7-B4A2-6A42-B18D-F75DE8916FD0}" type="slidenum">
              <a:rPr lang="en-US" smtClean="0"/>
              <a:t>5</a:t>
            </a:fld>
            <a:endParaRPr lang="en-US"/>
          </a:p>
        </p:txBody>
      </p:sp>
      <p:pic>
        <p:nvPicPr>
          <p:cNvPr id="5" name="Picture 4" descr="Icon&#10;&#10;Description automatically generated">
            <a:extLst>
              <a:ext uri="{FF2B5EF4-FFF2-40B4-BE49-F238E27FC236}">
                <a16:creationId xmlns:a16="http://schemas.microsoft.com/office/drawing/2014/main" id="{6BED738A-059D-9C47-9E67-75A47355527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209059" y="2303061"/>
            <a:ext cx="2350727" cy="1175364"/>
          </a:xfrm>
          <a:prstGeom prst="rect">
            <a:avLst/>
          </a:prstGeom>
        </p:spPr>
      </p:pic>
    </p:spTree>
    <p:extLst>
      <p:ext uri="{BB962C8B-B14F-4D97-AF65-F5344CB8AC3E}">
        <p14:creationId xmlns:p14="http://schemas.microsoft.com/office/powerpoint/2010/main" val="16132355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39"/>
          <p:cNvSpPr txBox="1">
            <a:spLocks noGrp="1"/>
          </p:cNvSpPr>
          <p:nvPr>
            <p:ph type="title"/>
          </p:nvPr>
        </p:nvSpPr>
        <p:spPr>
          <a:xfrm>
            <a:off x="555648" y="1269242"/>
            <a:ext cx="7886700" cy="723331"/>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C55A11"/>
              </a:buClr>
              <a:buSzPts val="4800"/>
              <a:buFont typeface="Calibri"/>
              <a:buNone/>
            </a:pPr>
            <a:r>
              <a:rPr lang="en-CA" sz="4800" b="1" dirty="0">
                <a:solidFill>
                  <a:srgbClr val="C55A11"/>
                </a:solidFill>
              </a:rPr>
              <a:t>Family sponsorship</a:t>
            </a:r>
            <a:endParaRPr sz="4800" b="1" dirty="0"/>
          </a:p>
        </p:txBody>
      </p:sp>
      <p:sp>
        <p:nvSpPr>
          <p:cNvPr id="417" name="Google Shape;417;p39"/>
          <p:cNvSpPr txBox="1">
            <a:spLocks noGrp="1"/>
          </p:cNvSpPr>
          <p:nvPr>
            <p:ph type="body" idx="1"/>
          </p:nvPr>
        </p:nvSpPr>
        <p:spPr>
          <a:xfrm>
            <a:off x="623888" y="2423206"/>
            <a:ext cx="8248650" cy="3756368"/>
          </a:xfrm>
          <a:prstGeom prst="rect">
            <a:avLst/>
          </a:prstGeom>
          <a:noFill/>
          <a:ln>
            <a:noFill/>
          </a:ln>
        </p:spPr>
        <p:txBody>
          <a:bodyPr spcFirstLastPara="1" wrap="square" lIns="91425" tIns="45700" rIns="91425" bIns="45700" anchor="t" anchorCtr="0">
            <a:normAutofit/>
          </a:bodyPr>
          <a:lstStyle/>
          <a:p>
            <a:pPr marL="342900" lvl="0" indent="-342900">
              <a:lnSpc>
                <a:spcPct val="100000"/>
              </a:lnSpc>
              <a:spcBef>
                <a:spcPts val="0"/>
              </a:spcBef>
              <a:buClr>
                <a:schemeClr val="dk1"/>
              </a:buClr>
              <a:buSzPts val="2800"/>
              <a:buFont typeface="Arial" panose="020B0604020202020204" pitchFamily="34" charset="0"/>
              <a:buChar char="•"/>
            </a:pPr>
            <a:r>
              <a:rPr lang="en-CA" sz="2800" dirty="0">
                <a:solidFill>
                  <a:schemeClr val="dk1"/>
                </a:solidFill>
                <a:latin typeface="Calibri" panose="020F0502020204030204" pitchFamily="34" charset="0"/>
                <a:cs typeface="Calibri" panose="020F0502020204030204" pitchFamily="34" charset="0"/>
              </a:rPr>
              <a:t>Canadian citizens or Permanent Residents of Canada are able to sponsor family members — spouse, children and other relatives</a:t>
            </a:r>
            <a:endParaRPr sz="2800" dirty="0">
              <a:solidFill>
                <a:schemeClr val="dk1"/>
              </a:solidFill>
              <a:latin typeface="Calibri" panose="020F0502020204030204" pitchFamily="34" charset="0"/>
              <a:cs typeface="Calibri" panose="020F0502020204030204" pitchFamily="34" charset="0"/>
            </a:endParaRPr>
          </a:p>
          <a:p>
            <a:pPr marL="342900" lvl="0" indent="-342900" algn="l" rtl="0">
              <a:lnSpc>
                <a:spcPct val="100000"/>
              </a:lnSpc>
              <a:spcBef>
                <a:spcPts val="0"/>
              </a:spcBef>
              <a:spcAft>
                <a:spcPts val="0"/>
              </a:spcAft>
              <a:buClr>
                <a:schemeClr val="dk1"/>
              </a:buClr>
              <a:buSzPts val="2800"/>
              <a:buFont typeface="Arial" panose="020B0604020202020204" pitchFamily="34" charset="0"/>
              <a:buChar char="•"/>
            </a:pPr>
            <a:r>
              <a:rPr lang="en-CA" sz="2800" dirty="0">
                <a:solidFill>
                  <a:schemeClr val="dk1"/>
                </a:solidFill>
                <a:latin typeface="Calibri" panose="020F0502020204030204" pitchFamily="34" charset="0"/>
                <a:cs typeface="Calibri" panose="020F0502020204030204" pitchFamily="34" charset="0"/>
              </a:rPr>
              <a:t>You </a:t>
            </a:r>
            <a:r>
              <a:rPr lang="en-CA" sz="2800" b="1" dirty="0">
                <a:solidFill>
                  <a:schemeClr val="dk1"/>
                </a:solidFill>
                <a:latin typeface="Calibri" panose="020F0502020204030204" pitchFamily="34" charset="0"/>
                <a:ea typeface="Arial"/>
                <a:cs typeface="Calibri" panose="020F0502020204030204" pitchFamily="34" charset="0"/>
                <a:sym typeface="Arial"/>
              </a:rPr>
              <a:t>CAN’T</a:t>
            </a:r>
            <a:r>
              <a:rPr lang="en-CA" sz="2800" dirty="0">
                <a:solidFill>
                  <a:schemeClr val="dk1"/>
                </a:solidFill>
                <a:latin typeface="Calibri" panose="020F0502020204030204" pitchFamily="34" charset="0"/>
                <a:cs typeface="Calibri" panose="020F0502020204030204" pitchFamily="34" charset="0"/>
              </a:rPr>
              <a:t> sponsor if you have temporary resident status in Canada, or no status  </a:t>
            </a:r>
            <a:endParaRPr sz="2800" dirty="0">
              <a:latin typeface="Calibri" panose="020F0502020204030204" pitchFamily="34" charset="0"/>
              <a:cs typeface="Calibri" panose="020F0502020204030204" pitchFamily="34" charset="0"/>
            </a:endParaRPr>
          </a:p>
          <a:p>
            <a:pPr marL="0" lvl="0" indent="0" algn="l" rtl="0">
              <a:lnSpc>
                <a:spcPct val="90000"/>
              </a:lnSpc>
              <a:spcBef>
                <a:spcPts val="1000"/>
              </a:spcBef>
              <a:spcAft>
                <a:spcPts val="0"/>
              </a:spcAft>
              <a:buClr>
                <a:srgbClr val="888888"/>
              </a:buClr>
              <a:buSzPts val="2400"/>
              <a:buNone/>
            </a:pPr>
            <a:endParaRPr dirty="0"/>
          </a:p>
        </p:txBody>
      </p:sp>
      <p:sp>
        <p:nvSpPr>
          <p:cNvPr id="418" name="Google Shape;418;p39"/>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50</a:t>
            </a:fld>
            <a:endParaRPr sz="16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40"/>
          <p:cNvSpPr txBox="1">
            <a:spLocks noGrp="1"/>
          </p:cNvSpPr>
          <p:nvPr>
            <p:ph type="title"/>
          </p:nvPr>
        </p:nvSpPr>
        <p:spPr>
          <a:xfrm>
            <a:off x="555648" y="1269242"/>
            <a:ext cx="7886700" cy="723331"/>
          </a:xfrm>
          <a:prstGeom prst="rect">
            <a:avLst/>
          </a:prstGeom>
          <a:noFill/>
          <a:ln>
            <a:noFill/>
          </a:ln>
        </p:spPr>
        <p:txBody>
          <a:bodyPr spcFirstLastPara="1" wrap="square" lIns="91425" tIns="45700" rIns="91425" bIns="45700" anchor="b" anchorCtr="0">
            <a:normAutofit fontScale="90000"/>
          </a:bodyPr>
          <a:lstStyle/>
          <a:p>
            <a:pPr lvl="0">
              <a:buClr>
                <a:srgbClr val="C55A11"/>
              </a:buClr>
              <a:buSzPts val="4800"/>
            </a:pPr>
            <a:r>
              <a:rPr lang="en-CA" sz="4800" b="1" dirty="0">
                <a:solidFill>
                  <a:srgbClr val="C55A11"/>
                </a:solidFill>
              </a:rPr>
              <a:t>Sponsor — SA</a:t>
            </a:r>
            <a:endParaRPr sz="4800" b="1" dirty="0"/>
          </a:p>
        </p:txBody>
      </p:sp>
      <p:sp>
        <p:nvSpPr>
          <p:cNvPr id="425" name="Google Shape;425;p40"/>
          <p:cNvSpPr txBox="1">
            <a:spLocks noGrp="1"/>
          </p:cNvSpPr>
          <p:nvPr>
            <p:ph type="body" idx="1"/>
          </p:nvPr>
        </p:nvSpPr>
        <p:spPr>
          <a:xfrm>
            <a:off x="555648" y="2142121"/>
            <a:ext cx="8494939" cy="4064680"/>
          </a:xfrm>
          <a:prstGeom prst="rect">
            <a:avLst/>
          </a:prstGeom>
          <a:noFill/>
          <a:ln>
            <a:noFill/>
          </a:ln>
        </p:spPr>
        <p:txBody>
          <a:bodyPr spcFirstLastPara="1" wrap="square" lIns="91425" tIns="45700" rIns="91425" bIns="45700" anchor="t" anchorCtr="0">
            <a:normAutofit/>
          </a:bodyPr>
          <a:lstStyle/>
          <a:p>
            <a:pPr marL="342900" lvl="0" indent="-203200" algn="l" rtl="0">
              <a:lnSpc>
                <a:spcPct val="100000"/>
              </a:lnSpc>
              <a:spcBef>
                <a:spcPts val="0"/>
              </a:spcBef>
              <a:buClr>
                <a:schemeClr val="dk1"/>
              </a:buClr>
              <a:buSzPts val="2400"/>
              <a:buChar char="•"/>
            </a:pPr>
            <a:r>
              <a:rPr lang="en-CA" sz="2800" dirty="0">
                <a:solidFill>
                  <a:schemeClr val="dk1"/>
                </a:solidFill>
              </a:rPr>
              <a:t>You can’t be a sponsor if you receive social assistance for a reason other than a disability </a:t>
            </a:r>
            <a:endParaRPr sz="2800" dirty="0"/>
          </a:p>
          <a:p>
            <a:pPr marL="342900" lvl="0" indent="-203200" algn="l" rtl="0">
              <a:lnSpc>
                <a:spcPct val="100000"/>
              </a:lnSpc>
              <a:spcBef>
                <a:spcPts val="0"/>
              </a:spcBef>
              <a:buClr>
                <a:schemeClr val="dk1"/>
              </a:buClr>
              <a:buSzPts val="2400"/>
              <a:buChar char="•"/>
            </a:pPr>
            <a:r>
              <a:rPr lang="en-CA" sz="2800" dirty="0">
                <a:solidFill>
                  <a:schemeClr val="dk1"/>
                </a:solidFill>
              </a:rPr>
              <a:t>Includes OW and other assistance</a:t>
            </a:r>
            <a:endParaRPr sz="2800" dirty="0"/>
          </a:p>
          <a:p>
            <a:pPr marL="342900" lvl="0" indent="-203200" algn="l" rtl="0">
              <a:lnSpc>
                <a:spcPct val="100000"/>
              </a:lnSpc>
              <a:spcBef>
                <a:spcPts val="0"/>
              </a:spcBef>
              <a:buClr>
                <a:schemeClr val="dk1"/>
              </a:buClr>
              <a:buSzPts val="2400"/>
              <a:buChar char="•"/>
            </a:pPr>
            <a:r>
              <a:rPr lang="en-CA" sz="2800" dirty="0">
                <a:solidFill>
                  <a:schemeClr val="dk1"/>
                </a:solidFill>
              </a:rPr>
              <a:t>Doesn’t include ODSP</a:t>
            </a:r>
            <a:endParaRPr sz="2800" dirty="0"/>
          </a:p>
          <a:p>
            <a:pPr marL="342900" lvl="0" indent="-203200" algn="l" rtl="0">
              <a:lnSpc>
                <a:spcPct val="100000"/>
              </a:lnSpc>
              <a:spcBef>
                <a:spcPts val="0"/>
              </a:spcBef>
              <a:buClr>
                <a:schemeClr val="dk1"/>
              </a:buClr>
              <a:buSzPts val="2400"/>
              <a:buChar char="•"/>
            </a:pPr>
            <a:r>
              <a:rPr lang="en-CA" sz="2800" dirty="0">
                <a:solidFill>
                  <a:schemeClr val="dk1"/>
                </a:solidFill>
              </a:rPr>
              <a:t>If you don’t tell immigration about social assistance you receive and they find out, you could risk the sponsorship</a:t>
            </a:r>
            <a:endParaRPr sz="2800" dirty="0"/>
          </a:p>
          <a:p>
            <a:pPr marL="342900" lvl="0" indent="-203200" algn="l" rtl="0">
              <a:lnSpc>
                <a:spcPct val="100000"/>
              </a:lnSpc>
              <a:spcBef>
                <a:spcPts val="0"/>
              </a:spcBef>
              <a:buClr>
                <a:schemeClr val="dk1"/>
              </a:buClr>
              <a:buSzPts val="2400"/>
              <a:buChar char="•"/>
            </a:pPr>
            <a:r>
              <a:rPr lang="en-CA" sz="2800" i="1" dirty="0">
                <a:solidFill>
                  <a:schemeClr val="dk1"/>
                </a:solidFill>
              </a:rPr>
              <a:t>Misrepresentation</a:t>
            </a:r>
            <a:r>
              <a:rPr lang="en-CA" sz="2800" dirty="0">
                <a:solidFill>
                  <a:schemeClr val="dk1"/>
                </a:solidFill>
              </a:rPr>
              <a:t> can have legal consequences for both the sponsor and the person being sponsored</a:t>
            </a:r>
            <a:endParaRPr sz="2800" dirty="0"/>
          </a:p>
          <a:p>
            <a:pPr marL="0" lvl="0" indent="0" algn="l" rtl="0">
              <a:lnSpc>
                <a:spcPct val="90000"/>
              </a:lnSpc>
              <a:spcBef>
                <a:spcPts val="1000"/>
              </a:spcBef>
              <a:spcAft>
                <a:spcPts val="0"/>
              </a:spcAft>
              <a:buClr>
                <a:srgbClr val="888888"/>
              </a:buClr>
              <a:buSzPts val="2400"/>
              <a:buNone/>
            </a:pPr>
            <a:endParaRPr dirty="0"/>
          </a:p>
        </p:txBody>
      </p:sp>
      <p:sp>
        <p:nvSpPr>
          <p:cNvPr id="426" name="Google Shape;426;p40"/>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51</a:t>
            </a:fld>
            <a:endParaRPr sz="160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1"/>
          <p:cNvSpPr txBox="1">
            <a:spLocks noGrp="1"/>
          </p:cNvSpPr>
          <p:nvPr>
            <p:ph type="title"/>
          </p:nvPr>
        </p:nvSpPr>
        <p:spPr>
          <a:xfrm>
            <a:off x="555648" y="1119116"/>
            <a:ext cx="8342692" cy="1299549"/>
          </a:xfrm>
          <a:prstGeom prst="rect">
            <a:avLst/>
          </a:prstGeom>
          <a:noFill/>
          <a:ln>
            <a:noFill/>
          </a:ln>
        </p:spPr>
        <p:txBody>
          <a:bodyPr spcFirstLastPara="1" wrap="square" lIns="91425" tIns="45700" rIns="91425" bIns="45700" anchor="b" anchorCtr="0">
            <a:normAutofit/>
          </a:bodyPr>
          <a:lstStyle/>
          <a:p>
            <a:pPr lvl="0">
              <a:lnSpc>
                <a:spcPct val="75000"/>
              </a:lnSpc>
              <a:buClr>
                <a:srgbClr val="C55A11"/>
              </a:buClr>
              <a:buSzPct val="100000"/>
            </a:pPr>
            <a:r>
              <a:rPr lang="en-CA" sz="4300" b="1" dirty="0">
                <a:solidFill>
                  <a:srgbClr val="C55A11"/>
                </a:solidFill>
              </a:rPr>
              <a:t>Sponsor — SA: Compelling circumstances</a:t>
            </a:r>
            <a:endParaRPr sz="4300" b="1" dirty="0"/>
          </a:p>
        </p:txBody>
      </p:sp>
      <p:sp>
        <p:nvSpPr>
          <p:cNvPr id="433" name="Google Shape;433;p41"/>
          <p:cNvSpPr txBox="1">
            <a:spLocks noGrp="1"/>
          </p:cNvSpPr>
          <p:nvPr>
            <p:ph type="body" idx="1"/>
          </p:nvPr>
        </p:nvSpPr>
        <p:spPr>
          <a:xfrm>
            <a:off x="628650" y="2782544"/>
            <a:ext cx="8274452" cy="3573806"/>
          </a:xfrm>
          <a:prstGeom prst="rect">
            <a:avLst/>
          </a:prstGeom>
          <a:noFill/>
          <a:ln>
            <a:noFill/>
          </a:ln>
        </p:spPr>
        <p:txBody>
          <a:bodyPr spcFirstLastPara="1" wrap="square" lIns="91425" tIns="45700" rIns="91425" bIns="45700" anchor="t" anchorCtr="0">
            <a:normAutofit/>
          </a:bodyPr>
          <a:lstStyle/>
          <a:p>
            <a:pPr marL="342900" lvl="0" indent="-203200" algn="l" rtl="0">
              <a:lnSpc>
                <a:spcPct val="100000"/>
              </a:lnSpc>
              <a:spcBef>
                <a:spcPts val="0"/>
              </a:spcBef>
              <a:spcAft>
                <a:spcPts val="0"/>
              </a:spcAft>
              <a:buClr>
                <a:schemeClr val="dk1"/>
              </a:buClr>
              <a:buSzPts val="2400"/>
              <a:buChar char="•"/>
            </a:pPr>
            <a:r>
              <a:rPr lang="en-CA" sz="2800" dirty="0">
                <a:solidFill>
                  <a:schemeClr val="dk1"/>
                </a:solidFill>
              </a:rPr>
              <a:t>Can be reasons why someone is receiving social assistance when they apply to sponsor a family member</a:t>
            </a:r>
            <a:endParaRPr sz="2800" dirty="0">
              <a:solidFill>
                <a:schemeClr val="dk1"/>
              </a:solidFill>
            </a:endParaRPr>
          </a:p>
          <a:p>
            <a:pPr marL="342900" lvl="0" indent="-203200" algn="l" rtl="0">
              <a:lnSpc>
                <a:spcPct val="100000"/>
              </a:lnSpc>
              <a:spcBef>
                <a:spcPts val="0"/>
              </a:spcBef>
              <a:spcAft>
                <a:spcPts val="0"/>
              </a:spcAft>
              <a:buClr>
                <a:schemeClr val="dk1"/>
              </a:buClr>
              <a:buSzPts val="2400"/>
              <a:buChar char="•"/>
            </a:pPr>
            <a:r>
              <a:rPr lang="en-CA" sz="2800" dirty="0">
                <a:solidFill>
                  <a:schemeClr val="dk1"/>
                </a:solidFill>
              </a:rPr>
              <a:t>Must make an H &amp; C “humanitarian and compassionate” request to explain</a:t>
            </a:r>
            <a:endParaRPr sz="2800" dirty="0">
              <a:solidFill>
                <a:schemeClr val="dk1"/>
              </a:solidFill>
            </a:endParaRPr>
          </a:p>
          <a:p>
            <a:pPr marL="342900" lvl="0" indent="-228600" algn="l" rtl="0">
              <a:lnSpc>
                <a:spcPct val="100000"/>
              </a:lnSpc>
              <a:spcBef>
                <a:spcPts val="0"/>
              </a:spcBef>
              <a:spcAft>
                <a:spcPts val="0"/>
              </a:spcAft>
              <a:buClr>
                <a:schemeClr val="dk1"/>
              </a:buClr>
              <a:buSzPts val="2800"/>
              <a:buChar char="•"/>
            </a:pPr>
            <a:r>
              <a:rPr lang="en-CA" sz="2800" dirty="0">
                <a:solidFill>
                  <a:schemeClr val="dk1"/>
                </a:solidFill>
              </a:rPr>
              <a:t>Discretionary and Rare  </a:t>
            </a:r>
            <a:endParaRPr sz="2800" dirty="0"/>
          </a:p>
          <a:p>
            <a:pPr marL="0" lvl="0" indent="0" algn="l" rtl="0">
              <a:lnSpc>
                <a:spcPct val="90000"/>
              </a:lnSpc>
              <a:spcBef>
                <a:spcPts val="1000"/>
              </a:spcBef>
              <a:spcAft>
                <a:spcPts val="0"/>
              </a:spcAft>
              <a:buClr>
                <a:srgbClr val="888888"/>
              </a:buClr>
              <a:buSzPts val="2400"/>
              <a:buNone/>
            </a:pPr>
            <a:endParaRPr dirty="0"/>
          </a:p>
        </p:txBody>
      </p:sp>
      <p:sp>
        <p:nvSpPr>
          <p:cNvPr id="434" name="Google Shape;434;p41"/>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52</a:t>
            </a:fld>
            <a:endParaRPr sz="16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1"/>
          <p:cNvSpPr txBox="1">
            <a:spLocks noGrp="1"/>
          </p:cNvSpPr>
          <p:nvPr>
            <p:ph type="title"/>
          </p:nvPr>
        </p:nvSpPr>
        <p:spPr>
          <a:xfrm>
            <a:off x="986969" y="1050105"/>
            <a:ext cx="8342692" cy="1299549"/>
          </a:xfrm>
          <a:prstGeom prst="rect">
            <a:avLst/>
          </a:prstGeom>
          <a:noFill/>
          <a:ln>
            <a:noFill/>
          </a:ln>
        </p:spPr>
        <p:txBody>
          <a:bodyPr spcFirstLastPara="1" wrap="square" lIns="91425" tIns="45700" rIns="91425" bIns="45700" anchor="b" anchorCtr="0">
            <a:normAutofit/>
          </a:bodyPr>
          <a:lstStyle/>
          <a:p>
            <a:pPr lvl="0">
              <a:lnSpc>
                <a:spcPct val="75000"/>
              </a:lnSpc>
              <a:buClr>
                <a:srgbClr val="C55A11"/>
              </a:buClr>
              <a:buSzPct val="100000"/>
            </a:pPr>
            <a:r>
              <a:rPr lang="en-CA" sz="4300" b="1" dirty="0">
                <a:solidFill>
                  <a:srgbClr val="C55A11"/>
                </a:solidFill>
              </a:rPr>
              <a:t>Applicant — Social Assistance </a:t>
            </a:r>
            <a:br>
              <a:rPr lang="en-CA" sz="4300" b="1" dirty="0">
                <a:solidFill>
                  <a:srgbClr val="C55A11"/>
                </a:solidFill>
              </a:rPr>
            </a:br>
            <a:endParaRPr sz="4300" b="1" dirty="0"/>
          </a:p>
        </p:txBody>
      </p:sp>
      <p:sp>
        <p:nvSpPr>
          <p:cNvPr id="433" name="Google Shape;433;p41"/>
          <p:cNvSpPr txBox="1">
            <a:spLocks noGrp="1"/>
          </p:cNvSpPr>
          <p:nvPr>
            <p:ph type="body" idx="1"/>
          </p:nvPr>
        </p:nvSpPr>
        <p:spPr>
          <a:xfrm>
            <a:off x="0" y="1949571"/>
            <a:ext cx="9144000" cy="4771904"/>
          </a:xfrm>
          <a:prstGeom prst="rect">
            <a:avLst/>
          </a:prstGeom>
          <a:noFill/>
          <a:ln>
            <a:noFill/>
          </a:ln>
        </p:spPr>
        <p:txBody>
          <a:bodyPr spcFirstLastPara="1" wrap="square" lIns="91425" tIns="45700" rIns="91425" bIns="45700" anchor="t" anchorCtr="0">
            <a:noAutofit/>
          </a:bodyPr>
          <a:lstStyle/>
          <a:p>
            <a:pPr marL="139700" lvl="0" indent="0" algn="l" rtl="0">
              <a:lnSpc>
                <a:spcPct val="100000"/>
              </a:lnSpc>
              <a:spcBef>
                <a:spcPts val="0"/>
              </a:spcBef>
              <a:spcAft>
                <a:spcPts val="0"/>
              </a:spcAft>
              <a:buClr>
                <a:schemeClr val="dk1"/>
              </a:buClr>
              <a:buSzPts val="2400"/>
            </a:pPr>
            <a:r>
              <a:rPr lang="en-CA" sz="4000" dirty="0">
                <a:solidFill>
                  <a:schemeClr val="dk1"/>
                </a:solidFill>
              </a:rPr>
              <a:t>If the sponsor is on OSDP, the sponsored person must prove that they will not rely on any social assistance when they come to Canada</a:t>
            </a:r>
          </a:p>
          <a:p>
            <a:pPr marL="139700" lvl="0" indent="0" algn="l" rtl="0">
              <a:lnSpc>
                <a:spcPct val="100000"/>
              </a:lnSpc>
              <a:spcBef>
                <a:spcPts val="0"/>
              </a:spcBef>
              <a:spcAft>
                <a:spcPts val="0"/>
              </a:spcAft>
              <a:buClr>
                <a:schemeClr val="dk1"/>
              </a:buClr>
              <a:buSzPts val="2400"/>
            </a:pPr>
            <a:endParaRPr lang="en-CA" sz="4000" dirty="0">
              <a:solidFill>
                <a:schemeClr val="dk1"/>
              </a:solidFill>
            </a:endParaRPr>
          </a:p>
          <a:p>
            <a:pPr marL="139700" lvl="0" indent="0" algn="l" rtl="0">
              <a:lnSpc>
                <a:spcPct val="100000"/>
              </a:lnSpc>
              <a:spcBef>
                <a:spcPts val="0"/>
              </a:spcBef>
              <a:spcAft>
                <a:spcPts val="0"/>
              </a:spcAft>
              <a:buClr>
                <a:schemeClr val="dk1"/>
              </a:buClr>
              <a:buSzPts val="2400"/>
            </a:pPr>
            <a:r>
              <a:rPr lang="en-CA" sz="4000" dirty="0">
                <a:solidFill>
                  <a:schemeClr val="dk1"/>
                </a:solidFill>
              </a:rPr>
              <a:t>They need to show there are other arrangements for their support in Canada </a:t>
            </a:r>
            <a:endParaRPr sz="4000" dirty="0">
              <a:solidFill>
                <a:schemeClr val="dk1"/>
              </a:solidFill>
            </a:endParaRPr>
          </a:p>
        </p:txBody>
      </p:sp>
      <p:sp>
        <p:nvSpPr>
          <p:cNvPr id="434" name="Google Shape;434;p41"/>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53</a:t>
            </a:fld>
            <a:endParaRPr sz="1600"/>
          </a:p>
        </p:txBody>
      </p:sp>
    </p:spTree>
    <p:extLst>
      <p:ext uri="{BB962C8B-B14F-4D97-AF65-F5344CB8AC3E}">
        <p14:creationId xmlns:p14="http://schemas.microsoft.com/office/powerpoint/2010/main" val="15026235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42"/>
          <p:cNvSpPr txBox="1">
            <a:spLocks noGrp="1"/>
          </p:cNvSpPr>
          <p:nvPr>
            <p:ph type="title"/>
          </p:nvPr>
        </p:nvSpPr>
        <p:spPr>
          <a:xfrm>
            <a:off x="-84591" y="1073046"/>
            <a:ext cx="9303657" cy="723331"/>
          </a:xfrm>
          <a:prstGeom prst="rect">
            <a:avLst/>
          </a:prstGeom>
          <a:noFill/>
          <a:ln>
            <a:noFill/>
          </a:ln>
        </p:spPr>
        <p:txBody>
          <a:bodyPr spcFirstLastPara="1" wrap="square" lIns="91425" tIns="45700" rIns="91425" bIns="45700" anchor="b" anchorCtr="0">
            <a:normAutofit fontScale="90000"/>
          </a:bodyPr>
          <a:lstStyle/>
          <a:p>
            <a:pPr lvl="0">
              <a:buClr>
                <a:srgbClr val="C55A11"/>
              </a:buClr>
              <a:buSzPct val="100000"/>
            </a:pPr>
            <a:r>
              <a:rPr lang="en-CA" sz="4800" b="1" dirty="0">
                <a:solidFill>
                  <a:srgbClr val="C55A11"/>
                </a:solidFill>
              </a:rPr>
              <a:t>         Impact of other Benefits</a:t>
            </a:r>
            <a:endParaRPr lang="en-CA" sz="4800" b="1" dirty="0"/>
          </a:p>
        </p:txBody>
      </p:sp>
      <p:sp>
        <p:nvSpPr>
          <p:cNvPr id="441" name="Google Shape;441;p42"/>
          <p:cNvSpPr txBox="1">
            <a:spLocks noGrp="1"/>
          </p:cNvSpPr>
          <p:nvPr>
            <p:ph type="body" idx="1"/>
          </p:nvPr>
        </p:nvSpPr>
        <p:spPr>
          <a:xfrm>
            <a:off x="159657" y="1796377"/>
            <a:ext cx="8741456" cy="4383197"/>
          </a:xfrm>
          <a:prstGeom prst="rect">
            <a:avLst/>
          </a:prstGeom>
          <a:noFill/>
          <a:ln>
            <a:noFill/>
          </a:ln>
        </p:spPr>
        <p:txBody>
          <a:bodyPr spcFirstLastPara="1" wrap="square" lIns="91425" tIns="45700" rIns="91425" bIns="45700" anchor="t" anchorCtr="0">
            <a:normAutofit/>
          </a:bodyPr>
          <a:lstStyle/>
          <a:p>
            <a:pPr marL="342900" lvl="0" indent="-203200" algn="l" rtl="0">
              <a:lnSpc>
                <a:spcPct val="100000"/>
              </a:lnSpc>
              <a:spcBef>
                <a:spcPts val="0"/>
              </a:spcBef>
              <a:spcAft>
                <a:spcPts val="0"/>
              </a:spcAft>
              <a:buClr>
                <a:schemeClr val="dk1"/>
              </a:buClr>
              <a:buSzPts val="2400"/>
              <a:buChar char="•"/>
            </a:pPr>
            <a:r>
              <a:rPr lang="en-CA" sz="2800" dirty="0">
                <a:solidFill>
                  <a:schemeClr val="dk1"/>
                </a:solidFill>
              </a:rPr>
              <a:t>Canada Child Benefit (CCB), aka Child Tax Benefit, is a federal program and is </a:t>
            </a:r>
            <a:r>
              <a:rPr lang="en-CA" sz="2800" b="1" dirty="0">
                <a:solidFill>
                  <a:schemeClr val="dk1"/>
                </a:solidFill>
              </a:rPr>
              <a:t>not</a:t>
            </a:r>
            <a:r>
              <a:rPr lang="en-CA" sz="2800" dirty="0">
                <a:solidFill>
                  <a:schemeClr val="dk1"/>
                </a:solidFill>
              </a:rPr>
              <a:t> considered “social assistance” for the purposes of immigration</a:t>
            </a:r>
            <a:endParaRPr sz="2800" dirty="0">
              <a:solidFill>
                <a:schemeClr val="dk1"/>
              </a:solidFill>
            </a:endParaRPr>
          </a:p>
          <a:p>
            <a:pPr marL="342900" lvl="0" indent="-203200" algn="l" rtl="0">
              <a:lnSpc>
                <a:spcPct val="100000"/>
              </a:lnSpc>
              <a:spcBef>
                <a:spcPts val="0"/>
              </a:spcBef>
              <a:spcAft>
                <a:spcPts val="0"/>
              </a:spcAft>
              <a:buClr>
                <a:schemeClr val="dk1"/>
              </a:buClr>
              <a:buSzPts val="2400"/>
              <a:buChar char="•"/>
            </a:pPr>
            <a:r>
              <a:rPr lang="en-CA" sz="2800" dirty="0">
                <a:solidFill>
                  <a:schemeClr val="dk1"/>
                </a:solidFill>
              </a:rPr>
              <a:t>Canada Pension Plan (CPP), Old Age Security (OAS), Guaranteed Income Supplement (GIS) and Refugee Assistance Program benefits are also </a:t>
            </a:r>
            <a:r>
              <a:rPr lang="en-CA" sz="2800" b="1" dirty="0">
                <a:solidFill>
                  <a:schemeClr val="dk1"/>
                </a:solidFill>
              </a:rPr>
              <a:t>not</a:t>
            </a:r>
            <a:r>
              <a:rPr lang="en-CA" sz="2800" dirty="0">
                <a:solidFill>
                  <a:schemeClr val="dk1"/>
                </a:solidFill>
              </a:rPr>
              <a:t> considered “social assistance” </a:t>
            </a:r>
          </a:p>
          <a:p>
            <a:pPr marL="139700" lvl="0" indent="0" algn="l" rtl="0">
              <a:lnSpc>
                <a:spcPct val="100000"/>
              </a:lnSpc>
              <a:spcBef>
                <a:spcPts val="0"/>
              </a:spcBef>
              <a:spcAft>
                <a:spcPts val="0"/>
              </a:spcAft>
              <a:buClr>
                <a:schemeClr val="dk1"/>
              </a:buClr>
              <a:buSzPts val="2400"/>
            </a:pPr>
            <a:endParaRPr sz="2800" dirty="0">
              <a:solidFill>
                <a:schemeClr val="tx1"/>
              </a:solidFill>
            </a:endParaRPr>
          </a:p>
          <a:p>
            <a:pPr marL="0" lvl="0" indent="0" algn="l" rtl="0">
              <a:lnSpc>
                <a:spcPct val="90000"/>
              </a:lnSpc>
              <a:spcBef>
                <a:spcPts val="1000"/>
              </a:spcBef>
              <a:spcAft>
                <a:spcPts val="0"/>
              </a:spcAft>
              <a:buClr>
                <a:srgbClr val="888888"/>
              </a:buClr>
              <a:buSzPts val="2400"/>
              <a:buNone/>
            </a:pPr>
            <a:endParaRPr dirty="0"/>
          </a:p>
        </p:txBody>
      </p:sp>
      <p:sp>
        <p:nvSpPr>
          <p:cNvPr id="442" name="Google Shape;442;p42"/>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54</a:t>
            </a:fld>
            <a:endParaRPr sz="1600"/>
          </a:p>
        </p:txBody>
      </p:sp>
      <p:pic>
        <p:nvPicPr>
          <p:cNvPr id="443" name="Google Shape;443;p42" descr="banner at bottom of page illustrating diverse babies"/>
          <p:cNvPicPr preferRelativeResize="0"/>
          <p:nvPr/>
        </p:nvPicPr>
        <p:blipFill rotWithShape="1">
          <a:blip r:embed="rId3">
            <a:alphaModFix/>
          </a:blip>
          <a:srcRect b="58464"/>
          <a:stretch/>
        </p:blipFill>
        <p:spPr>
          <a:xfrm>
            <a:off x="368618" y="5404404"/>
            <a:ext cx="8397240" cy="1447564"/>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43"/>
          <p:cNvSpPr txBox="1">
            <a:spLocks noGrp="1"/>
          </p:cNvSpPr>
          <p:nvPr>
            <p:ph type="title"/>
          </p:nvPr>
        </p:nvSpPr>
        <p:spPr>
          <a:xfrm>
            <a:off x="555648" y="1269242"/>
            <a:ext cx="7886700" cy="723331"/>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C55A11"/>
              </a:buClr>
              <a:buSzPts val="4800"/>
              <a:buFont typeface="Calibri"/>
              <a:buNone/>
            </a:pPr>
            <a:r>
              <a:rPr lang="en-CA" sz="4800" b="1" dirty="0">
                <a:solidFill>
                  <a:srgbClr val="C55A11"/>
                </a:solidFill>
              </a:rPr>
              <a:t>Scenario 2: Mohamed</a:t>
            </a:r>
            <a:endParaRPr sz="4800" b="1" dirty="0"/>
          </a:p>
        </p:txBody>
      </p:sp>
      <p:sp>
        <p:nvSpPr>
          <p:cNvPr id="450" name="Google Shape;450;p43"/>
          <p:cNvSpPr txBox="1">
            <a:spLocks noGrp="1"/>
          </p:cNvSpPr>
          <p:nvPr>
            <p:ph type="body" idx="1"/>
          </p:nvPr>
        </p:nvSpPr>
        <p:spPr>
          <a:xfrm>
            <a:off x="623887" y="2423206"/>
            <a:ext cx="8262937" cy="3756368"/>
          </a:xfrm>
          <a:prstGeom prst="rect">
            <a:avLst/>
          </a:prstGeom>
          <a:noFill/>
          <a:ln>
            <a:noFill/>
          </a:ln>
        </p:spPr>
        <p:txBody>
          <a:bodyPr spcFirstLastPara="1" wrap="square" lIns="91425" tIns="45700" rIns="91425" bIns="45700" anchor="t" anchorCtr="0">
            <a:normAutofit/>
          </a:bodyPr>
          <a:lstStyle/>
          <a:p>
            <a:pPr marL="114300" lvl="0" indent="0">
              <a:lnSpc>
                <a:spcPct val="100000"/>
              </a:lnSpc>
              <a:spcBef>
                <a:spcPts val="0"/>
              </a:spcBef>
              <a:buClr>
                <a:schemeClr val="dk1"/>
              </a:buClr>
              <a:buSzPts val="2800"/>
            </a:pPr>
            <a:r>
              <a:rPr lang="en-CA" sz="2800" dirty="0">
                <a:solidFill>
                  <a:schemeClr val="dk1"/>
                </a:solidFill>
              </a:rPr>
              <a:t>Mohamed is a permanent resident who receives ODSP (Ontario Disability Support Program) because he couldn’t work as a result of a workplace injury — he has chronic back pain and suffers from depression.</a:t>
            </a:r>
            <a:endParaRPr sz="2800" dirty="0"/>
          </a:p>
          <a:p>
            <a:pPr marL="114300" lvl="0" indent="0" algn="l" rtl="0">
              <a:lnSpc>
                <a:spcPct val="100000"/>
              </a:lnSpc>
              <a:spcBef>
                <a:spcPts val="0"/>
              </a:spcBef>
              <a:spcAft>
                <a:spcPts val="0"/>
              </a:spcAft>
              <a:buClr>
                <a:srgbClr val="888888"/>
              </a:buClr>
              <a:buSzPts val="2800"/>
              <a:buNone/>
            </a:pPr>
            <a:endParaRPr sz="2800" dirty="0">
              <a:solidFill>
                <a:schemeClr val="dk1"/>
              </a:solidFill>
            </a:endParaRPr>
          </a:p>
          <a:p>
            <a:pPr marL="114300" lvl="0" indent="0" algn="l" rtl="0">
              <a:lnSpc>
                <a:spcPct val="100000"/>
              </a:lnSpc>
              <a:spcBef>
                <a:spcPts val="0"/>
              </a:spcBef>
              <a:spcAft>
                <a:spcPts val="0"/>
              </a:spcAft>
              <a:buClr>
                <a:schemeClr val="dk1"/>
              </a:buClr>
              <a:buSzPts val="2800"/>
              <a:buNone/>
            </a:pPr>
            <a:r>
              <a:rPr lang="en-CA" sz="2800" b="1" i="1" dirty="0">
                <a:solidFill>
                  <a:schemeClr val="dk1"/>
                </a:solidFill>
              </a:rPr>
              <a:t>Can Mohamed sponsor his spouse while he receives ODSP?</a:t>
            </a:r>
            <a:endParaRPr sz="2800" dirty="0"/>
          </a:p>
          <a:p>
            <a:pPr marL="0" lvl="0" indent="0" algn="l" rtl="0">
              <a:lnSpc>
                <a:spcPct val="90000"/>
              </a:lnSpc>
              <a:spcBef>
                <a:spcPts val="1000"/>
              </a:spcBef>
              <a:spcAft>
                <a:spcPts val="0"/>
              </a:spcAft>
              <a:buClr>
                <a:srgbClr val="888888"/>
              </a:buClr>
              <a:buSzPts val="2400"/>
              <a:buNone/>
            </a:pPr>
            <a:endParaRPr dirty="0"/>
          </a:p>
        </p:txBody>
      </p:sp>
      <p:sp>
        <p:nvSpPr>
          <p:cNvPr id="451" name="Google Shape;451;p43"/>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55</a:t>
            </a:fld>
            <a:endParaRPr sz="16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44"/>
          <p:cNvSpPr txBox="1">
            <a:spLocks noGrp="1"/>
          </p:cNvSpPr>
          <p:nvPr>
            <p:ph type="title"/>
          </p:nvPr>
        </p:nvSpPr>
        <p:spPr>
          <a:xfrm>
            <a:off x="555648" y="1269242"/>
            <a:ext cx="7886700" cy="723331"/>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C55A11"/>
              </a:buClr>
              <a:buSzPts val="4800"/>
              <a:buFont typeface="Calibri"/>
              <a:buNone/>
            </a:pPr>
            <a:r>
              <a:rPr lang="en-CA" sz="4800" b="1" dirty="0">
                <a:solidFill>
                  <a:srgbClr val="C55A11"/>
                </a:solidFill>
              </a:rPr>
              <a:t>Scenario 2: Mohamed</a:t>
            </a:r>
            <a:endParaRPr sz="4800" b="1" dirty="0"/>
          </a:p>
        </p:txBody>
      </p:sp>
      <p:sp>
        <p:nvSpPr>
          <p:cNvPr id="458" name="Google Shape;458;p44"/>
          <p:cNvSpPr txBox="1">
            <a:spLocks noGrp="1"/>
          </p:cNvSpPr>
          <p:nvPr>
            <p:ph type="body" idx="1"/>
          </p:nvPr>
        </p:nvSpPr>
        <p:spPr>
          <a:xfrm>
            <a:off x="623887" y="2423206"/>
            <a:ext cx="8262937" cy="3756368"/>
          </a:xfrm>
          <a:prstGeom prst="rect">
            <a:avLst/>
          </a:prstGeom>
          <a:noFill/>
          <a:ln>
            <a:noFill/>
          </a:ln>
        </p:spPr>
        <p:txBody>
          <a:bodyPr spcFirstLastPara="1" wrap="square" lIns="91425" tIns="45700" rIns="91425" bIns="45700" anchor="t" anchorCtr="0">
            <a:normAutofit/>
          </a:bodyPr>
          <a:lstStyle/>
          <a:p>
            <a:pPr marL="114300" lvl="0" indent="0" algn="l" rtl="0">
              <a:lnSpc>
                <a:spcPct val="100000"/>
              </a:lnSpc>
              <a:spcBef>
                <a:spcPts val="0"/>
              </a:spcBef>
              <a:spcAft>
                <a:spcPts val="0"/>
              </a:spcAft>
              <a:buClr>
                <a:schemeClr val="dk1"/>
              </a:buClr>
              <a:buSzPts val="2900"/>
              <a:buNone/>
            </a:pPr>
            <a:r>
              <a:rPr lang="en-CA" sz="2800" b="1" dirty="0">
                <a:solidFill>
                  <a:schemeClr val="dk1"/>
                </a:solidFill>
              </a:rPr>
              <a:t>Yes: </a:t>
            </a:r>
            <a:r>
              <a:rPr lang="en-CA" sz="2800" dirty="0">
                <a:solidFill>
                  <a:schemeClr val="dk1"/>
                </a:solidFill>
              </a:rPr>
              <a:t>Mohamed receives social assistance because of a disability.</a:t>
            </a:r>
            <a:endParaRPr sz="2800" dirty="0"/>
          </a:p>
          <a:p>
            <a:pPr marL="114300" lvl="0" indent="0" algn="l" rtl="0">
              <a:lnSpc>
                <a:spcPct val="100000"/>
              </a:lnSpc>
              <a:spcBef>
                <a:spcPts val="0"/>
              </a:spcBef>
              <a:spcAft>
                <a:spcPts val="0"/>
              </a:spcAft>
              <a:buClr>
                <a:schemeClr val="dk1"/>
              </a:buClr>
              <a:buSzPts val="2900"/>
              <a:buNone/>
            </a:pPr>
            <a:br>
              <a:rPr lang="en-CA" sz="2800" dirty="0">
                <a:solidFill>
                  <a:schemeClr val="dk1"/>
                </a:solidFill>
              </a:rPr>
            </a:br>
            <a:r>
              <a:rPr lang="en-CA" sz="2800" b="1" i="1" dirty="0">
                <a:solidFill>
                  <a:schemeClr val="dk1"/>
                </a:solidFill>
              </a:rPr>
              <a:t>Recall:</a:t>
            </a:r>
            <a:endParaRPr sz="2800" i="1" dirty="0">
              <a:solidFill>
                <a:schemeClr val="dk1"/>
              </a:solidFill>
            </a:endParaRPr>
          </a:p>
          <a:p>
            <a:pPr marL="114300" lvl="0" indent="0" algn="l" rtl="0">
              <a:lnSpc>
                <a:spcPct val="100000"/>
              </a:lnSpc>
              <a:spcBef>
                <a:spcPts val="0"/>
              </a:spcBef>
              <a:spcAft>
                <a:spcPts val="0"/>
              </a:spcAft>
              <a:buClr>
                <a:schemeClr val="dk1"/>
              </a:buClr>
              <a:buSzPts val="2900"/>
              <a:buNone/>
            </a:pPr>
            <a:r>
              <a:rPr lang="en-CA" sz="2800" dirty="0">
                <a:solidFill>
                  <a:schemeClr val="dk1"/>
                </a:solidFill>
              </a:rPr>
              <a:t>The immigration rules allow you to sponsor if you receive social assistance because of a disability; but your family member should </a:t>
            </a:r>
            <a:r>
              <a:rPr lang="en-CA" sz="2800" b="1" u="sng" dirty="0">
                <a:solidFill>
                  <a:schemeClr val="dk1"/>
                </a:solidFill>
              </a:rPr>
              <a:t>not</a:t>
            </a:r>
            <a:r>
              <a:rPr lang="en-CA" sz="2800" dirty="0">
                <a:solidFill>
                  <a:schemeClr val="dk1"/>
                </a:solidFill>
              </a:rPr>
              <a:t> be included in your benefit unit.</a:t>
            </a:r>
            <a:endParaRPr sz="2800" dirty="0"/>
          </a:p>
          <a:p>
            <a:pPr marL="0" lvl="0" indent="0" algn="l" rtl="0">
              <a:lnSpc>
                <a:spcPct val="100000"/>
              </a:lnSpc>
              <a:spcBef>
                <a:spcPts val="0"/>
              </a:spcBef>
              <a:spcAft>
                <a:spcPts val="0"/>
              </a:spcAft>
              <a:buClr>
                <a:srgbClr val="888888"/>
              </a:buClr>
              <a:buSzPts val="2400"/>
              <a:buNone/>
            </a:pPr>
            <a:endParaRPr dirty="0"/>
          </a:p>
        </p:txBody>
      </p:sp>
      <p:sp>
        <p:nvSpPr>
          <p:cNvPr id="459" name="Google Shape;459;p44"/>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56</a:t>
            </a:fld>
            <a:endParaRPr sz="16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48"/>
          <p:cNvSpPr txBox="1">
            <a:spLocks noGrp="1"/>
          </p:cNvSpPr>
          <p:nvPr>
            <p:ph type="title"/>
          </p:nvPr>
        </p:nvSpPr>
        <p:spPr>
          <a:xfrm>
            <a:off x="555648" y="1269242"/>
            <a:ext cx="7886700" cy="723331"/>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C55A11"/>
              </a:buClr>
              <a:buSzPts val="4800"/>
              <a:buFont typeface="Calibri"/>
              <a:buNone/>
            </a:pPr>
            <a:r>
              <a:rPr lang="en-CA" sz="4800" b="1" dirty="0">
                <a:solidFill>
                  <a:srgbClr val="C55A11"/>
                </a:solidFill>
              </a:rPr>
              <a:t>Scenario 3: Mario and Raoul</a:t>
            </a:r>
            <a:endParaRPr sz="4800" b="1" dirty="0"/>
          </a:p>
        </p:txBody>
      </p:sp>
      <p:sp>
        <p:nvSpPr>
          <p:cNvPr id="493" name="Google Shape;493;p48"/>
          <p:cNvSpPr txBox="1">
            <a:spLocks noGrp="1"/>
          </p:cNvSpPr>
          <p:nvPr>
            <p:ph type="body" idx="1"/>
          </p:nvPr>
        </p:nvSpPr>
        <p:spPr>
          <a:xfrm>
            <a:off x="623887" y="2423206"/>
            <a:ext cx="8262937" cy="3756368"/>
          </a:xfrm>
          <a:prstGeom prst="rect">
            <a:avLst/>
          </a:prstGeom>
          <a:noFill/>
          <a:ln>
            <a:noFill/>
          </a:ln>
        </p:spPr>
        <p:txBody>
          <a:bodyPr spcFirstLastPara="1" wrap="square" lIns="91425" tIns="45700" rIns="91425" bIns="45700" anchor="t" anchorCtr="0">
            <a:normAutofit lnSpcReduction="10000"/>
          </a:bodyPr>
          <a:lstStyle/>
          <a:p>
            <a:pPr marL="114300" lvl="0" indent="0" algn="l" rtl="0">
              <a:lnSpc>
                <a:spcPct val="100000"/>
              </a:lnSpc>
              <a:spcBef>
                <a:spcPts val="0"/>
              </a:spcBef>
              <a:spcAft>
                <a:spcPts val="0"/>
              </a:spcAft>
              <a:buClr>
                <a:schemeClr val="dk1"/>
              </a:buClr>
              <a:buSzPts val="2800"/>
              <a:buNone/>
            </a:pPr>
            <a:r>
              <a:rPr lang="en-CA" sz="2800" dirty="0">
                <a:solidFill>
                  <a:schemeClr val="dk1"/>
                </a:solidFill>
              </a:rPr>
              <a:t>Mario has applied to sponsor his spouse, Raoul, who lives with him in Canada without status. </a:t>
            </a:r>
            <a:endParaRPr sz="2800" dirty="0"/>
          </a:p>
          <a:p>
            <a:pPr marL="114300" lvl="0" indent="0" algn="l" rtl="0">
              <a:lnSpc>
                <a:spcPct val="100000"/>
              </a:lnSpc>
              <a:spcBef>
                <a:spcPts val="0"/>
              </a:spcBef>
              <a:spcAft>
                <a:spcPts val="0"/>
              </a:spcAft>
              <a:buClr>
                <a:srgbClr val="888888"/>
              </a:buClr>
              <a:buSzPts val="2800"/>
              <a:buNone/>
            </a:pPr>
            <a:endParaRPr sz="2800" dirty="0">
              <a:solidFill>
                <a:schemeClr val="dk1"/>
              </a:solidFill>
            </a:endParaRPr>
          </a:p>
          <a:p>
            <a:pPr marL="114300" lvl="0" indent="0" algn="l" rtl="0">
              <a:lnSpc>
                <a:spcPct val="100000"/>
              </a:lnSpc>
              <a:spcBef>
                <a:spcPts val="0"/>
              </a:spcBef>
              <a:spcAft>
                <a:spcPts val="0"/>
              </a:spcAft>
              <a:buClr>
                <a:schemeClr val="dk1"/>
              </a:buClr>
              <a:buSzPts val="2800"/>
              <a:buNone/>
            </a:pPr>
            <a:r>
              <a:rPr lang="en-CA" sz="2800" dirty="0">
                <a:solidFill>
                  <a:schemeClr val="dk1"/>
                </a:solidFill>
              </a:rPr>
              <a:t>Mario receives ODSP and has included Raoul on his ODSP benefits as his spouse, but Raoul does not have a disability himself.</a:t>
            </a:r>
            <a:endParaRPr sz="2800" dirty="0"/>
          </a:p>
          <a:p>
            <a:pPr marL="114300" lvl="0" indent="0" algn="l" rtl="0">
              <a:lnSpc>
                <a:spcPct val="100000"/>
              </a:lnSpc>
              <a:spcBef>
                <a:spcPts val="0"/>
              </a:spcBef>
              <a:spcAft>
                <a:spcPts val="0"/>
              </a:spcAft>
              <a:buClr>
                <a:srgbClr val="888888"/>
              </a:buClr>
              <a:buSzPts val="2800"/>
              <a:buNone/>
            </a:pPr>
            <a:endParaRPr sz="2800" dirty="0">
              <a:solidFill>
                <a:schemeClr val="dk1"/>
              </a:solidFill>
            </a:endParaRPr>
          </a:p>
          <a:p>
            <a:pPr marL="114300" lvl="0" indent="0" algn="l" rtl="0">
              <a:lnSpc>
                <a:spcPct val="100000"/>
              </a:lnSpc>
              <a:spcBef>
                <a:spcPts val="0"/>
              </a:spcBef>
              <a:spcAft>
                <a:spcPts val="0"/>
              </a:spcAft>
              <a:buClr>
                <a:schemeClr val="dk1"/>
              </a:buClr>
              <a:buSzPts val="2800"/>
              <a:buNone/>
            </a:pPr>
            <a:r>
              <a:rPr lang="en-CA" sz="2800" b="1" i="1" dirty="0">
                <a:solidFill>
                  <a:schemeClr val="dk1"/>
                </a:solidFill>
              </a:rPr>
              <a:t>Will this affect Mario’s application to sponsor Raoul to become a permanent resident?</a:t>
            </a:r>
            <a:endParaRPr sz="2800" dirty="0"/>
          </a:p>
          <a:p>
            <a:pPr marL="0" lvl="0" indent="0" algn="l" rtl="0">
              <a:lnSpc>
                <a:spcPct val="90000"/>
              </a:lnSpc>
              <a:spcBef>
                <a:spcPts val="1000"/>
              </a:spcBef>
              <a:spcAft>
                <a:spcPts val="0"/>
              </a:spcAft>
              <a:buClr>
                <a:srgbClr val="888888"/>
              </a:buClr>
              <a:buSzPts val="2400"/>
              <a:buNone/>
            </a:pPr>
            <a:endParaRPr dirty="0"/>
          </a:p>
        </p:txBody>
      </p:sp>
      <p:sp>
        <p:nvSpPr>
          <p:cNvPr id="494" name="Google Shape;494;p48"/>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57</a:t>
            </a:fld>
            <a:endParaRPr sz="16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49"/>
          <p:cNvSpPr txBox="1">
            <a:spLocks noGrp="1"/>
          </p:cNvSpPr>
          <p:nvPr>
            <p:ph type="title"/>
          </p:nvPr>
        </p:nvSpPr>
        <p:spPr>
          <a:xfrm>
            <a:off x="555648" y="1269242"/>
            <a:ext cx="7886700" cy="723331"/>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C55A11"/>
              </a:buClr>
              <a:buSzPts val="4800"/>
              <a:buFont typeface="Calibri"/>
              <a:buNone/>
            </a:pPr>
            <a:r>
              <a:rPr lang="en-CA" sz="4800" b="1" dirty="0">
                <a:solidFill>
                  <a:srgbClr val="C55A11"/>
                </a:solidFill>
              </a:rPr>
              <a:t>Scenario 3: Mario and Raoul</a:t>
            </a:r>
            <a:endParaRPr sz="4800" b="1" dirty="0"/>
          </a:p>
        </p:txBody>
      </p:sp>
      <p:sp>
        <p:nvSpPr>
          <p:cNvPr id="501" name="Google Shape;501;p49"/>
          <p:cNvSpPr txBox="1">
            <a:spLocks noGrp="1"/>
          </p:cNvSpPr>
          <p:nvPr>
            <p:ph type="body" idx="1"/>
          </p:nvPr>
        </p:nvSpPr>
        <p:spPr>
          <a:xfrm>
            <a:off x="555649" y="2423206"/>
            <a:ext cx="8331176" cy="4195958"/>
          </a:xfrm>
          <a:prstGeom prst="rect">
            <a:avLst/>
          </a:prstGeom>
          <a:noFill/>
          <a:ln>
            <a:noFill/>
          </a:ln>
        </p:spPr>
        <p:txBody>
          <a:bodyPr spcFirstLastPara="1" wrap="square" lIns="91425" tIns="45700" rIns="91425" bIns="45700" anchor="t" anchorCtr="0">
            <a:normAutofit lnSpcReduction="10000"/>
          </a:bodyPr>
          <a:lstStyle/>
          <a:p>
            <a:pPr marL="114300" lvl="0" indent="0" algn="l" rtl="0">
              <a:lnSpc>
                <a:spcPct val="100000"/>
              </a:lnSpc>
              <a:spcBef>
                <a:spcPts val="0"/>
              </a:spcBef>
              <a:spcAft>
                <a:spcPts val="0"/>
              </a:spcAft>
              <a:buClr>
                <a:schemeClr val="dk1"/>
              </a:buClr>
              <a:buSzPts val="2800"/>
              <a:buNone/>
            </a:pPr>
            <a:r>
              <a:rPr lang="en-CA" sz="2800" b="1" dirty="0">
                <a:solidFill>
                  <a:schemeClr val="dk1"/>
                </a:solidFill>
              </a:rPr>
              <a:t>Yes</a:t>
            </a:r>
            <a:r>
              <a:rPr lang="en-CA" sz="2800" dirty="0">
                <a:solidFill>
                  <a:schemeClr val="dk1"/>
                </a:solidFill>
              </a:rPr>
              <a:t>. Raoul is receiving social assistance through Mario’s ODSP, but Raoul doesn’t have a disability.</a:t>
            </a:r>
            <a:endParaRPr sz="2800" dirty="0"/>
          </a:p>
          <a:p>
            <a:pPr marL="114300" lvl="0" indent="0" algn="l" rtl="0">
              <a:lnSpc>
                <a:spcPct val="100000"/>
              </a:lnSpc>
              <a:spcBef>
                <a:spcPts val="0"/>
              </a:spcBef>
              <a:spcAft>
                <a:spcPts val="0"/>
              </a:spcAft>
              <a:buClr>
                <a:schemeClr val="dk1"/>
              </a:buClr>
              <a:buSzPts val="2800"/>
              <a:buNone/>
            </a:pPr>
            <a:br>
              <a:rPr lang="en-CA" sz="2800" dirty="0">
                <a:solidFill>
                  <a:schemeClr val="dk1"/>
                </a:solidFill>
              </a:rPr>
            </a:br>
            <a:r>
              <a:rPr lang="en-CA" sz="2800" dirty="0">
                <a:solidFill>
                  <a:schemeClr val="dk1"/>
                </a:solidFill>
              </a:rPr>
              <a:t>Raoul’s application for permanent residence will be refused if he does not stop the spousal ODSP benefit he receives.  </a:t>
            </a:r>
            <a:endParaRPr sz="2800" dirty="0"/>
          </a:p>
          <a:p>
            <a:pPr marL="114300" lvl="0" indent="0" algn="l" rtl="0">
              <a:lnSpc>
                <a:spcPct val="100000"/>
              </a:lnSpc>
              <a:spcBef>
                <a:spcPts val="0"/>
              </a:spcBef>
              <a:spcAft>
                <a:spcPts val="0"/>
              </a:spcAft>
              <a:buClr>
                <a:srgbClr val="888888"/>
              </a:buClr>
              <a:buSzPts val="2800"/>
              <a:buNone/>
            </a:pPr>
            <a:endParaRPr sz="2800" dirty="0">
              <a:solidFill>
                <a:schemeClr val="dk1"/>
              </a:solidFill>
            </a:endParaRPr>
          </a:p>
          <a:p>
            <a:pPr marL="114300" lvl="0" indent="0" algn="l" rtl="0">
              <a:lnSpc>
                <a:spcPct val="100000"/>
              </a:lnSpc>
              <a:spcBef>
                <a:spcPts val="0"/>
              </a:spcBef>
              <a:spcAft>
                <a:spcPts val="0"/>
              </a:spcAft>
              <a:buClr>
                <a:schemeClr val="dk1"/>
              </a:buClr>
              <a:buSzPts val="2800"/>
              <a:buNone/>
            </a:pPr>
            <a:r>
              <a:rPr lang="en-CA" sz="2800" dirty="0">
                <a:solidFill>
                  <a:schemeClr val="dk1"/>
                </a:solidFill>
              </a:rPr>
              <a:t>He can write a letter to ODSP explaining the immigration consequences and requesting that he be removed as a member of Mario’s benefit unit.  </a:t>
            </a:r>
            <a:endParaRPr sz="2800" dirty="0"/>
          </a:p>
          <a:p>
            <a:pPr marL="0" lvl="0" indent="0" algn="l" rtl="0">
              <a:lnSpc>
                <a:spcPct val="90000"/>
              </a:lnSpc>
              <a:spcBef>
                <a:spcPts val="1000"/>
              </a:spcBef>
              <a:spcAft>
                <a:spcPts val="0"/>
              </a:spcAft>
              <a:buClr>
                <a:srgbClr val="888888"/>
              </a:buClr>
              <a:buSzPts val="2400"/>
              <a:buNone/>
            </a:pPr>
            <a:endParaRPr dirty="0"/>
          </a:p>
        </p:txBody>
      </p:sp>
      <p:sp>
        <p:nvSpPr>
          <p:cNvPr id="502" name="Google Shape;502;p49"/>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58</a:t>
            </a:fld>
            <a:endParaRPr sz="160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45"/>
          <p:cNvSpPr txBox="1">
            <a:spLocks noGrp="1"/>
          </p:cNvSpPr>
          <p:nvPr>
            <p:ph type="title"/>
          </p:nvPr>
        </p:nvSpPr>
        <p:spPr>
          <a:xfrm>
            <a:off x="555648" y="1269242"/>
            <a:ext cx="7886700" cy="723331"/>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C55A11"/>
              </a:buClr>
              <a:buSzPts val="4800"/>
              <a:buFont typeface="Calibri"/>
              <a:buNone/>
            </a:pPr>
            <a:r>
              <a:rPr lang="en-CA" sz="4800" b="1" dirty="0">
                <a:solidFill>
                  <a:srgbClr val="C55A11"/>
                </a:solidFill>
              </a:rPr>
              <a:t>Responsibilities of Sponsors</a:t>
            </a:r>
            <a:endParaRPr sz="4800" b="1" dirty="0"/>
          </a:p>
        </p:txBody>
      </p:sp>
      <p:sp>
        <p:nvSpPr>
          <p:cNvPr id="466" name="Google Shape;466;p45"/>
          <p:cNvSpPr txBox="1">
            <a:spLocks noGrp="1"/>
          </p:cNvSpPr>
          <p:nvPr>
            <p:ph type="body" idx="1"/>
          </p:nvPr>
        </p:nvSpPr>
        <p:spPr>
          <a:xfrm>
            <a:off x="555648" y="2296277"/>
            <a:ext cx="8262937" cy="3756368"/>
          </a:xfrm>
          <a:prstGeom prst="rect">
            <a:avLst/>
          </a:prstGeom>
          <a:noFill/>
          <a:ln>
            <a:noFill/>
          </a:ln>
        </p:spPr>
        <p:txBody>
          <a:bodyPr spcFirstLastPara="1" wrap="square" lIns="91425" tIns="45700" rIns="91425" bIns="45700" anchor="t" anchorCtr="0">
            <a:normAutofit/>
          </a:bodyPr>
          <a:lstStyle/>
          <a:p>
            <a:pPr marL="114300" lvl="0" indent="0" algn="l" rtl="0">
              <a:lnSpc>
                <a:spcPct val="100000"/>
              </a:lnSpc>
              <a:spcBef>
                <a:spcPts val="0"/>
              </a:spcBef>
              <a:spcAft>
                <a:spcPts val="0"/>
              </a:spcAft>
              <a:buClr>
                <a:schemeClr val="dk1"/>
              </a:buClr>
              <a:buSzPts val="2800"/>
              <a:buNone/>
            </a:pPr>
            <a:r>
              <a:rPr lang="en-CA" sz="2800" dirty="0">
                <a:solidFill>
                  <a:schemeClr val="dk1"/>
                </a:solidFill>
              </a:rPr>
              <a:t>Sponsors must sign a “financial undertaking”:</a:t>
            </a:r>
            <a:endParaRPr sz="2800" dirty="0"/>
          </a:p>
          <a:p>
            <a:pPr marL="114300" lvl="0" indent="0" algn="l" rtl="0">
              <a:lnSpc>
                <a:spcPct val="100000"/>
              </a:lnSpc>
              <a:spcBef>
                <a:spcPts val="0"/>
              </a:spcBef>
              <a:spcAft>
                <a:spcPts val="0"/>
              </a:spcAft>
              <a:buClr>
                <a:schemeClr val="dk1"/>
              </a:buClr>
              <a:buSzPts val="2800"/>
              <a:buNone/>
            </a:pPr>
            <a:r>
              <a:rPr lang="en-CA" sz="2800" dirty="0">
                <a:solidFill>
                  <a:schemeClr val="dk1"/>
                </a:solidFill>
              </a:rPr>
              <a:t>  </a:t>
            </a:r>
            <a:endParaRPr sz="2800" dirty="0"/>
          </a:p>
          <a:p>
            <a:pPr marL="342900" lvl="0" indent="-203200" algn="l" rtl="0">
              <a:lnSpc>
                <a:spcPct val="100000"/>
              </a:lnSpc>
              <a:spcBef>
                <a:spcPts val="0"/>
              </a:spcBef>
              <a:spcAft>
                <a:spcPts val="0"/>
              </a:spcAft>
              <a:buClr>
                <a:schemeClr val="dk1"/>
              </a:buClr>
              <a:buSzPts val="2400"/>
              <a:buChar char="•"/>
            </a:pPr>
            <a:r>
              <a:rPr lang="en-CA" sz="2800" dirty="0">
                <a:solidFill>
                  <a:schemeClr val="dk1"/>
                </a:solidFill>
              </a:rPr>
              <a:t>promise you’ll support your family member for a certain period of time</a:t>
            </a:r>
            <a:endParaRPr sz="2800" dirty="0"/>
          </a:p>
          <a:p>
            <a:pPr marL="342900" lvl="0" indent="-203200" algn="l" rtl="0">
              <a:lnSpc>
                <a:spcPct val="100000"/>
              </a:lnSpc>
              <a:spcBef>
                <a:spcPts val="0"/>
              </a:spcBef>
              <a:spcAft>
                <a:spcPts val="0"/>
              </a:spcAft>
              <a:buClr>
                <a:schemeClr val="dk1"/>
              </a:buClr>
              <a:buSzPts val="2400"/>
              <a:buChar char="•"/>
            </a:pPr>
            <a:r>
              <a:rPr lang="en-CA" sz="2800" dirty="0">
                <a:solidFill>
                  <a:schemeClr val="dk1"/>
                </a:solidFill>
              </a:rPr>
              <a:t>required so sponsored family members won’t need to ask the government for financial support</a:t>
            </a:r>
            <a:endParaRPr sz="2800" dirty="0"/>
          </a:p>
          <a:p>
            <a:pPr marL="0" lvl="0" indent="0" algn="l" rtl="0">
              <a:lnSpc>
                <a:spcPct val="90000"/>
              </a:lnSpc>
              <a:spcBef>
                <a:spcPts val="1000"/>
              </a:spcBef>
              <a:spcAft>
                <a:spcPts val="0"/>
              </a:spcAft>
              <a:buClr>
                <a:srgbClr val="888888"/>
              </a:buClr>
              <a:buSzPts val="2400"/>
              <a:buNone/>
            </a:pPr>
            <a:endParaRPr dirty="0"/>
          </a:p>
        </p:txBody>
      </p:sp>
      <p:sp>
        <p:nvSpPr>
          <p:cNvPr id="467" name="Google Shape;467;p45"/>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59</a:t>
            </a:fld>
            <a:endParaRPr sz="1600"/>
          </a:p>
        </p:txBody>
      </p:sp>
      <p:pic>
        <p:nvPicPr>
          <p:cNvPr id="468" name="Google Shape;468;p45" descr="black wallet with Canadian $50 and $100 bills inside"/>
          <p:cNvPicPr preferRelativeResize="0"/>
          <p:nvPr/>
        </p:nvPicPr>
        <p:blipFill rotWithShape="1">
          <a:blip r:embed="rId3">
            <a:alphaModFix/>
          </a:blip>
          <a:srcRect/>
          <a:stretch/>
        </p:blipFill>
        <p:spPr>
          <a:xfrm rot="631566">
            <a:off x="4669063" y="5111700"/>
            <a:ext cx="2760948" cy="136910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3443F-51EF-794F-957A-BE3E2E0D3D3C}"/>
              </a:ext>
            </a:extLst>
          </p:cNvPr>
          <p:cNvSpPr>
            <a:spLocks noGrp="1"/>
          </p:cNvSpPr>
          <p:nvPr>
            <p:ph type="title"/>
          </p:nvPr>
        </p:nvSpPr>
        <p:spPr>
          <a:xfrm>
            <a:off x="1783946" y="1284474"/>
            <a:ext cx="6376561" cy="739547"/>
          </a:xfrm>
        </p:spPr>
        <p:txBody>
          <a:bodyPr>
            <a:noAutofit/>
          </a:bodyPr>
          <a:lstStyle/>
          <a:p>
            <a:r>
              <a:rPr lang="en-CA" sz="4800" b="1" dirty="0">
                <a:solidFill>
                  <a:schemeClr val="accent2">
                    <a:lumMod val="75000"/>
                  </a:schemeClr>
                </a:solidFill>
              </a:rPr>
              <a:t>Activity — Myth Busting</a:t>
            </a:r>
            <a:endParaRPr lang="en-US" sz="4800" dirty="0">
              <a:solidFill>
                <a:schemeClr val="accent2">
                  <a:lumMod val="75000"/>
                </a:schemeClr>
              </a:solidFill>
            </a:endParaRPr>
          </a:p>
        </p:txBody>
      </p:sp>
      <p:sp>
        <p:nvSpPr>
          <p:cNvPr id="3" name="Text Placeholder 2">
            <a:extLst>
              <a:ext uri="{FF2B5EF4-FFF2-40B4-BE49-F238E27FC236}">
                <a16:creationId xmlns:a16="http://schemas.microsoft.com/office/drawing/2014/main" id="{ED39EE9B-020B-AB46-A3B3-807BF31F1EC0}"/>
              </a:ext>
            </a:extLst>
          </p:cNvPr>
          <p:cNvSpPr>
            <a:spLocks noGrp="1"/>
          </p:cNvSpPr>
          <p:nvPr>
            <p:ph type="body" idx="1"/>
          </p:nvPr>
        </p:nvSpPr>
        <p:spPr>
          <a:xfrm>
            <a:off x="628650" y="3061832"/>
            <a:ext cx="7886700" cy="3477080"/>
          </a:xfrm>
        </p:spPr>
        <p:txBody>
          <a:bodyPr/>
          <a:lstStyle/>
          <a:p>
            <a:endParaRPr lang="en-CA" dirty="0"/>
          </a:p>
          <a:p>
            <a:r>
              <a:rPr lang="en-CA" sz="3600" dirty="0">
                <a:solidFill>
                  <a:schemeClr val="tx1"/>
                </a:solidFill>
              </a:rPr>
              <a:t>  Receiving OW will affect the outcome of my refugee claim</a:t>
            </a:r>
            <a:r>
              <a:rPr lang="en-CA" sz="3600" b="1" dirty="0">
                <a:solidFill>
                  <a:schemeClr val="tx1"/>
                </a:solidFill>
              </a:rPr>
              <a:t>.</a:t>
            </a:r>
            <a:endParaRPr lang="en-CA" sz="3600" dirty="0">
              <a:solidFill>
                <a:schemeClr val="tx1"/>
              </a:solidFill>
            </a:endParaRPr>
          </a:p>
          <a:p>
            <a:endParaRPr lang="en-US" dirty="0"/>
          </a:p>
        </p:txBody>
      </p:sp>
      <p:sp>
        <p:nvSpPr>
          <p:cNvPr id="6" name="Slide Number Placeholder 5">
            <a:extLst>
              <a:ext uri="{FF2B5EF4-FFF2-40B4-BE49-F238E27FC236}">
                <a16:creationId xmlns:a16="http://schemas.microsoft.com/office/drawing/2014/main" id="{06EE40F8-102F-1F43-AA51-E48B8249D64D}"/>
              </a:ext>
            </a:extLst>
          </p:cNvPr>
          <p:cNvSpPr>
            <a:spLocks noGrp="1"/>
          </p:cNvSpPr>
          <p:nvPr>
            <p:ph type="sldNum" sz="quarter" idx="12"/>
          </p:nvPr>
        </p:nvSpPr>
        <p:spPr/>
        <p:txBody>
          <a:bodyPr/>
          <a:lstStyle/>
          <a:p>
            <a:fld id="{352843D7-B4A2-6A42-B18D-F75DE8916FD0}" type="slidenum">
              <a:rPr lang="en-US" smtClean="0"/>
              <a:t>6</a:t>
            </a:fld>
            <a:endParaRPr lang="en-US"/>
          </a:p>
        </p:txBody>
      </p:sp>
      <p:pic>
        <p:nvPicPr>
          <p:cNvPr id="5" name="Picture 4">
            <a:extLst>
              <a:ext uri="{FF2B5EF4-FFF2-40B4-BE49-F238E27FC236}">
                <a16:creationId xmlns:a16="http://schemas.microsoft.com/office/drawing/2014/main" id="{A17F951D-A4B9-054F-9079-01A0AA3D542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636453" y="2206584"/>
            <a:ext cx="2196130" cy="1098065"/>
          </a:xfrm>
          <a:prstGeom prst="rect">
            <a:avLst/>
          </a:prstGeom>
        </p:spPr>
      </p:pic>
    </p:spTree>
    <p:extLst>
      <p:ext uri="{BB962C8B-B14F-4D97-AF65-F5344CB8AC3E}">
        <p14:creationId xmlns:p14="http://schemas.microsoft.com/office/powerpoint/2010/main" val="39850791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47"/>
          <p:cNvSpPr txBox="1">
            <a:spLocks noGrp="1"/>
          </p:cNvSpPr>
          <p:nvPr>
            <p:ph type="title"/>
          </p:nvPr>
        </p:nvSpPr>
        <p:spPr>
          <a:xfrm>
            <a:off x="555648" y="1269242"/>
            <a:ext cx="7886700" cy="718761"/>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C55A11"/>
              </a:buClr>
              <a:buSzPts val="4800"/>
              <a:buFont typeface="Calibri"/>
              <a:buNone/>
            </a:pPr>
            <a:r>
              <a:rPr lang="en-CA" sz="4800" b="1" dirty="0">
                <a:solidFill>
                  <a:srgbClr val="C55A11"/>
                </a:solidFill>
              </a:rPr>
              <a:t>How long is the undertaking?</a:t>
            </a:r>
            <a:endParaRPr sz="4800" b="1" dirty="0"/>
          </a:p>
        </p:txBody>
      </p:sp>
      <p:sp>
        <p:nvSpPr>
          <p:cNvPr id="484" name="Google Shape;484;p47"/>
          <p:cNvSpPr txBox="1">
            <a:spLocks noGrp="1"/>
          </p:cNvSpPr>
          <p:nvPr>
            <p:ph type="body" idx="1"/>
          </p:nvPr>
        </p:nvSpPr>
        <p:spPr>
          <a:xfrm>
            <a:off x="466868" y="2068224"/>
            <a:ext cx="8262937" cy="3756368"/>
          </a:xfrm>
          <a:prstGeom prst="rect">
            <a:avLst/>
          </a:prstGeom>
          <a:noFill/>
          <a:ln>
            <a:noFill/>
          </a:ln>
        </p:spPr>
        <p:txBody>
          <a:bodyPr spcFirstLastPara="1" wrap="square" lIns="91425" tIns="45700" rIns="91425" bIns="45700" anchor="t" anchorCtr="0">
            <a:normAutofit/>
          </a:bodyPr>
          <a:lstStyle/>
          <a:p>
            <a:pPr marL="114300" lvl="0" indent="0" algn="l" rtl="0">
              <a:lnSpc>
                <a:spcPct val="100000"/>
              </a:lnSpc>
              <a:spcBef>
                <a:spcPts val="0"/>
              </a:spcBef>
              <a:spcAft>
                <a:spcPts val="0"/>
              </a:spcAft>
              <a:buClr>
                <a:schemeClr val="dk1"/>
              </a:buClr>
              <a:buSzPts val="2800"/>
              <a:buNone/>
            </a:pPr>
            <a:r>
              <a:rPr lang="en-CA" sz="2800" b="1" i="1" dirty="0">
                <a:solidFill>
                  <a:schemeClr val="dk1"/>
                </a:solidFill>
              </a:rPr>
              <a:t>Length of the “undertaking” depends on who you are sponsoring:</a:t>
            </a:r>
            <a:endParaRPr sz="2800" dirty="0"/>
          </a:p>
          <a:p>
            <a:pPr marL="114300" lvl="0" indent="0" algn="l" rtl="0">
              <a:lnSpc>
                <a:spcPct val="100000"/>
              </a:lnSpc>
              <a:spcBef>
                <a:spcPts val="0"/>
              </a:spcBef>
              <a:spcAft>
                <a:spcPts val="0"/>
              </a:spcAft>
              <a:buClr>
                <a:srgbClr val="888888"/>
              </a:buClr>
              <a:buSzPts val="2800"/>
              <a:buNone/>
            </a:pPr>
            <a:endParaRPr sz="2800" b="1" i="1" dirty="0">
              <a:solidFill>
                <a:schemeClr val="dk1"/>
              </a:solidFill>
            </a:endParaRPr>
          </a:p>
          <a:p>
            <a:pPr marL="342900" lvl="0" indent="-203200" algn="l" rtl="0">
              <a:lnSpc>
                <a:spcPct val="100000"/>
              </a:lnSpc>
              <a:spcBef>
                <a:spcPts val="0"/>
              </a:spcBef>
              <a:spcAft>
                <a:spcPts val="0"/>
              </a:spcAft>
              <a:buClr>
                <a:schemeClr val="dk1"/>
              </a:buClr>
              <a:buSzPts val="2400"/>
              <a:buChar char="•"/>
            </a:pPr>
            <a:r>
              <a:rPr lang="en-CA" sz="2800" dirty="0">
                <a:solidFill>
                  <a:schemeClr val="dk1"/>
                </a:solidFill>
              </a:rPr>
              <a:t>Partners: </a:t>
            </a:r>
            <a:r>
              <a:rPr lang="en-CA" sz="2800" b="1" dirty="0">
                <a:solidFill>
                  <a:schemeClr val="dk1"/>
                </a:solidFill>
              </a:rPr>
              <a:t>3 years</a:t>
            </a:r>
            <a:endParaRPr sz="2800" dirty="0"/>
          </a:p>
          <a:p>
            <a:pPr marL="342900" lvl="0" indent="-203200" algn="l" rtl="0">
              <a:lnSpc>
                <a:spcPct val="100000"/>
              </a:lnSpc>
              <a:spcBef>
                <a:spcPts val="0"/>
              </a:spcBef>
              <a:spcAft>
                <a:spcPts val="0"/>
              </a:spcAft>
              <a:buClr>
                <a:schemeClr val="dk1"/>
              </a:buClr>
              <a:buSzPts val="2400"/>
              <a:buChar char="•"/>
            </a:pPr>
            <a:r>
              <a:rPr lang="en-CA" sz="2800" dirty="0">
                <a:solidFill>
                  <a:schemeClr val="dk1"/>
                </a:solidFill>
              </a:rPr>
              <a:t>Dependent children under 22: </a:t>
            </a:r>
            <a:r>
              <a:rPr lang="en-CA" sz="2800" b="1" dirty="0">
                <a:solidFill>
                  <a:schemeClr val="dk1"/>
                </a:solidFill>
              </a:rPr>
              <a:t>10 years or age 25</a:t>
            </a:r>
            <a:endParaRPr sz="2800" dirty="0"/>
          </a:p>
          <a:p>
            <a:pPr marL="342900" lvl="0" indent="-203200" algn="l" rtl="0">
              <a:lnSpc>
                <a:spcPct val="100000"/>
              </a:lnSpc>
              <a:spcBef>
                <a:spcPts val="0"/>
              </a:spcBef>
              <a:spcAft>
                <a:spcPts val="0"/>
              </a:spcAft>
              <a:buClr>
                <a:schemeClr val="dk1"/>
              </a:buClr>
              <a:buSzPts val="2400"/>
              <a:buChar char="•"/>
            </a:pPr>
            <a:r>
              <a:rPr lang="en-CA" sz="2800" dirty="0">
                <a:solidFill>
                  <a:schemeClr val="dk1"/>
                </a:solidFill>
              </a:rPr>
              <a:t>Dependent children over 22: </a:t>
            </a:r>
            <a:r>
              <a:rPr lang="en-CA" sz="2800" b="1" dirty="0">
                <a:solidFill>
                  <a:schemeClr val="dk1"/>
                </a:solidFill>
              </a:rPr>
              <a:t>3 years</a:t>
            </a:r>
            <a:endParaRPr sz="2800" dirty="0"/>
          </a:p>
          <a:p>
            <a:pPr marL="342900" lvl="0" indent="-203200" algn="l" rtl="0">
              <a:lnSpc>
                <a:spcPct val="100000"/>
              </a:lnSpc>
              <a:spcBef>
                <a:spcPts val="0"/>
              </a:spcBef>
              <a:spcAft>
                <a:spcPts val="0"/>
              </a:spcAft>
              <a:buClr>
                <a:schemeClr val="dk1"/>
              </a:buClr>
              <a:buSzPts val="2400"/>
              <a:buChar char="•"/>
            </a:pPr>
            <a:r>
              <a:rPr lang="en-CA" sz="2800" dirty="0">
                <a:solidFill>
                  <a:schemeClr val="dk1"/>
                </a:solidFill>
              </a:rPr>
              <a:t>Parents, grandparents: </a:t>
            </a:r>
            <a:r>
              <a:rPr lang="en-CA" sz="2800" b="1" dirty="0">
                <a:solidFill>
                  <a:schemeClr val="dk1"/>
                </a:solidFill>
              </a:rPr>
              <a:t>20 years (!)</a:t>
            </a:r>
            <a:endParaRPr sz="2800" dirty="0"/>
          </a:p>
          <a:p>
            <a:pPr marL="342900" lvl="0" indent="-203200" algn="l" rtl="0">
              <a:lnSpc>
                <a:spcPct val="100000"/>
              </a:lnSpc>
              <a:spcBef>
                <a:spcPts val="0"/>
              </a:spcBef>
              <a:spcAft>
                <a:spcPts val="0"/>
              </a:spcAft>
              <a:buClr>
                <a:schemeClr val="dk1"/>
              </a:buClr>
              <a:buSzPts val="2400"/>
              <a:buChar char="•"/>
            </a:pPr>
            <a:r>
              <a:rPr lang="en-CA" sz="2800" dirty="0">
                <a:solidFill>
                  <a:schemeClr val="dk1"/>
                </a:solidFill>
              </a:rPr>
              <a:t>Anyone else: </a:t>
            </a:r>
            <a:r>
              <a:rPr lang="en-CA" sz="2800" b="1" dirty="0">
                <a:solidFill>
                  <a:schemeClr val="dk1"/>
                </a:solidFill>
              </a:rPr>
              <a:t>10 years</a:t>
            </a:r>
            <a:endParaRPr sz="2800" dirty="0"/>
          </a:p>
          <a:p>
            <a:pPr marL="0" lvl="0" indent="0" algn="l" rtl="0">
              <a:lnSpc>
                <a:spcPct val="90000"/>
              </a:lnSpc>
              <a:spcBef>
                <a:spcPts val="1000"/>
              </a:spcBef>
              <a:spcAft>
                <a:spcPts val="0"/>
              </a:spcAft>
              <a:buClr>
                <a:srgbClr val="888888"/>
              </a:buClr>
              <a:buSzPts val="2400"/>
              <a:buNone/>
            </a:pPr>
            <a:endParaRPr dirty="0"/>
          </a:p>
        </p:txBody>
      </p:sp>
      <p:sp>
        <p:nvSpPr>
          <p:cNvPr id="485" name="Google Shape;485;p47"/>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60</a:t>
            </a:fld>
            <a:endParaRPr sz="1600"/>
          </a:p>
        </p:txBody>
      </p:sp>
      <p:pic>
        <p:nvPicPr>
          <p:cNvPr id="486" name="Google Shape;486;p47" descr="photo of daily calendar opened to 23rd day of unspecified month"/>
          <p:cNvPicPr preferRelativeResize="0"/>
          <p:nvPr/>
        </p:nvPicPr>
        <p:blipFill rotWithShape="1">
          <a:blip r:embed="rId3">
            <a:alphaModFix/>
          </a:blip>
          <a:srcRect/>
          <a:stretch/>
        </p:blipFill>
        <p:spPr>
          <a:xfrm rot="-655978">
            <a:off x="6189775" y="4646455"/>
            <a:ext cx="2800925" cy="1884607"/>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46"/>
          <p:cNvSpPr txBox="1">
            <a:spLocks noGrp="1"/>
          </p:cNvSpPr>
          <p:nvPr>
            <p:ph type="title"/>
          </p:nvPr>
        </p:nvSpPr>
        <p:spPr>
          <a:xfrm>
            <a:off x="555648" y="1269242"/>
            <a:ext cx="7886700" cy="722889"/>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C55A11"/>
              </a:buClr>
              <a:buSzPts val="4800"/>
              <a:buFont typeface="Calibri"/>
              <a:buNone/>
            </a:pPr>
            <a:r>
              <a:rPr lang="en-CA" sz="4800" b="1" dirty="0">
                <a:solidFill>
                  <a:srgbClr val="C55A11"/>
                </a:solidFill>
              </a:rPr>
              <a:t>Responsibilities of Sponsors</a:t>
            </a:r>
            <a:endParaRPr sz="4800" b="1" dirty="0"/>
          </a:p>
        </p:txBody>
      </p:sp>
      <p:sp>
        <p:nvSpPr>
          <p:cNvPr id="475" name="Google Shape;475;p46"/>
          <p:cNvSpPr txBox="1">
            <a:spLocks noGrp="1"/>
          </p:cNvSpPr>
          <p:nvPr>
            <p:ph type="body" idx="1"/>
          </p:nvPr>
        </p:nvSpPr>
        <p:spPr>
          <a:xfrm>
            <a:off x="623888" y="2423206"/>
            <a:ext cx="7886700" cy="375636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CA" sz="2200" b="1" dirty="0">
                <a:solidFill>
                  <a:schemeClr val="dk1"/>
                </a:solidFill>
              </a:rPr>
              <a:t>Excerpt from Sponsorship application form (IMM1344)</a:t>
            </a:r>
            <a:endParaRPr sz="2200" dirty="0"/>
          </a:p>
          <a:p>
            <a:pPr marL="0" lvl="0" indent="0" algn="l" rtl="0">
              <a:lnSpc>
                <a:spcPct val="90000"/>
              </a:lnSpc>
              <a:spcBef>
                <a:spcPts val="1000"/>
              </a:spcBef>
              <a:spcAft>
                <a:spcPts val="0"/>
              </a:spcAft>
              <a:buClr>
                <a:srgbClr val="888888"/>
              </a:buClr>
              <a:buSzPts val="2400"/>
              <a:buNone/>
            </a:pPr>
            <a:endParaRPr b="1" dirty="0"/>
          </a:p>
        </p:txBody>
      </p:sp>
      <p:sp>
        <p:nvSpPr>
          <p:cNvPr id="476" name="Google Shape;476;p46"/>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61</a:t>
            </a:fld>
            <a:endParaRPr sz="1600"/>
          </a:p>
        </p:txBody>
      </p:sp>
      <p:pic>
        <p:nvPicPr>
          <p:cNvPr id="477" name="Google Shape;477;p46"/>
          <p:cNvPicPr preferRelativeResize="0"/>
          <p:nvPr/>
        </p:nvPicPr>
        <p:blipFill rotWithShape="1">
          <a:blip r:embed="rId3">
            <a:alphaModFix/>
          </a:blip>
          <a:srcRect/>
          <a:stretch/>
        </p:blipFill>
        <p:spPr>
          <a:xfrm>
            <a:off x="757238" y="3239931"/>
            <a:ext cx="7620000" cy="2348828"/>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51"/>
          <p:cNvSpPr txBox="1">
            <a:spLocks noGrp="1"/>
          </p:cNvSpPr>
          <p:nvPr>
            <p:ph type="title"/>
          </p:nvPr>
        </p:nvSpPr>
        <p:spPr>
          <a:xfrm>
            <a:off x="555648" y="1282890"/>
            <a:ext cx="7886700" cy="706427"/>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C55A11"/>
              </a:buClr>
              <a:buSzPts val="4800"/>
              <a:buFont typeface="Calibri"/>
              <a:buNone/>
            </a:pPr>
            <a:r>
              <a:rPr lang="en-CA" sz="4800" b="1" dirty="0">
                <a:solidFill>
                  <a:srgbClr val="C55A11"/>
                </a:solidFill>
              </a:rPr>
              <a:t>Sponsored Person Receiving SA</a:t>
            </a:r>
            <a:endParaRPr sz="4800" b="1" dirty="0"/>
          </a:p>
        </p:txBody>
      </p:sp>
      <p:sp>
        <p:nvSpPr>
          <p:cNvPr id="517" name="Google Shape;517;p51"/>
          <p:cNvSpPr txBox="1">
            <a:spLocks noGrp="1"/>
          </p:cNvSpPr>
          <p:nvPr>
            <p:ph type="body" idx="1"/>
          </p:nvPr>
        </p:nvSpPr>
        <p:spPr>
          <a:xfrm>
            <a:off x="623888" y="2423206"/>
            <a:ext cx="7886700" cy="375636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CA" sz="2200" b="1" dirty="0">
                <a:solidFill>
                  <a:schemeClr val="dk1"/>
                </a:solidFill>
              </a:rPr>
              <a:t>Excerpt from Sponsorship application form (IMM1344)</a:t>
            </a:r>
            <a:endParaRPr sz="2200" dirty="0"/>
          </a:p>
          <a:p>
            <a:pPr marL="0" lvl="0" indent="0" algn="l" rtl="0">
              <a:lnSpc>
                <a:spcPct val="90000"/>
              </a:lnSpc>
              <a:spcBef>
                <a:spcPts val="1000"/>
              </a:spcBef>
              <a:spcAft>
                <a:spcPts val="0"/>
              </a:spcAft>
              <a:buClr>
                <a:srgbClr val="888888"/>
              </a:buClr>
              <a:buSzPts val="2400"/>
              <a:buNone/>
            </a:pPr>
            <a:endParaRPr dirty="0"/>
          </a:p>
        </p:txBody>
      </p:sp>
      <p:sp>
        <p:nvSpPr>
          <p:cNvPr id="518" name="Google Shape;518;p51"/>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62</a:t>
            </a:fld>
            <a:endParaRPr sz="1600"/>
          </a:p>
        </p:txBody>
      </p:sp>
      <p:pic>
        <p:nvPicPr>
          <p:cNvPr id="519" name="Google Shape;519;p51" descr="Excerpt from Sponsorship application form (IMM1344)&#10;"/>
          <p:cNvPicPr preferRelativeResize="0"/>
          <p:nvPr/>
        </p:nvPicPr>
        <p:blipFill rotWithShape="1">
          <a:blip r:embed="rId3">
            <a:alphaModFix/>
          </a:blip>
          <a:srcRect/>
          <a:stretch/>
        </p:blipFill>
        <p:spPr>
          <a:xfrm>
            <a:off x="633412" y="3305355"/>
            <a:ext cx="7620000" cy="246762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50"/>
          <p:cNvSpPr txBox="1">
            <a:spLocks noGrp="1"/>
          </p:cNvSpPr>
          <p:nvPr>
            <p:ph type="title"/>
          </p:nvPr>
        </p:nvSpPr>
        <p:spPr>
          <a:xfrm>
            <a:off x="555648" y="1269242"/>
            <a:ext cx="7886700" cy="723331"/>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C55A11"/>
              </a:buClr>
              <a:buSzPts val="4800"/>
              <a:buFont typeface="Calibri"/>
              <a:buNone/>
            </a:pPr>
            <a:r>
              <a:rPr lang="en-CA" sz="4800" b="1" dirty="0">
                <a:solidFill>
                  <a:srgbClr val="C55A11"/>
                </a:solidFill>
              </a:rPr>
              <a:t>Sponsored Person Receiving SA</a:t>
            </a:r>
            <a:endParaRPr sz="4800" b="1" dirty="0"/>
          </a:p>
        </p:txBody>
      </p:sp>
      <p:sp>
        <p:nvSpPr>
          <p:cNvPr id="509" name="Google Shape;509;p50"/>
          <p:cNvSpPr txBox="1">
            <a:spLocks noGrp="1"/>
          </p:cNvSpPr>
          <p:nvPr>
            <p:ph type="body" idx="1"/>
          </p:nvPr>
        </p:nvSpPr>
        <p:spPr>
          <a:xfrm>
            <a:off x="623888" y="2423206"/>
            <a:ext cx="8248650" cy="3756368"/>
          </a:xfrm>
          <a:prstGeom prst="rect">
            <a:avLst/>
          </a:prstGeom>
          <a:noFill/>
          <a:ln>
            <a:noFill/>
          </a:ln>
        </p:spPr>
        <p:txBody>
          <a:bodyPr spcFirstLastPara="1" wrap="square" lIns="91425" tIns="45700" rIns="91425" bIns="45700" anchor="t" anchorCtr="0">
            <a:normAutofit/>
          </a:bodyPr>
          <a:lstStyle/>
          <a:p>
            <a:pPr marL="342900" lvl="0" indent="-203200" algn="l" rtl="0">
              <a:lnSpc>
                <a:spcPct val="100000"/>
              </a:lnSpc>
              <a:spcBef>
                <a:spcPts val="0"/>
              </a:spcBef>
              <a:spcAft>
                <a:spcPts val="0"/>
              </a:spcAft>
              <a:buClr>
                <a:schemeClr val="dk1"/>
              </a:buClr>
              <a:buSzPts val="2400"/>
              <a:buChar char="•"/>
            </a:pPr>
            <a:r>
              <a:rPr lang="en-CA" sz="2800" dirty="0">
                <a:solidFill>
                  <a:schemeClr val="dk1"/>
                </a:solidFill>
              </a:rPr>
              <a:t>If a sponsored family member receives social assistance during the undertaking period, the sponsor may be found to be in sponsorship “default”</a:t>
            </a:r>
            <a:endParaRPr sz="2800" dirty="0">
              <a:solidFill>
                <a:schemeClr val="dk1"/>
              </a:solidFill>
            </a:endParaRPr>
          </a:p>
          <a:p>
            <a:pPr marL="342900" lvl="0" indent="-203200" algn="l" rtl="0">
              <a:lnSpc>
                <a:spcPct val="100000"/>
              </a:lnSpc>
              <a:spcBef>
                <a:spcPts val="0"/>
              </a:spcBef>
              <a:spcAft>
                <a:spcPts val="0"/>
              </a:spcAft>
              <a:buClr>
                <a:schemeClr val="dk1"/>
              </a:buClr>
              <a:buSzPts val="2400"/>
              <a:buChar char="•"/>
            </a:pPr>
            <a:r>
              <a:rPr lang="en-CA" sz="2800" dirty="0">
                <a:solidFill>
                  <a:schemeClr val="dk1"/>
                </a:solidFill>
              </a:rPr>
              <a:t>The sponsor will be asked to repay the government the amount of social assistance their family member received</a:t>
            </a:r>
            <a:endParaRPr sz="2800" dirty="0"/>
          </a:p>
          <a:p>
            <a:pPr marL="0" lvl="0" indent="0" algn="l" rtl="0">
              <a:lnSpc>
                <a:spcPct val="90000"/>
              </a:lnSpc>
              <a:spcBef>
                <a:spcPts val="1000"/>
              </a:spcBef>
              <a:spcAft>
                <a:spcPts val="0"/>
              </a:spcAft>
              <a:buClr>
                <a:srgbClr val="888888"/>
              </a:buClr>
              <a:buSzPts val="2400"/>
              <a:buNone/>
            </a:pPr>
            <a:endParaRPr dirty="0"/>
          </a:p>
        </p:txBody>
      </p:sp>
      <p:sp>
        <p:nvSpPr>
          <p:cNvPr id="510" name="Google Shape;510;p50"/>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63</a:t>
            </a:fld>
            <a:endParaRPr sz="160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51"/>
          <p:cNvSpPr txBox="1">
            <a:spLocks noGrp="1"/>
          </p:cNvSpPr>
          <p:nvPr>
            <p:ph type="title"/>
          </p:nvPr>
        </p:nvSpPr>
        <p:spPr>
          <a:xfrm>
            <a:off x="555648" y="1282890"/>
            <a:ext cx="7886700" cy="706427"/>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C55A11"/>
              </a:buClr>
              <a:buSzPts val="4800"/>
              <a:buFont typeface="Calibri"/>
              <a:buNone/>
            </a:pPr>
            <a:r>
              <a:rPr lang="en-CA" sz="4800" b="1" dirty="0">
                <a:solidFill>
                  <a:srgbClr val="C55A11"/>
                </a:solidFill>
              </a:rPr>
              <a:t>Sponsored Person Receiving SA</a:t>
            </a:r>
            <a:endParaRPr sz="4800" b="1" dirty="0"/>
          </a:p>
        </p:txBody>
      </p:sp>
      <p:sp>
        <p:nvSpPr>
          <p:cNvPr id="517" name="Google Shape;517;p51"/>
          <p:cNvSpPr txBox="1">
            <a:spLocks noGrp="1"/>
          </p:cNvSpPr>
          <p:nvPr>
            <p:ph type="body" idx="1"/>
          </p:nvPr>
        </p:nvSpPr>
        <p:spPr>
          <a:xfrm>
            <a:off x="623888" y="2423206"/>
            <a:ext cx="7886700" cy="375636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CA" sz="2200" b="1" dirty="0">
                <a:solidFill>
                  <a:schemeClr val="dk1"/>
                </a:solidFill>
              </a:rPr>
              <a:t>Excerpt from Sponsorship application form (IMM1344)</a:t>
            </a:r>
            <a:endParaRPr sz="2200" dirty="0"/>
          </a:p>
          <a:p>
            <a:pPr marL="0" lvl="0" indent="0" algn="l" rtl="0">
              <a:lnSpc>
                <a:spcPct val="90000"/>
              </a:lnSpc>
              <a:spcBef>
                <a:spcPts val="1000"/>
              </a:spcBef>
              <a:spcAft>
                <a:spcPts val="0"/>
              </a:spcAft>
              <a:buClr>
                <a:srgbClr val="888888"/>
              </a:buClr>
              <a:buSzPts val="2400"/>
              <a:buNone/>
            </a:pPr>
            <a:endParaRPr dirty="0"/>
          </a:p>
        </p:txBody>
      </p:sp>
      <p:sp>
        <p:nvSpPr>
          <p:cNvPr id="518" name="Google Shape;518;p51"/>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64</a:t>
            </a:fld>
            <a:endParaRPr sz="1600"/>
          </a:p>
        </p:txBody>
      </p:sp>
      <p:pic>
        <p:nvPicPr>
          <p:cNvPr id="519" name="Google Shape;519;p51" descr="Excerpt from Sponsorship application form (IMM1344)&#10;"/>
          <p:cNvPicPr preferRelativeResize="0"/>
          <p:nvPr/>
        </p:nvPicPr>
        <p:blipFill rotWithShape="1">
          <a:blip r:embed="rId3">
            <a:alphaModFix/>
          </a:blip>
          <a:srcRect/>
          <a:stretch/>
        </p:blipFill>
        <p:spPr>
          <a:xfrm>
            <a:off x="633412" y="3305355"/>
            <a:ext cx="7620000" cy="246762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52"/>
          <p:cNvSpPr txBox="1">
            <a:spLocks noGrp="1"/>
          </p:cNvSpPr>
          <p:nvPr>
            <p:ph type="title"/>
          </p:nvPr>
        </p:nvSpPr>
        <p:spPr>
          <a:xfrm>
            <a:off x="555648" y="1269242"/>
            <a:ext cx="7886700" cy="723331"/>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C55A11"/>
              </a:buClr>
              <a:buSzPts val="4800"/>
              <a:buFont typeface="Calibri"/>
              <a:buNone/>
            </a:pPr>
            <a:r>
              <a:rPr lang="en-CA" sz="4800" b="1" dirty="0">
                <a:solidFill>
                  <a:srgbClr val="C55A11"/>
                </a:solidFill>
              </a:rPr>
              <a:t>Scenario 4: Celina and Isaac</a:t>
            </a:r>
            <a:endParaRPr sz="4800" b="1" dirty="0"/>
          </a:p>
        </p:txBody>
      </p:sp>
      <p:sp>
        <p:nvSpPr>
          <p:cNvPr id="526" name="Google Shape;526;p52"/>
          <p:cNvSpPr txBox="1">
            <a:spLocks noGrp="1"/>
          </p:cNvSpPr>
          <p:nvPr>
            <p:ph type="body" idx="1"/>
          </p:nvPr>
        </p:nvSpPr>
        <p:spPr>
          <a:xfrm>
            <a:off x="623887" y="2423206"/>
            <a:ext cx="8262937" cy="3756368"/>
          </a:xfrm>
          <a:prstGeom prst="rect">
            <a:avLst/>
          </a:prstGeom>
          <a:noFill/>
          <a:ln>
            <a:noFill/>
          </a:ln>
        </p:spPr>
        <p:txBody>
          <a:bodyPr spcFirstLastPara="1" wrap="square" lIns="91425" tIns="45700" rIns="91425" bIns="45700" anchor="t" anchorCtr="0">
            <a:normAutofit lnSpcReduction="10000"/>
          </a:bodyPr>
          <a:lstStyle/>
          <a:p>
            <a:pPr marL="114300" lvl="0" indent="0" algn="l" rtl="0">
              <a:lnSpc>
                <a:spcPct val="100000"/>
              </a:lnSpc>
              <a:spcBef>
                <a:spcPts val="0"/>
              </a:spcBef>
              <a:spcAft>
                <a:spcPts val="0"/>
              </a:spcAft>
              <a:buClr>
                <a:schemeClr val="dk1"/>
              </a:buClr>
              <a:buSzPts val="2800"/>
              <a:buNone/>
            </a:pPr>
            <a:r>
              <a:rPr lang="en-CA" sz="2800" dirty="0">
                <a:solidFill>
                  <a:schemeClr val="dk1"/>
                </a:solidFill>
              </a:rPr>
              <a:t>Celina sponsored Isaac who became a permanent resident in 2019. </a:t>
            </a:r>
            <a:endParaRPr sz="2800" dirty="0"/>
          </a:p>
          <a:p>
            <a:pPr marL="114300" lvl="0" indent="0" algn="l" rtl="0">
              <a:lnSpc>
                <a:spcPct val="100000"/>
              </a:lnSpc>
              <a:spcBef>
                <a:spcPts val="0"/>
              </a:spcBef>
              <a:spcAft>
                <a:spcPts val="0"/>
              </a:spcAft>
              <a:buClr>
                <a:srgbClr val="888888"/>
              </a:buClr>
              <a:buSzPts val="2800"/>
              <a:buNone/>
            </a:pPr>
            <a:endParaRPr sz="2800" dirty="0">
              <a:solidFill>
                <a:schemeClr val="dk1"/>
              </a:solidFill>
            </a:endParaRPr>
          </a:p>
          <a:p>
            <a:pPr marL="114300" lvl="0" indent="0" algn="l" rtl="0">
              <a:lnSpc>
                <a:spcPct val="100000"/>
              </a:lnSpc>
              <a:spcBef>
                <a:spcPts val="0"/>
              </a:spcBef>
              <a:spcAft>
                <a:spcPts val="0"/>
              </a:spcAft>
              <a:buClr>
                <a:schemeClr val="dk1"/>
              </a:buClr>
              <a:buSzPts val="2800"/>
              <a:buNone/>
            </a:pPr>
            <a:r>
              <a:rPr lang="en-CA" sz="2800" dirty="0">
                <a:solidFill>
                  <a:schemeClr val="dk1"/>
                </a:solidFill>
              </a:rPr>
              <a:t>After coming to Canada, he became aggressive and would often yell at Celina. Celina didn’t feel safe, and her friends offered her help to leave him.</a:t>
            </a:r>
            <a:endParaRPr sz="2800" dirty="0"/>
          </a:p>
          <a:p>
            <a:pPr marL="114300" lvl="0" indent="0" algn="l" rtl="0">
              <a:lnSpc>
                <a:spcPct val="100000"/>
              </a:lnSpc>
              <a:spcBef>
                <a:spcPts val="0"/>
              </a:spcBef>
              <a:spcAft>
                <a:spcPts val="0"/>
              </a:spcAft>
              <a:buClr>
                <a:srgbClr val="888888"/>
              </a:buClr>
              <a:buSzPts val="2800"/>
              <a:buNone/>
            </a:pPr>
            <a:endParaRPr sz="2800" dirty="0">
              <a:solidFill>
                <a:schemeClr val="dk1"/>
              </a:solidFill>
            </a:endParaRPr>
          </a:p>
          <a:p>
            <a:pPr marL="114300" lvl="0" indent="0" algn="l" rtl="0">
              <a:lnSpc>
                <a:spcPct val="100000"/>
              </a:lnSpc>
              <a:spcBef>
                <a:spcPts val="0"/>
              </a:spcBef>
              <a:spcAft>
                <a:spcPts val="0"/>
              </a:spcAft>
              <a:buClr>
                <a:schemeClr val="dk1"/>
              </a:buClr>
              <a:buSzPts val="2800"/>
              <a:buNone/>
            </a:pPr>
            <a:r>
              <a:rPr lang="en-CA" sz="2800" b="1" i="1" dirty="0">
                <a:solidFill>
                  <a:schemeClr val="dk1"/>
                </a:solidFill>
              </a:rPr>
              <a:t>Does Celina have to continue to live with her husband?</a:t>
            </a:r>
            <a:endParaRPr sz="2800" dirty="0"/>
          </a:p>
          <a:p>
            <a:pPr marL="0" lvl="0" indent="0" algn="l" rtl="0">
              <a:lnSpc>
                <a:spcPct val="90000"/>
              </a:lnSpc>
              <a:spcBef>
                <a:spcPts val="1000"/>
              </a:spcBef>
              <a:spcAft>
                <a:spcPts val="0"/>
              </a:spcAft>
              <a:buClr>
                <a:srgbClr val="888888"/>
              </a:buClr>
              <a:buSzPts val="2400"/>
              <a:buNone/>
            </a:pPr>
            <a:endParaRPr dirty="0"/>
          </a:p>
        </p:txBody>
      </p:sp>
      <p:sp>
        <p:nvSpPr>
          <p:cNvPr id="527" name="Google Shape;527;p52"/>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65</a:t>
            </a:fld>
            <a:endParaRPr sz="160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53"/>
          <p:cNvSpPr txBox="1">
            <a:spLocks noGrp="1"/>
          </p:cNvSpPr>
          <p:nvPr>
            <p:ph type="title"/>
          </p:nvPr>
        </p:nvSpPr>
        <p:spPr>
          <a:xfrm>
            <a:off x="555648" y="1269242"/>
            <a:ext cx="7886700" cy="723331"/>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C55A11"/>
              </a:buClr>
              <a:buSzPts val="4800"/>
              <a:buFont typeface="Calibri"/>
              <a:buNone/>
            </a:pPr>
            <a:r>
              <a:rPr lang="en-CA" sz="4800" b="1" dirty="0">
                <a:solidFill>
                  <a:srgbClr val="C55A11"/>
                </a:solidFill>
              </a:rPr>
              <a:t>Scenario 4: Celina and Isaac</a:t>
            </a:r>
            <a:endParaRPr sz="4800" b="1" dirty="0"/>
          </a:p>
        </p:txBody>
      </p:sp>
      <p:sp>
        <p:nvSpPr>
          <p:cNvPr id="534" name="Google Shape;534;p53"/>
          <p:cNvSpPr txBox="1">
            <a:spLocks noGrp="1"/>
          </p:cNvSpPr>
          <p:nvPr>
            <p:ph type="body" idx="1"/>
          </p:nvPr>
        </p:nvSpPr>
        <p:spPr>
          <a:xfrm>
            <a:off x="623887" y="2423206"/>
            <a:ext cx="8262937" cy="3756368"/>
          </a:xfrm>
          <a:prstGeom prst="rect">
            <a:avLst/>
          </a:prstGeom>
          <a:noFill/>
          <a:ln>
            <a:noFill/>
          </a:ln>
        </p:spPr>
        <p:txBody>
          <a:bodyPr spcFirstLastPara="1" wrap="square" lIns="91425" tIns="45700" rIns="91425" bIns="45700" anchor="t" anchorCtr="0">
            <a:normAutofit fontScale="92500"/>
          </a:bodyPr>
          <a:lstStyle/>
          <a:p>
            <a:pPr marL="114300" lvl="0" indent="0" algn="l" rtl="0">
              <a:lnSpc>
                <a:spcPct val="100000"/>
              </a:lnSpc>
              <a:spcBef>
                <a:spcPts val="0"/>
              </a:spcBef>
              <a:spcAft>
                <a:spcPts val="0"/>
              </a:spcAft>
              <a:buClr>
                <a:schemeClr val="dk1"/>
              </a:buClr>
              <a:buSzPts val="2800"/>
              <a:buNone/>
            </a:pPr>
            <a:r>
              <a:rPr lang="en-CA" sz="2800" b="1" dirty="0">
                <a:solidFill>
                  <a:schemeClr val="dk1"/>
                </a:solidFill>
              </a:rPr>
              <a:t>No:</a:t>
            </a:r>
            <a:r>
              <a:rPr lang="en-CA" sz="2800" dirty="0">
                <a:solidFill>
                  <a:schemeClr val="dk1"/>
                </a:solidFill>
              </a:rPr>
              <a:t> Celina doesn’t have to remain in a relationship with her husband.</a:t>
            </a:r>
            <a:endParaRPr sz="2800" dirty="0"/>
          </a:p>
          <a:p>
            <a:pPr marL="114300" lvl="0" indent="0" algn="l" rtl="0">
              <a:lnSpc>
                <a:spcPct val="100000"/>
              </a:lnSpc>
              <a:spcBef>
                <a:spcPts val="0"/>
              </a:spcBef>
              <a:spcAft>
                <a:spcPts val="0"/>
              </a:spcAft>
              <a:buClr>
                <a:srgbClr val="888888"/>
              </a:buClr>
              <a:buSzPts val="2800"/>
              <a:buNone/>
            </a:pPr>
            <a:endParaRPr sz="2800" dirty="0">
              <a:solidFill>
                <a:schemeClr val="dk1"/>
              </a:solidFill>
            </a:endParaRPr>
          </a:p>
          <a:p>
            <a:pPr marL="114300" lvl="0" indent="0" algn="l" rtl="0">
              <a:lnSpc>
                <a:spcPct val="100000"/>
              </a:lnSpc>
              <a:spcBef>
                <a:spcPts val="0"/>
              </a:spcBef>
              <a:spcAft>
                <a:spcPts val="0"/>
              </a:spcAft>
              <a:buClr>
                <a:schemeClr val="dk1"/>
              </a:buClr>
              <a:buSzPts val="2800"/>
              <a:buNone/>
            </a:pPr>
            <a:r>
              <a:rPr lang="en-CA" sz="2800" dirty="0">
                <a:solidFill>
                  <a:schemeClr val="dk1"/>
                </a:solidFill>
              </a:rPr>
              <a:t>Isaac has no obligation to remain in the relationship with her either. He will not lose his status if they split up after he becomes a permanent resident.</a:t>
            </a:r>
            <a:endParaRPr sz="2800" dirty="0"/>
          </a:p>
          <a:p>
            <a:pPr marL="114300" lvl="0" indent="0" algn="l" rtl="0">
              <a:lnSpc>
                <a:spcPct val="100000"/>
              </a:lnSpc>
              <a:spcBef>
                <a:spcPts val="0"/>
              </a:spcBef>
              <a:spcAft>
                <a:spcPts val="0"/>
              </a:spcAft>
              <a:buClr>
                <a:srgbClr val="888888"/>
              </a:buClr>
              <a:buSzPts val="2800"/>
              <a:buNone/>
            </a:pPr>
            <a:endParaRPr sz="2800" dirty="0">
              <a:solidFill>
                <a:schemeClr val="dk1"/>
              </a:solidFill>
            </a:endParaRPr>
          </a:p>
          <a:p>
            <a:pPr marL="114300" lvl="0" indent="0" algn="l" rtl="0">
              <a:lnSpc>
                <a:spcPct val="100000"/>
              </a:lnSpc>
              <a:spcBef>
                <a:spcPts val="0"/>
              </a:spcBef>
              <a:spcAft>
                <a:spcPts val="0"/>
              </a:spcAft>
              <a:buClr>
                <a:schemeClr val="dk1"/>
              </a:buClr>
              <a:buSzPts val="2800"/>
              <a:buNone/>
            </a:pPr>
            <a:r>
              <a:rPr lang="en-CA" sz="2800" b="1" i="1" dirty="0">
                <a:solidFill>
                  <a:schemeClr val="dk1"/>
                </a:solidFill>
              </a:rPr>
              <a:t>If, after splitting up, Isaac applies for social assistance tomorrow, will Celina be in default of her undertaking?</a:t>
            </a:r>
            <a:endParaRPr sz="2800" dirty="0"/>
          </a:p>
          <a:p>
            <a:pPr marL="0" lvl="0" indent="0" algn="l" rtl="0">
              <a:lnSpc>
                <a:spcPct val="90000"/>
              </a:lnSpc>
              <a:spcBef>
                <a:spcPts val="1000"/>
              </a:spcBef>
              <a:spcAft>
                <a:spcPts val="0"/>
              </a:spcAft>
              <a:buClr>
                <a:srgbClr val="888888"/>
              </a:buClr>
              <a:buSzPts val="2400"/>
              <a:buNone/>
            </a:pPr>
            <a:endParaRPr dirty="0"/>
          </a:p>
        </p:txBody>
      </p:sp>
      <p:sp>
        <p:nvSpPr>
          <p:cNvPr id="535" name="Google Shape;535;p53"/>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66</a:t>
            </a:fld>
            <a:endParaRPr sz="160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54"/>
          <p:cNvSpPr txBox="1">
            <a:spLocks noGrp="1"/>
          </p:cNvSpPr>
          <p:nvPr>
            <p:ph type="title"/>
          </p:nvPr>
        </p:nvSpPr>
        <p:spPr>
          <a:xfrm>
            <a:off x="555648" y="1269242"/>
            <a:ext cx="7886700" cy="723331"/>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C55A11"/>
              </a:buClr>
              <a:buSzPts val="4800"/>
              <a:buFont typeface="Calibri"/>
              <a:buNone/>
            </a:pPr>
            <a:r>
              <a:rPr lang="en-CA" sz="4800" b="1" dirty="0">
                <a:solidFill>
                  <a:srgbClr val="C55A11"/>
                </a:solidFill>
              </a:rPr>
              <a:t>Scenario 4: Celina and Isaac</a:t>
            </a:r>
            <a:endParaRPr sz="4800" b="1" dirty="0"/>
          </a:p>
        </p:txBody>
      </p:sp>
      <p:sp>
        <p:nvSpPr>
          <p:cNvPr id="542" name="Google Shape;542;p54"/>
          <p:cNvSpPr txBox="1">
            <a:spLocks noGrp="1"/>
          </p:cNvSpPr>
          <p:nvPr>
            <p:ph type="body" idx="1"/>
          </p:nvPr>
        </p:nvSpPr>
        <p:spPr>
          <a:xfrm>
            <a:off x="627088" y="2414588"/>
            <a:ext cx="8245450" cy="3941762"/>
          </a:xfrm>
          <a:prstGeom prst="rect">
            <a:avLst/>
          </a:prstGeom>
          <a:noFill/>
          <a:ln>
            <a:noFill/>
          </a:ln>
        </p:spPr>
        <p:txBody>
          <a:bodyPr spcFirstLastPara="1" wrap="square" lIns="91425" tIns="45700" rIns="91425" bIns="45700" anchor="t" anchorCtr="0">
            <a:normAutofit fontScale="92500" lnSpcReduction="20000"/>
          </a:bodyPr>
          <a:lstStyle/>
          <a:p>
            <a:pPr marL="114300" lvl="0" indent="0" algn="l" rtl="0">
              <a:lnSpc>
                <a:spcPct val="100000"/>
              </a:lnSpc>
              <a:spcBef>
                <a:spcPts val="0"/>
              </a:spcBef>
              <a:spcAft>
                <a:spcPts val="0"/>
              </a:spcAft>
              <a:buClr>
                <a:schemeClr val="dk1"/>
              </a:buClr>
              <a:buSzPts val="2800"/>
              <a:buNone/>
            </a:pPr>
            <a:r>
              <a:rPr lang="en-CA" sz="2800" b="1" i="1" dirty="0">
                <a:solidFill>
                  <a:schemeClr val="dk1"/>
                </a:solidFill>
              </a:rPr>
              <a:t>YES. </a:t>
            </a:r>
            <a:r>
              <a:rPr lang="en-CA" sz="2800" dirty="0">
                <a:solidFill>
                  <a:schemeClr val="dk1"/>
                </a:solidFill>
              </a:rPr>
              <a:t>Celina will likely be found to be in default.</a:t>
            </a:r>
            <a:endParaRPr sz="2800" dirty="0"/>
          </a:p>
          <a:p>
            <a:pPr marL="114300" lvl="0" indent="0" algn="l" rtl="0">
              <a:lnSpc>
                <a:spcPct val="100000"/>
              </a:lnSpc>
              <a:spcBef>
                <a:spcPts val="0"/>
              </a:spcBef>
              <a:spcAft>
                <a:spcPts val="0"/>
              </a:spcAft>
              <a:buClr>
                <a:srgbClr val="888888"/>
              </a:buClr>
              <a:buSzPts val="2800"/>
              <a:buNone/>
            </a:pPr>
            <a:endParaRPr sz="2800" i="1" dirty="0">
              <a:solidFill>
                <a:schemeClr val="dk1"/>
              </a:solidFill>
            </a:endParaRPr>
          </a:p>
          <a:p>
            <a:pPr marL="114300" lvl="0" indent="0" algn="l" rtl="0">
              <a:lnSpc>
                <a:spcPct val="100000"/>
              </a:lnSpc>
              <a:spcBef>
                <a:spcPts val="0"/>
              </a:spcBef>
              <a:spcAft>
                <a:spcPts val="0"/>
              </a:spcAft>
              <a:buClr>
                <a:schemeClr val="dk1"/>
              </a:buClr>
              <a:buSzPts val="2800"/>
              <a:buNone/>
            </a:pPr>
            <a:r>
              <a:rPr lang="en-CA" sz="2800" b="1" i="1" dirty="0">
                <a:solidFill>
                  <a:schemeClr val="dk1"/>
                </a:solidFill>
              </a:rPr>
              <a:t>However, Celina’s safety and well-being is most important. </a:t>
            </a:r>
            <a:br>
              <a:rPr lang="en-CA" sz="2800" i="1" u="sng" dirty="0">
                <a:solidFill>
                  <a:schemeClr val="dk1"/>
                </a:solidFill>
              </a:rPr>
            </a:br>
            <a:endParaRPr sz="2800" i="1" u="sng" dirty="0">
              <a:solidFill>
                <a:schemeClr val="dk1"/>
              </a:solidFill>
            </a:endParaRPr>
          </a:p>
          <a:p>
            <a:pPr marL="114300" lvl="0" indent="0" algn="l" rtl="0">
              <a:lnSpc>
                <a:spcPct val="100000"/>
              </a:lnSpc>
              <a:spcBef>
                <a:spcPts val="0"/>
              </a:spcBef>
              <a:spcAft>
                <a:spcPts val="0"/>
              </a:spcAft>
              <a:buClr>
                <a:schemeClr val="dk1"/>
              </a:buClr>
              <a:buSzPts val="2800"/>
              <a:buNone/>
            </a:pPr>
            <a:r>
              <a:rPr lang="en-CA" sz="2800" dirty="0">
                <a:solidFill>
                  <a:schemeClr val="dk1"/>
                </a:solidFill>
              </a:rPr>
              <a:t>Government can:</a:t>
            </a:r>
          </a:p>
          <a:p>
            <a:pPr marL="571500" lvl="0" indent="-457200" algn="l" rtl="0">
              <a:lnSpc>
                <a:spcPct val="100000"/>
              </a:lnSpc>
              <a:spcBef>
                <a:spcPts val="0"/>
              </a:spcBef>
              <a:spcAft>
                <a:spcPts val="0"/>
              </a:spcAft>
              <a:buClr>
                <a:schemeClr val="dk1"/>
              </a:buClr>
              <a:buSzPts val="2800"/>
              <a:buFont typeface="Arial" panose="020B0604020202020204" pitchFamily="34" charset="0"/>
              <a:buChar char="•"/>
            </a:pPr>
            <a:r>
              <a:rPr lang="en-CA" sz="2800" dirty="0">
                <a:solidFill>
                  <a:schemeClr val="dk1"/>
                </a:solidFill>
              </a:rPr>
              <a:t>“defer” payment of the debt, or </a:t>
            </a:r>
          </a:p>
          <a:p>
            <a:pPr marL="571500" lvl="0" indent="-457200" algn="l" rtl="0">
              <a:lnSpc>
                <a:spcPct val="100000"/>
              </a:lnSpc>
              <a:spcBef>
                <a:spcPts val="0"/>
              </a:spcBef>
              <a:spcAft>
                <a:spcPts val="0"/>
              </a:spcAft>
              <a:buClr>
                <a:schemeClr val="dk1"/>
              </a:buClr>
              <a:buSzPts val="2800"/>
              <a:buFont typeface="Arial" panose="020B0604020202020204" pitchFamily="34" charset="0"/>
              <a:buChar char="•"/>
            </a:pPr>
            <a:r>
              <a:rPr lang="en-CA" sz="2800" dirty="0">
                <a:solidFill>
                  <a:schemeClr val="dk1"/>
                </a:solidFill>
              </a:rPr>
              <a:t>accept a minimum monthly payment</a:t>
            </a:r>
            <a:endParaRPr sz="2800" dirty="0"/>
          </a:p>
          <a:p>
            <a:pPr marL="114300" lvl="0" indent="0" algn="l" rtl="0">
              <a:lnSpc>
                <a:spcPct val="100000"/>
              </a:lnSpc>
              <a:spcBef>
                <a:spcPts val="0"/>
              </a:spcBef>
              <a:spcAft>
                <a:spcPts val="0"/>
              </a:spcAft>
              <a:buClr>
                <a:schemeClr val="dk1"/>
              </a:buClr>
              <a:buSzPts val="2800"/>
              <a:buNone/>
            </a:pPr>
            <a:br>
              <a:rPr lang="en-CA" sz="2800" dirty="0">
                <a:solidFill>
                  <a:schemeClr val="dk1"/>
                </a:solidFill>
              </a:rPr>
            </a:br>
            <a:r>
              <a:rPr lang="en-CA" sz="2800" dirty="0">
                <a:solidFill>
                  <a:schemeClr val="dk1"/>
                </a:solidFill>
              </a:rPr>
              <a:t>If Celina gets a letter saying she is in default, she should seek legal advice.</a:t>
            </a:r>
            <a:endParaRPr sz="2800" dirty="0"/>
          </a:p>
          <a:p>
            <a:pPr marL="0" lvl="0" indent="0" algn="l" rtl="0">
              <a:lnSpc>
                <a:spcPct val="90000"/>
              </a:lnSpc>
              <a:spcBef>
                <a:spcPts val="1000"/>
              </a:spcBef>
              <a:spcAft>
                <a:spcPts val="0"/>
              </a:spcAft>
              <a:buClr>
                <a:srgbClr val="888888"/>
              </a:buClr>
              <a:buSzPts val="2400"/>
              <a:buNone/>
            </a:pPr>
            <a:endParaRPr dirty="0"/>
          </a:p>
        </p:txBody>
      </p:sp>
      <p:sp>
        <p:nvSpPr>
          <p:cNvPr id="543" name="Google Shape;543;p54"/>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67</a:t>
            </a:fld>
            <a:endParaRPr sz="160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7D745AB-1EDE-4010-A47F-368CAD63ECD2}"/>
              </a:ext>
            </a:extLst>
          </p:cNvPr>
          <p:cNvGraphicFramePr>
            <a:graphicFrameLocks noGrp="1"/>
          </p:cNvGraphicFramePr>
          <p:nvPr>
            <p:extLst>
              <p:ext uri="{D42A27DB-BD31-4B8C-83A1-F6EECF244321}">
                <p14:modId xmlns:p14="http://schemas.microsoft.com/office/powerpoint/2010/main" val="808196804"/>
              </p:ext>
            </p:extLst>
          </p:nvPr>
        </p:nvGraphicFramePr>
        <p:xfrm>
          <a:off x="265036" y="1457938"/>
          <a:ext cx="8712710" cy="4933626"/>
        </p:xfrm>
        <a:graphic>
          <a:graphicData uri="http://schemas.openxmlformats.org/drawingml/2006/table">
            <a:tbl>
              <a:tblPr firstRow="1" firstCol="1" bandRow="1">
                <a:tableStyleId>{21E4AEA4-8DFA-4A89-87EB-49C32662AFE0}</a:tableStyleId>
              </a:tblPr>
              <a:tblGrid>
                <a:gridCol w="2903616">
                  <a:extLst>
                    <a:ext uri="{9D8B030D-6E8A-4147-A177-3AD203B41FA5}">
                      <a16:colId xmlns:a16="http://schemas.microsoft.com/office/drawing/2014/main" val="354780680"/>
                    </a:ext>
                  </a:extLst>
                </a:gridCol>
                <a:gridCol w="1979229">
                  <a:extLst>
                    <a:ext uri="{9D8B030D-6E8A-4147-A177-3AD203B41FA5}">
                      <a16:colId xmlns:a16="http://schemas.microsoft.com/office/drawing/2014/main" val="1091463537"/>
                    </a:ext>
                  </a:extLst>
                </a:gridCol>
                <a:gridCol w="3829865">
                  <a:extLst>
                    <a:ext uri="{9D8B030D-6E8A-4147-A177-3AD203B41FA5}">
                      <a16:colId xmlns:a16="http://schemas.microsoft.com/office/drawing/2014/main" val="2743915247"/>
                    </a:ext>
                  </a:extLst>
                </a:gridCol>
              </a:tblGrid>
              <a:tr h="1053946">
                <a:tc>
                  <a:txBody>
                    <a:bodyPr/>
                    <a:lstStyle/>
                    <a:p>
                      <a:pPr>
                        <a:spcBef>
                          <a:spcPts val="600"/>
                        </a:spcBef>
                      </a:pPr>
                      <a:r>
                        <a:rPr lang="en-US" sz="2000" dirty="0">
                          <a:solidFill>
                            <a:schemeClr val="tx1"/>
                          </a:solidFill>
                          <a:effectLst/>
                          <a:latin typeface="+mn-lt"/>
                          <a:ea typeface="Times New Roman" panose="02020603050405020304" pitchFamily="18" charset="0"/>
                          <a:cs typeface="Times New Roman" panose="02020603050405020304" pitchFamily="18" charset="0"/>
                        </a:rPr>
                        <a:t>Immigration</a:t>
                      </a:r>
                      <a:r>
                        <a:rPr lang="en-CA" sz="2000" dirty="0">
                          <a:solidFill>
                            <a:schemeClr val="tx1"/>
                          </a:solidFill>
                          <a:effectLst/>
                          <a:latin typeface="+mn-lt"/>
                          <a:ea typeface="Times New Roman" panose="02020603050405020304" pitchFamily="18" charset="0"/>
                          <a:cs typeface="Times New Roman" panose="02020603050405020304" pitchFamily="18" charset="0"/>
                        </a:rPr>
                        <a:t> Status</a:t>
                      </a:r>
                    </a:p>
                  </a:txBody>
                  <a:tcPr marL="68580" marR="68580" marT="0" marB="0"/>
                </a:tc>
                <a:tc>
                  <a:txBody>
                    <a:bodyPr/>
                    <a:lstStyle/>
                    <a:p>
                      <a:pPr>
                        <a:spcBef>
                          <a:spcPts val="600"/>
                        </a:spcBef>
                      </a:pPr>
                      <a:r>
                        <a:rPr lang="en-CA" sz="2000" dirty="0">
                          <a:solidFill>
                            <a:schemeClr val="tx1"/>
                          </a:solidFill>
                          <a:effectLst/>
                        </a:rPr>
                        <a:t>Eligible for SA?</a:t>
                      </a:r>
                      <a:endParaRPr lang="en-CA"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pPr>
                      <a:r>
                        <a:rPr lang="en-CA" sz="2000" dirty="0">
                          <a:solidFill>
                            <a:schemeClr val="tx1"/>
                          </a:solidFill>
                          <a:effectLst/>
                        </a:rPr>
                        <a:t>Potential consequences to Immigration application?</a:t>
                      </a:r>
                      <a:endParaRPr lang="en-CA"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12025065"/>
                  </a:ext>
                </a:extLst>
              </a:tr>
              <a:tr h="587356">
                <a:tc>
                  <a:txBody>
                    <a:bodyPr/>
                    <a:lstStyle/>
                    <a:p>
                      <a:pPr>
                        <a:spcBef>
                          <a:spcPts val="600"/>
                        </a:spcBef>
                      </a:pPr>
                      <a:r>
                        <a:rPr lang="en-CA" sz="1800" dirty="0">
                          <a:effectLst/>
                        </a:rPr>
                        <a:t>PR applicant</a:t>
                      </a:r>
                      <a:endParaRPr lang="en-CA"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pPr>
                      <a:r>
                        <a:rPr lang="en-CA" sz="1800" dirty="0">
                          <a:effectLst/>
                        </a:rPr>
                        <a:t>YES</a:t>
                      </a:r>
                      <a:endParaRPr lang="en-CA"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pPr>
                      <a:r>
                        <a:rPr lang="en-CA" sz="1800" dirty="0">
                          <a:effectLst/>
                        </a:rPr>
                        <a:t>YES for OW,</a:t>
                      </a:r>
                      <a:r>
                        <a:rPr lang="en-CA" sz="1800" baseline="0" dirty="0">
                          <a:effectLst/>
                        </a:rPr>
                        <a:t> YES </a:t>
                      </a:r>
                      <a:r>
                        <a:rPr lang="en-CA" sz="1800" dirty="0">
                          <a:effectLst/>
                        </a:rPr>
                        <a:t>for ODSP</a:t>
                      </a:r>
                      <a:endParaRPr lang="en-CA"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638129"/>
                  </a:ext>
                </a:extLst>
              </a:tr>
              <a:tr h="587356">
                <a:tc>
                  <a:txBody>
                    <a:bodyPr/>
                    <a:lstStyle/>
                    <a:p>
                      <a:pPr>
                        <a:spcBef>
                          <a:spcPts val="600"/>
                        </a:spcBef>
                      </a:pPr>
                      <a:r>
                        <a:rPr lang="en-CA" sz="1800">
                          <a:effectLst/>
                        </a:rPr>
                        <a:t>Sponsor </a:t>
                      </a:r>
                      <a:endParaRPr lang="en-CA"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pPr>
                      <a:r>
                        <a:rPr lang="en-CA" sz="1800" dirty="0">
                          <a:effectLst/>
                        </a:rPr>
                        <a:t>YES</a:t>
                      </a:r>
                      <a:endParaRPr lang="en-CA"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pPr>
                      <a:r>
                        <a:rPr lang="en-CA" sz="1800" dirty="0">
                          <a:effectLst/>
                        </a:rPr>
                        <a:t>YES for OW, not for ODSP</a:t>
                      </a:r>
                      <a:endParaRPr lang="en-CA"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49206219"/>
                  </a:ext>
                </a:extLst>
              </a:tr>
              <a:tr h="628600">
                <a:tc>
                  <a:txBody>
                    <a:bodyPr/>
                    <a:lstStyle/>
                    <a:p>
                      <a:pPr>
                        <a:spcBef>
                          <a:spcPts val="600"/>
                        </a:spcBef>
                      </a:pPr>
                      <a:r>
                        <a:rPr lang="en-CA" sz="1800">
                          <a:effectLst/>
                        </a:rPr>
                        <a:t>Sponsored person </a:t>
                      </a:r>
                      <a:endParaRPr lang="en-CA"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pPr>
                      <a:r>
                        <a:rPr lang="en-CA" sz="1800" dirty="0">
                          <a:effectLst/>
                        </a:rPr>
                        <a:t>YES</a:t>
                      </a:r>
                      <a:endParaRPr lang="en-CA"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pPr>
                      <a:r>
                        <a:rPr lang="en-CA" sz="1800" dirty="0">
                          <a:effectLst/>
                        </a:rPr>
                        <a:t>YES for OW and YES for ODSP</a:t>
                      </a:r>
                      <a:endParaRPr lang="en-CA"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66436574"/>
                  </a:ext>
                </a:extLst>
              </a:tr>
              <a:tr h="587356">
                <a:tc>
                  <a:txBody>
                    <a:bodyPr/>
                    <a:lstStyle/>
                    <a:p>
                      <a:pPr>
                        <a:spcBef>
                          <a:spcPts val="600"/>
                        </a:spcBef>
                      </a:pPr>
                      <a:r>
                        <a:rPr lang="en-CA" sz="1800">
                          <a:effectLst/>
                        </a:rPr>
                        <a:t>H &amp; C applicant</a:t>
                      </a:r>
                      <a:endParaRPr lang="en-CA"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pPr>
                      <a:r>
                        <a:rPr lang="en-CA" sz="1800" dirty="0">
                          <a:effectLst/>
                        </a:rPr>
                        <a:t>YES</a:t>
                      </a:r>
                      <a:endParaRPr lang="en-CA"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pPr>
                      <a:r>
                        <a:rPr lang="en-CA" sz="1800" b="0" i="0" u="none" strike="noStrike" cap="none" dirty="0">
                          <a:solidFill>
                            <a:schemeClr val="dk1"/>
                          </a:solidFill>
                          <a:effectLst/>
                          <a:latin typeface="+mn-lt"/>
                          <a:ea typeface="+mn-ea"/>
                          <a:cs typeface="+mn-cs"/>
                          <a:sym typeface="Arial"/>
                        </a:rPr>
                        <a:t>YES, unless exemption granted </a:t>
                      </a:r>
                    </a:p>
                  </a:txBody>
                  <a:tcPr marL="68580" marR="68580" marT="0" marB="0"/>
                </a:tc>
                <a:extLst>
                  <a:ext uri="{0D108BD9-81ED-4DB2-BD59-A6C34878D82A}">
                    <a16:rowId xmlns:a16="http://schemas.microsoft.com/office/drawing/2014/main" val="2900798147"/>
                  </a:ext>
                </a:extLst>
              </a:tr>
              <a:tr h="587356">
                <a:tc>
                  <a:txBody>
                    <a:bodyPr/>
                    <a:lstStyle/>
                    <a:p>
                      <a:pPr>
                        <a:spcBef>
                          <a:spcPts val="600"/>
                        </a:spcBef>
                      </a:pPr>
                      <a:r>
                        <a:rPr lang="en-CA" sz="1800" dirty="0">
                          <a:effectLst/>
                        </a:rPr>
                        <a:t>Refugee claimant </a:t>
                      </a:r>
                      <a:endParaRPr lang="en-CA"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pPr>
                      <a:r>
                        <a:rPr lang="en-CA" sz="1800" dirty="0">
                          <a:effectLst/>
                        </a:rPr>
                        <a:t>YES</a:t>
                      </a:r>
                      <a:endParaRPr lang="en-CA"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pPr>
                      <a:r>
                        <a:rPr lang="en-CA" sz="1800" dirty="0">
                          <a:effectLst/>
                        </a:rPr>
                        <a:t>NO</a:t>
                      </a:r>
                      <a:endParaRPr lang="en-CA"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89273030"/>
                  </a:ext>
                </a:extLst>
              </a:tr>
              <a:tr h="587356">
                <a:tc>
                  <a:txBody>
                    <a:bodyPr/>
                    <a:lstStyle/>
                    <a:p>
                      <a:pPr>
                        <a:spcBef>
                          <a:spcPts val="600"/>
                        </a:spcBef>
                      </a:pPr>
                      <a:r>
                        <a:rPr lang="en-CA" sz="1800">
                          <a:effectLst/>
                        </a:rPr>
                        <a:t>Protected person </a:t>
                      </a:r>
                      <a:endParaRPr lang="en-CA"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pPr>
                      <a:r>
                        <a:rPr lang="en-CA" sz="1800" dirty="0">
                          <a:effectLst/>
                        </a:rPr>
                        <a:t>YES</a:t>
                      </a:r>
                      <a:endParaRPr lang="en-CA"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pPr>
                      <a:r>
                        <a:rPr lang="en-CA" sz="1800" dirty="0">
                          <a:effectLst/>
                        </a:rPr>
                        <a:t>NO</a:t>
                      </a:r>
                      <a:endParaRPr lang="en-CA"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60466686"/>
                  </a:ext>
                </a:extLst>
              </a:tr>
              <a:tr h="314300">
                <a:tc>
                  <a:txBody>
                    <a:bodyPr/>
                    <a:lstStyle/>
                    <a:p>
                      <a:pPr>
                        <a:spcBef>
                          <a:spcPts val="600"/>
                        </a:spcBef>
                      </a:pPr>
                      <a:r>
                        <a:rPr lang="en-CA" sz="1800">
                          <a:effectLst/>
                        </a:rPr>
                        <a:t>TRP Holder </a:t>
                      </a:r>
                      <a:endParaRPr lang="en-CA"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pPr>
                      <a:r>
                        <a:rPr lang="en-CA" sz="1800" dirty="0">
                          <a:effectLst/>
                        </a:rPr>
                        <a:t>MAYBE</a:t>
                      </a:r>
                      <a:endParaRPr lang="en-CA"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lang="en-CA" sz="1800" b="0" i="0" u="none" strike="noStrike" cap="none" dirty="0">
                          <a:solidFill>
                            <a:schemeClr val="dk1"/>
                          </a:solidFill>
                          <a:effectLst/>
                          <a:latin typeface="+mn-lt"/>
                          <a:ea typeface="+mn-ea"/>
                          <a:cs typeface="+mn-cs"/>
                          <a:sym typeface="Arial"/>
                        </a:rPr>
                        <a:t>YES, unless exemption granted </a:t>
                      </a:r>
                    </a:p>
                  </a:txBody>
                  <a:tcPr marL="68580" marR="68580" marT="0" marB="0"/>
                </a:tc>
                <a:extLst>
                  <a:ext uri="{0D108BD9-81ED-4DB2-BD59-A6C34878D82A}">
                    <a16:rowId xmlns:a16="http://schemas.microsoft.com/office/drawing/2014/main" val="2798179942"/>
                  </a:ext>
                </a:extLst>
              </a:tr>
            </a:tbl>
          </a:graphicData>
        </a:graphic>
      </p:graphicFrame>
    </p:spTree>
    <p:extLst>
      <p:ext uri="{BB962C8B-B14F-4D97-AF65-F5344CB8AC3E}">
        <p14:creationId xmlns:p14="http://schemas.microsoft.com/office/powerpoint/2010/main" val="7197535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33"/>
          <p:cNvSpPr txBox="1">
            <a:spLocks noGrp="1"/>
          </p:cNvSpPr>
          <p:nvPr>
            <p:ph type="title"/>
          </p:nvPr>
        </p:nvSpPr>
        <p:spPr>
          <a:xfrm>
            <a:off x="555648" y="1269242"/>
            <a:ext cx="8288100" cy="726338"/>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C55A11"/>
              </a:buClr>
              <a:buSzPct val="100000"/>
              <a:buFont typeface="Calibri"/>
              <a:buNone/>
            </a:pPr>
            <a:r>
              <a:rPr lang="en-CA" sz="4800" b="1" dirty="0">
                <a:solidFill>
                  <a:srgbClr val="C55A11"/>
                </a:solidFill>
              </a:rPr>
              <a:t>What can community workers do?</a:t>
            </a:r>
            <a:endParaRPr sz="4800" b="1" dirty="0"/>
          </a:p>
        </p:txBody>
      </p:sp>
      <p:sp>
        <p:nvSpPr>
          <p:cNvPr id="372" name="Google Shape;372;p33"/>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69</a:t>
            </a:fld>
            <a:endParaRPr sz="1600"/>
          </a:p>
        </p:txBody>
      </p:sp>
      <p:sp>
        <p:nvSpPr>
          <p:cNvPr id="373" name="Google Shape;373;p33"/>
          <p:cNvSpPr txBox="1">
            <a:spLocks noGrp="1"/>
          </p:cNvSpPr>
          <p:nvPr>
            <p:ph type="body" idx="1"/>
          </p:nvPr>
        </p:nvSpPr>
        <p:spPr>
          <a:xfrm>
            <a:off x="623899" y="2423200"/>
            <a:ext cx="8320075" cy="3933000"/>
          </a:xfrm>
          <a:prstGeom prst="rect">
            <a:avLst/>
          </a:prstGeom>
          <a:noFill/>
          <a:ln>
            <a:noFill/>
          </a:ln>
        </p:spPr>
        <p:txBody>
          <a:bodyPr spcFirstLastPara="1" wrap="square" lIns="91425" tIns="45700" rIns="91425" bIns="45700" anchor="t" anchorCtr="0">
            <a:normAutofit lnSpcReduction="10000"/>
          </a:bodyPr>
          <a:lstStyle/>
          <a:p>
            <a:pPr marL="342900" lvl="0" indent="-227012" algn="l" rtl="0">
              <a:lnSpc>
                <a:spcPct val="100000"/>
              </a:lnSpc>
              <a:spcBef>
                <a:spcPts val="0"/>
              </a:spcBef>
              <a:spcAft>
                <a:spcPts val="0"/>
              </a:spcAft>
              <a:buClr>
                <a:schemeClr val="dk1"/>
              </a:buClr>
              <a:buSzPct val="100000"/>
              <a:buChar char="•"/>
            </a:pPr>
            <a:r>
              <a:rPr lang="en-CA" sz="2800" dirty="0">
                <a:solidFill>
                  <a:schemeClr val="dk1"/>
                </a:solidFill>
              </a:rPr>
              <a:t>Help clients understand the difference between receiving ODSP and OW for some immigration applications </a:t>
            </a:r>
          </a:p>
          <a:p>
            <a:pPr marL="342900" lvl="0" indent="-227012" algn="l" rtl="0">
              <a:lnSpc>
                <a:spcPct val="100000"/>
              </a:lnSpc>
              <a:spcBef>
                <a:spcPts val="0"/>
              </a:spcBef>
              <a:spcAft>
                <a:spcPts val="0"/>
              </a:spcAft>
              <a:buClr>
                <a:schemeClr val="dk1"/>
              </a:buClr>
              <a:buSzPct val="100000"/>
              <a:buChar char="•"/>
            </a:pPr>
            <a:r>
              <a:rPr lang="en-CA" sz="2800" dirty="0">
                <a:solidFill>
                  <a:schemeClr val="dk1"/>
                </a:solidFill>
              </a:rPr>
              <a:t>Help clients apply for SA who need assistance because of a barrier (language, disability)</a:t>
            </a:r>
          </a:p>
          <a:p>
            <a:pPr marL="342900" lvl="0" indent="-227012" algn="l" rtl="0">
              <a:lnSpc>
                <a:spcPct val="100000"/>
              </a:lnSpc>
              <a:spcBef>
                <a:spcPts val="0"/>
              </a:spcBef>
              <a:spcAft>
                <a:spcPts val="0"/>
              </a:spcAft>
              <a:buClr>
                <a:schemeClr val="dk1"/>
              </a:buClr>
              <a:buSzPct val="100000"/>
              <a:buChar char="•"/>
            </a:pPr>
            <a:r>
              <a:rPr lang="en-CA" sz="2800" dirty="0">
                <a:solidFill>
                  <a:schemeClr val="dk1"/>
                </a:solidFill>
              </a:rPr>
              <a:t>Warmly refer clients to their local legal clinics, who can assess eligibility and immigration consequences</a:t>
            </a:r>
            <a:endParaRPr sz="2800" dirty="0"/>
          </a:p>
          <a:p>
            <a:pPr marL="0" lvl="0" indent="0" algn="l" rtl="0">
              <a:lnSpc>
                <a:spcPct val="100000"/>
              </a:lnSpc>
              <a:spcBef>
                <a:spcPts val="0"/>
              </a:spcBef>
              <a:spcAft>
                <a:spcPts val="0"/>
              </a:spcAft>
              <a:buClr>
                <a:srgbClr val="888888"/>
              </a:buClr>
              <a:buSzPct val="100000"/>
              <a:buNone/>
            </a:pPr>
            <a:endParaRPr lang="en-CA" sz="2800" dirty="0"/>
          </a:p>
          <a:p>
            <a:pPr marL="0" lvl="0" indent="0" algn="l" rtl="0">
              <a:lnSpc>
                <a:spcPct val="100000"/>
              </a:lnSpc>
              <a:spcBef>
                <a:spcPts val="0"/>
              </a:spcBef>
              <a:spcAft>
                <a:spcPts val="0"/>
              </a:spcAft>
              <a:buClr>
                <a:srgbClr val="888888"/>
              </a:buClr>
              <a:buSzPct val="100000"/>
              <a:buNone/>
            </a:pPr>
            <a:r>
              <a:rPr lang="en-CA" sz="2800" dirty="0">
                <a:solidFill>
                  <a:schemeClr val="tx1"/>
                </a:solidFill>
              </a:rPr>
              <a:t>*If the person has an immigration lawyer, talk to that person first.</a:t>
            </a:r>
            <a:endParaRPr sz="2800" dirty="0">
              <a:solidFill>
                <a:schemeClr val="tx1"/>
              </a:solidFill>
            </a:endParaRPr>
          </a:p>
        </p:txBody>
      </p:sp>
    </p:spTree>
    <p:extLst>
      <p:ext uri="{BB962C8B-B14F-4D97-AF65-F5344CB8AC3E}">
        <p14:creationId xmlns:p14="http://schemas.microsoft.com/office/powerpoint/2010/main" val="1113058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3443F-51EF-794F-957A-BE3E2E0D3D3C}"/>
              </a:ext>
            </a:extLst>
          </p:cNvPr>
          <p:cNvSpPr>
            <a:spLocks noGrp="1"/>
          </p:cNvSpPr>
          <p:nvPr>
            <p:ph type="title"/>
          </p:nvPr>
        </p:nvSpPr>
        <p:spPr>
          <a:xfrm>
            <a:off x="924630" y="1207011"/>
            <a:ext cx="7676914" cy="739547"/>
          </a:xfrm>
        </p:spPr>
        <p:txBody>
          <a:bodyPr>
            <a:noAutofit/>
          </a:bodyPr>
          <a:lstStyle/>
          <a:p>
            <a:r>
              <a:rPr lang="en-CA" sz="4800" b="1" dirty="0">
                <a:solidFill>
                  <a:schemeClr val="accent2">
                    <a:lumMod val="75000"/>
                  </a:schemeClr>
                </a:solidFill>
              </a:rPr>
              <a:t>     Activity — Myth Busting</a:t>
            </a:r>
            <a:endParaRPr lang="en-US" sz="4800" dirty="0">
              <a:solidFill>
                <a:schemeClr val="accent2">
                  <a:lumMod val="75000"/>
                </a:schemeClr>
              </a:solidFill>
            </a:endParaRPr>
          </a:p>
        </p:txBody>
      </p:sp>
      <p:sp>
        <p:nvSpPr>
          <p:cNvPr id="3" name="Text Placeholder 2">
            <a:extLst>
              <a:ext uri="{FF2B5EF4-FFF2-40B4-BE49-F238E27FC236}">
                <a16:creationId xmlns:a16="http://schemas.microsoft.com/office/drawing/2014/main" id="{ED39EE9B-020B-AB46-A3B3-807BF31F1EC0}"/>
              </a:ext>
            </a:extLst>
          </p:cNvPr>
          <p:cNvSpPr>
            <a:spLocks noGrp="1"/>
          </p:cNvSpPr>
          <p:nvPr>
            <p:ph type="body" idx="1"/>
          </p:nvPr>
        </p:nvSpPr>
        <p:spPr>
          <a:xfrm>
            <a:off x="838435" y="3429000"/>
            <a:ext cx="7676915" cy="2896075"/>
          </a:xfrm>
        </p:spPr>
        <p:txBody>
          <a:bodyPr/>
          <a:lstStyle/>
          <a:p>
            <a:r>
              <a:rPr lang="en-US" sz="3600" dirty="0">
                <a:solidFill>
                  <a:schemeClr val="tx1"/>
                </a:solidFill>
              </a:rPr>
              <a:t>  I can sponsor my spouse if I receive benefits from the Ontario Disability Support Program (ODSP).  </a:t>
            </a:r>
            <a:endParaRPr lang="en-CA" sz="3600" dirty="0">
              <a:solidFill>
                <a:schemeClr val="tx1"/>
              </a:solidFill>
            </a:endParaRPr>
          </a:p>
        </p:txBody>
      </p:sp>
      <p:sp>
        <p:nvSpPr>
          <p:cNvPr id="6" name="Slide Number Placeholder 5">
            <a:extLst>
              <a:ext uri="{FF2B5EF4-FFF2-40B4-BE49-F238E27FC236}">
                <a16:creationId xmlns:a16="http://schemas.microsoft.com/office/drawing/2014/main" id="{06EE40F8-102F-1F43-AA51-E48B8249D64D}"/>
              </a:ext>
            </a:extLst>
          </p:cNvPr>
          <p:cNvSpPr>
            <a:spLocks noGrp="1"/>
          </p:cNvSpPr>
          <p:nvPr>
            <p:ph type="sldNum" sz="quarter" idx="12"/>
          </p:nvPr>
        </p:nvSpPr>
        <p:spPr/>
        <p:txBody>
          <a:bodyPr/>
          <a:lstStyle/>
          <a:p>
            <a:fld id="{352843D7-B4A2-6A42-B18D-F75DE8916FD0}" type="slidenum">
              <a:rPr lang="en-US" smtClean="0"/>
              <a:t>7</a:t>
            </a:fld>
            <a:endParaRPr lang="en-US"/>
          </a:p>
        </p:txBody>
      </p:sp>
      <p:pic>
        <p:nvPicPr>
          <p:cNvPr id="5" name="Picture 4" descr="Icon&#10;&#10;Description automatically generated">
            <a:extLst>
              <a:ext uri="{FF2B5EF4-FFF2-40B4-BE49-F238E27FC236}">
                <a16:creationId xmlns:a16="http://schemas.microsoft.com/office/drawing/2014/main" id="{410C2DDD-AD0C-4D4A-830E-529C983EA27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324168" y="2081039"/>
            <a:ext cx="2695922" cy="1347961"/>
          </a:xfrm>
          <a:prstGeom prst="rect">
            <a:avLst/>
          </a:prstGeom>
        </p:spPr>
      </p:pic>
    </p:spTree>
    <p:extLst>
      <p:ext uri="{BB962C8B-B14F-4D97-AF65-F5344CB8AC3E}">
        <p14:creationId xmlns:p14="http://schemas.microsoft.com/office/powerpoint/2010/main" val="27717657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pic>
        <p:nvPicPr>
          <p:cNvPr id="549" name="Google Shape;549;p55" descr="j0315598.jpg"/>
          <p:cNvPicPr preferRelativeResize="0"/>
          <p:nvPr/>
        </p:nvPicPr>
        <p:blipFill rotWithShape="1">
          <a:blip r:embed="rId3">
            <a:alphaModFix/>
          </a:blip>
          <a:srcRect/>
          <a:stretch/>
        </p:blipFill>
        <p:spPr>
          <a:xfrm>
            <a:off x="0" y="930725"/>
            <a:ext cx="9144000" cy="5927275"/>
          </a:xfrm>
          <a:prstGeom prst="rect">
            <a:avLst/>
          </a:prstGeom>
          <a:noFill/>
          <a:ln>
            <a:noFill/>
          </a:ln>
        </p:spPr>
      </p:pic>
      <p:sp>
        <p:nvSpPr>
          <p:cNvPr id="550" name="Google Shape;550;p55"/>
          <p:cNvSpPr txBox="1">
            <a:spLocks noGrp="1"/>
          </p:cNvSpPr>
          <p:nvPr>
            <p:ph type="title"/>
          </p:nvPr>
        </p:nvSpPr>
        <p:spPr>
          <a:xfrm>
            <a:off x="555648" y="1269242"/>
            <a:ext cx="7886700" cy="719076"/>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C55A11"/>
              </a:buClr>
              <a:buSzPts val="4800"/>
              <a:buFont typeface="Calibri"/>
              <a:buNone/>
            </a:pPr>
            <a:r>
              <a:rPr lang="en-CA" sz="4800" b="1" dirty="0">
                <a:solidFill>
                  <a:srgbClr val="C55A11"/>
                </a:solidFill>
              </a:rPr>
              <a:t>Questions?</a:t>
            </a:r>
            <a:endParaRPr sz="4800" b="1" dirty="0"/>
          </a:p>
        </p:txBody>
      </p:sp>
      <p:sp>
        <p:nvSpPr>
          <p:cNvPr id="551" name="Google Shape;551;p55"/>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70</a:t>
            </a:fld>
            <a:endParaRPr sz="160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57"/>
          <p:cNvSpPr txBox="1">
            <a:spLocks noGrp="1"/>
          </p:cNvSpPr>
          <p:nvPr>
            <p:ph type="title"/>
          </p:nvPr>
        </p:nvSpPr>
        <p:spPr>
          <a:xfrm>
            <a:off x="555648" y="1106904"/>
            <a:ext cx="8056088" cy="885669"/>
          </a:xfrm>
          <a:prstGeom prst="rect">
            <a:avLst/>
          </a:prstGeom>
          <a:noFill/>
          <a:ln>
            <a:noFill/>
          </a:ln>
        </p:spPr>
        <p:txBody>
          <a:bodyPr spcFirstLastPara="1" wrap="square" lIns="91425" tIns="45700" rIns="91425" bIns="45700" anchor="b" anchorCtr="0">
            <a:normAutofit fontScale="90000"/>
          </a:bodyPr>
          <a:lstStyle/>
          <a:p>
            <a:pPr lvl="0">
              <a:buClr>
                <a:srgbClr val="C55A11"/>
              </a:buClr>
              <a:buSzPts val="4800"/>
            </a:pPr>
            <a:r>
              <a:rPr lang="en-CA" sz="4800" b="1" dirty="0">
                <a:solidFill>
                  <a:srgbClr val="C55A11"/>
                </a:solidFill>
              </a:rPr>
              <a:t>CLEO Resources — Steps to Justice</a:t>
            </a:r>
            <a:endParaRPr sz="4800" b="1" dirty="0"/>
          </a:p>
        </p:txBody>
      </p:sp>
      <p:sp>
        <p:nvSpPr>
          <p:cNvPr id="566" name="Google Shape;566;p57"/>
          <p:cNvSpPr txBox="1">
            <a:spLocks noGrp="1"/>
          </p:cNvSpPr>
          <p:nvPr>
            <p:ph type="body" idx="1"/>
          </p:nvPr>
        </p:nvSpPr>
        <p:spPr>
          <a:xfrm>
            <a:off x="623888" y="2423206"/>
            <a:ext cx="8056088" cy="3933144"/>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10000"/>
              </a:lnSpc>
              <a:spcBef>
                <a:spcPts val="0"/>
              </a:spcBef>
              <a:spcAft>
                <a:spcPts val="0"/>
              </a:spcAft>
              <a:buClr>
                <a:srgbClr val="205073"/>
              </a:buClr>
              <a:buSzPct val="100000"/>
              <a:buNone/>
            </a:pPr>
            <a:r>
              <a:rPr lang="en-CA" sz="3000" dirty="0">
                <a:solidFill>
                  <a:schemeClr val="dk1"/>
                </a:solidFill>
              </a:rPr>
              <a:t>Social assistance and immigration status:</a:t>
            </a:r>
            <a:endParaRPr sz="3000" dirty="0">
              <a:solidFill>
                <a:schemeClr val="dk1"/>
              </a:solidFill>
            </a:endParaRPr>
          </a:p>
          <a:p>
            <a:pPr marL="0" lvl="0" indent="0" algn="l" rtl="0">
              <a:lnSpc>
                <a:spcPct val="110000"/>
              </a:lnSpc>
              <a:spcBef>
                <a:spcPts val="0"/>
              </a:spcBef>
              <a:spcAft>
                <a:spcPts val="0"/>
              </a:spcAft>
              <a:buClr>
                <a:schemeClr val="dk1"/>
              </a:buClr>
              <a:buSzPct val="100000"/>
              <a:buNone/>
            </a:pPr>
            <a:endParaRPr sz="3000" dirty="0">
              <a:solidFill>
                <a:srgbClr val="0070C0"/>
              </a:solidFill>
            </a:endParaRPr>
          </a:p>
          <a:p>
            <a:pPr indent="-457200">
              <a:lnSpc>
                <a:spcPct val="110000"/>
              </a:lnSpc>
              <a:spcBef>
                <a:spcPts val="0"/>
              </a:spcBef>
              <a:buClr>
                <a:srgbClr val="205073"/>
              </a:buClr>
              <a:buSzPct val="100000"/>
              <a:buFont typeface="Arial" panose="020B0604020202020204" pitchFamily="34" charset="0"/>
              <a:buChar char="•"/>
            </a:pPr>
            <a:r>
              <a:rPr lang="en-CA" sz="3000" u="sng" dirty="0">
                <a:solidFill>
                  <a:srgbClr val="0070C0"/>
                </a:solidFill>
                <a:hlinkClick r:id="rId3">
                  <a:extLst>
                    <a:ext uri="{A12FA001-AC4F-418D-AE19-62706E023703}">
                      <ahyp:hlinkClr xmlns:ahyp="http://schemas.microsoft.com/office/drawing/2018/hyperlinkcolor" val="tx"/>
                    </a:ext>
                  </a:extLst>
                </a:hlinkClick>
              </a:rPr>
              <a:t>I don’t have status in Canada. Can I get OW?</a:t>
            </a:r>
            <a:br>
              <a:rPr lang="en-CA" sz="3000" dirty="0">
                <a:solidFill>
                  <a:srgbClr val="0070C0"/>
                </a:solidFill>
              </a:rPr>
            </a:br>
            <a:endParaRPr sz="3000" dirty="0">
              <a:solidFill>
                <a:srgbClr val="0070C0"/>
              </a:solidFill>
            </a:endParaRPr>
          </a:p>
          <a:p>
            <a:pPr indent="-457200">
              <a:lnSpc>
                <a:spcPct val="110000"/>
              </a:lnSpc>
              <a:spcBef>
                <a:spcPts val="0"/>
              </a:spcBef>
              <a:buClr>
                <a:srgbClr val="205073"/>
              </a:buClr>
              <a:buSzPct val="100000"/>
              <a:buFont typeface="Arial" panose="020B0604020202020204" pitchFamily="34" charset="0"/>
              <a:buChar char="•"/>
            </a:pPr>
            <a:r>
              <a:rPr lang="en-CA" sz="3000" u="sng" dirty="0">
                <a:solidFill>
                  <a:srgbClr val="0070C0"/>
                </a:solidFill>
                <a:hlinkClick r:id="rId4">
                  <a:extLst>
                    <a:ext uri="{A12FA001-AC4F-418D-AE19-62706E023703}">
                      <ahyp:hlinkClr xmlns:ahyp="http://schemas.microsoft.com/office/drawing/2018/hyperlinkcolor" val="tx"/>
                    </a:ext>
                  </a:extLst>
                </a:hlinkClick>
              </a:rPr>
              <a:t>What information do I need about my immigration status to qualify for OW? </a:t>
            </a:r>
            <a:endParaRPr sz="3000" dirty="0">
              <a:solidFill>
                <a:srgbClr val="0070C0"/>
              </a:solidFill>
            </a:endParaRPr>
          </a:p>
          <a:p>
            <a:pPr marL="0" indent="0">
              <a:lnSpc>
                <a:spcPct val="110000"/>
              </a:lnSpc>
              <a:spcBef>
                <a:spcPts val="0"/>
              </a:spcBef>
              <a:buClr>
                <a:schemeClr val="dk1"/>
              </a:buClr>
              <a:buSzPct val="100000"/>
            </a:pPr>
            <a:endParaRPr sz="3000" dirty="0">
              <a:solidFill>
                <a:srgbClr val="0070C0"/>
              </a:solidFill>
            </a:endParaRPr>
          </a:p>
          <a:p>
            <a:pPr indent="-457200">
              <a:lnSpc>
                <a:spcPct val="110000"/>
              </a:lnSpc>
              <a:spcBef>
                <a:spcPts val="0"/>
              </a:spcBef>
              <a:buClr>
                <a:srgbClr val="205073"/>
              </a:buClr>
              <a:buSzPct val="100000"/>
              <a:buFont typeface="Arial" panose="020B0604020202020204" pitchFamily="34" charset="0"/>
              <a:buChar char="•"/>
            </a:pPr>
            <a:r>
              <a:rPr lang="en-CA" sz="3000" u="sng" dirty="0">
                <a:solidFill>
                  <a:srgbClr val="0070C0"/>
                </a:solidFill>
                <a:hlinkClick r:id="rId5">
                  <a:extLst>
                    <a:ext uri="{A12FA001-AC4F-418D-AE19-62706E023703}">
                      <ahyp:hlinkClr xmlns:ahyp="http://schemas.microsoft.com/office/drawing/2018/hyperlinkcolor" val="tx"/>
                    </a:ext>
                  </a:extLst>
                </a:hlinkClick>
              </a:rPr>
              <a:t>Sponsoring family members</a:t>
            </a:r>
            <a:br>
              <a:rPr lang="en-CA" sz="3000" dirty="0">
                <a:solidFill>
                  <a:srgbClr val="0070C0"/>
                </a:solidFill>
              </a:rPr>
            </a:br>
            <a:endParaRPr sz="3000" dirty="0">
              <a:solidFill>
                <a:srgbClr val="0070C0"/>
              </a:solidFill>
            </a:endParaRPr>
          </a:p>
          <a:p>
            <a:pPr indent="-457200">
              <a:lnSpc>
                <a:spcPct val="110000"/>
              </a:lnSpc>
              <a:spcBef>
                <a:spcPts val="0"/>
              </a:spcBef>
              <a:buClr>
                <a:srgbClr val="205073"/>
              </a:buClr>
              <a:buSzPct val="100000"/>
              <a:buFont typeface="Arial" panose="020B0604020202020204" pitchFamily="34" charset="0"/>
              <a:buChar char="•"/>
            </a:pPr>
            <a:r>
              <a:rPr lang="en-CA" sz="3000" u="sng" dirty="0">
                <a:solidFill>
                  <a:srgbClr val="0070C0"/>
                </a:solidFill>
                <a:hlinkClick r:id="rId6">
                  <a:extLst>
                    <a:ext uri="{A12FA001-AC4F-418D-AE19-62706E023703}">
                      <ahyp:hlinkClr xmlns:ahyp="http://schemas.microsoft.com/office/drawing/2018/hyperlinkcolor" val="tx"/>
                    </a:ext>
                  </a:extLst>
                </a:hlinkClick>
              </a:rPr>
              <a:t>Income assistance</a:t>
            </a:r>
            <a:endParaRPr sz="3000" dirty="0">
              <a:solidFill>
                <a:srgbClr val="0070C0"/>
              </a:solidFill>
            </a:endParaRPr>
          </a:p>
          <a:p>
            <a:pPr marL="0" lvl="0" indent="0" algn="l" rtl="0">
              <a:lnSpc>
                <a:spcPct val="90000"/>
              </a:lnSpc>
              <a:spcBef>
                <a:spcPts val="1000"/>
              </a:spcBef>
              <a:spcAft>
                <a:spcPts val="0"/>
              </a:spcAft>
              <a:buClr>
                <a:srgbClr val="888888"/>
              </a:buClr>
              <a:buSzPct val="100000"/>
              <a:buNone/>
            </a:pPr>
            <a:endParaRPr dirty="0"/>
          </a:p>
        </p:txBody>
      </p:sp>
      <p:sp>
        <p:nvSpPr>
          <p:cNvPr id="567" name="Google Shape;567;p57"/>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71</a:t>
            </a:fld>
            <a:endParaRPr sz="160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58"/>
          <p:cNvSpPr txBox="1">
            <a:spLocks noGrp="1"/>
          </p:cNvSpPr>
          <p:nvPr>
            <p:ph type="title"/>
          </p:nvPr>
        </p:nvSpPr>
        <p:spPr>
          <a:xfrm>
            <a:off x="555648" y="1275692"/>
            <a:ext cx="7886700" cy="714149"/>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C55A11"/>
              </a:buClr>
              <a:buSzPts val="4800"/>
              <a:buFont typeface="Calibri"/>
              <a:buNone/>
            </a:pPr>
            <a:r>
              <a:rPr lang="en-CA" sz="4800" b="1" dirty="0">
                <a:solidFill>
                  <a:srgbClr val="C55A11"/>
                </a:solidFill>
              </a:rPr>
              <a:t>Where to get legal help? </a:t>
            </a:r>
            <a:endParaRPr sz="4800" b="1" dirty="0"/>
          </a:p>
        </p:txBody>
      </p:sp>
      <p:sp>
        <p:nvSpPr>
          <p:cNvPr id="574" name="Google Shape;574;p58"/>
          <p:cNvSpPr txBox="1">
            <a:spLocks noGrp="1"/>
          </p:cNvSpPr>
          <p:nvPr>
            <p:ph type="body" idx="1"/>
          </p:nvPr>
        </p:nvSpPr>
        <p:spPr>
          <a:xfrm>
            <a:off x="555648" y="1989841"/>
            <a:ext cx="8032704" cy="4615675"/>
          </a:xfrm>
          <a:prstGeom prst="rect">
            <a:avLst/>
          </a:prstGeom>
          <a:noFill/>
          <a:ln>
            <a:noFill/>
          </a:ln>
        </p:spPr>
        <p:txBody>
          <a:bodyPr spcFirstLastPara="1" wrap="square" lIns="91425" tIns="45700" rIns="91425" bIns="45700" anchor="t" anchorCtr="0">
            <a:normAutofit fontScale="55000" lnSpcReduction="20000"/>
          </a:bodyPr>
          <a:lstStyle/>
          <a:p>
            <a:pPr marL="228600" lvl="0" indent="-228600" algn="l" rtl="0">
              <a:lnSpc>
                <a:spcPct val="100000"/>
              </a:lnSpc>
              <a:spcBef>
                <a:spcPts val="0"/>
              </a:spcBef>
              <a:spcAft>
                <a:spcPts val="0"/>
              </a:spcAft>
              <a:buClr>
                <a:srgbClr val="205073"/>
              </a:buClr>
              <a:buSzPct val="100000"/>
              <a:buChar char="•"/>
            </a:pPr>
            <a:r>
              <a:rPr lang="en-CA" sz="3800" u="sng" dirty="0">
                <a:solidFill>
                  <a:srgbClr val="0070C0"/>
                </a:solidFill>
                <a:sym typeface="Calibri"/>
                <a:hlinkClick r:id="rId3">
                  <a:extLst>
                    <a:ext uri="{A12FA001-AC4F-418D-AE19-62706E023703}">
                      <ahyp:hlinkClr xmlns:ahyp="http://schemas.microsoft.com/office/drawing/2018/hyperlinkcolor" val="tx"/>
                    </a:ext>
                  </a:extLst>
                </a:hlinkClick>
              </a:rPr>
              <a:t>Community legal clinics</a:t>
            </a:r>
            <a:endParaRPr lang="en-CA" sz="3800" u="sng" dirty="0">
              <a:solidFill>
                <a:srgbClr val="0070C0"/>
              </a:solidFill>
              <a:sym typeface="Calibri"/>
            </a:endParaRPr>
          </a:p>
          <a:p>
            <a:pPr marL="228600" lvl="0" indent="-228600" algn="l" rtl="0">
              <a:lnSpc>
                <a:spcPct val="100000"/>
              </a:lnSpc>
              <a:spcBef>
                <a:spcPts val="0"/>
              </a:spcBef>
              <a:spcAft>
                <a:spcPts val="0"/>
              </a:spcAft>
              <a:buClr>
                <a:srgbClr val="205073"/>
              </a:buClr>
              <a:buSzPct val="100000"/>
              <a:buChar char="•"/>
            </a:pPr>
            <a:endParaRPr lang="en-US" sz="3800" u="sng" dirty="0">
              <a:solidFill>
                <a:srgbClr val="0070C0"/>
              </a:solidFill>
              <a:sym typeface="Calibri"/>
            </a:endParaRPr>
          </a:p>
          <a:p>
            <a:pPr marL="228600" lvl="0" indent="-228600" algn="l" rtl="0">
              <a:lnSpc>
                <a:spcPct val="100000"/>
              </a:lnSpc>
              <a:spcBef>
                <a:spcPts val="0"/>
              </a:spcBef>
              <a:spcAft>
                <a:spcPts val="0"/>
              </a:spcAft>
              <a:buClr>
                <a:srgbClr val="205073"/>
              </a:buClr>
              <a:buSzPct val="100000"/>
              <a:buChar char="•"/>
            </a:pPr>
            <a:r>
              <a:rPr lang="en-CA" sz="3800" u="sng" dirty="0">
                <a:solidFill>
                  <a:srgbClr val="0070C0"/>
                </a:solidFill>
                <a:sym typeface="Calibri"/>
                <a:hlinkClick r:id="rId4"/>
              </a:rPr>
              <a:t>Speciality legal clinics </a:t>
            </a:r>
            <a:r>
              <a:rPr lang="en-CA" sz="3800" u="sng" dirty="0">
                <a:solidFill>
                  <a:srgbClr val="0070C0"/>
                </a:solidFill>
                <a:sym typeface="Calibri"/>
              </a:rPr>
              <a:t> </a:t>
            </a:r>
            <a:endParaRPr sz="3800" u="sng" dirty="0">
              <a:solidFill>
                <a:srgbClr val="0070C0"/>
              </a:solidFill>
              <a:sym typeface="Calibri"/>
            </a:endParaRPr>
          </a:p>
          <a:p>
            <a:pPr marL="0" lvl="0" indent="0" algn="l" rtl="0">
              <a:lnSpc>
                <a:spcPct val="100000"/>
              </a:lnSpc>
              <a:spcBef>
                <a:spcPts val="0"/>
              </a:spcBef>
              <a:spcAft>
                <a:spcPts val="0"/>
              </a:spcAft>
              <a:buClr>
                <a:schemeClr val="dk1"/>
              </a:buClr>
              <a:buSzPct val="100000"/>
              <a:buNone/>
            </a:pPr>
            <a:endParaRPr sz="3800" b="1" dirty="0">
              <a:solidFill>
                <a:schemeClr val="dk1"/>
              </a:solidFill>
              <a:sym typeface="Calibri"/>
            </a:endParaRPr>
          </a:p>
          <a:p>
            <a:pPr marL="0" lvl="0" indent="0" algn="l" rtl="0">
              <a:lnSpc>
                <a:spcPct val="100000"/>
              </a:lnSpc>
              <a:spcBef>
                <a:spcPts val="0"/>
              </a:spcBef>
              <a:spcAft>
                <a:spcPts val="0"/>
              </a:spcAft>
              <a:buClr>
                <a:srgbClr val="205073"/>
              </a:buClr>
              <a:buSzPct val="100000"/>
              <a:buNone/>
            </a:pPr>
            <a:r>
              <a:rPr lang="en-CA" sz="4400" b="1" dirty="0">
                <a:solidFill>
                  <a:schemeClr val="accent2">
                    <a:lumMod val="75000"/>
                  </a:schemeClr>
                </a:solidFill>
                <a:sym typeface="Calibri"/>
              </a:rPr>
              <a:t>Other legal information:</a:t>
            </a:r>
            <a:br>
              <a:rPr lang="en-CA" sz="4400" b="1" dirty="0">
                <a:solidFill>
                  <a:schemeClr val="accent2">
                    <a:lumMod val="75000"/>
                  </a:schemeClr>
                </a:solidFill>
                <a:sym typeface="Calibri"/>
              </a:rPr>
            </a:br>
            <a:endParaRPr sz="4400" b="1" dirty="0">
              <a:solidFill>
                <a:schemeClr val="accent2">
                  <a:lumMod val="75000"/>
                </a:schemeClr>
              </a:solidFill>
              <a:sym typeface="Calibri"/>
            </a:endParaRPr>
          </a:p>
          <a:p>
            <a:pPr marL="228600" lvl="0">
              <a:lnSpc>
                <a:spcPct val="100000"/>
              </a:lnSpc>
              <a:spcBef>
                <a:spcPts val="0"/>
              </a:spcBef>
              <a:buClr>
                <a:srgbClr val="2F5496"/>
              </a:buClr>
              <a:buSzPct val="100000"/>
              <a:buChar char="•"/>
            </a:pPr>
            <a:r>
              <a:rPr lang="en-CA" sz="3800" b="1" dirty="0">
                <a:solidFill>
                  <a:schemeClr val="dk1"/>
                </a:solidFill>
                <a:sym typeface="Calibri"/>
              </a:rPr>
              <a:t>Income Security Advocacy Centre </a:t>
            </a:r>
            <a:r>
              <a:rPr lang="en-CA" sz="3800" dirty="0">
                <a:solidFill>
                  <a:schemeClr val="dk1"/>
                </a:solidFill>
                <a:sym typeface="Calibri"/>
              </a:rPr>
              <a:t>(</a:t>
            </a:r>
            <a:r>
              <a:rPr lang="en-CA" sz="3800" u="sng" dirty="0">
                <a:solidFill>
                  <a:srgbClr val="0070C0"/>
                </a:solidFill>
                <a:sym typeface="Calibri"/>
                <a:hlinkClick r:id="rId5">
                  <a:extLst>
                    <a:ext uri="{A12FA001-AC4F-418D-AE19-62706E023703}">
                      <ahyp:hlinkClr xmlns:ahyp="http://schemas.microsoft.com/office/drawing/2018/hyperlinkcolor" val="tx"/>
                    </a:ext>
                  </a:extLst>
                </a:hlinkClick>
              </a:rPr>
              <a:t>ISAC</a:t>
            </a:r>
            <a:r>
              <a:rPr lang="en-CA" sz="3800" dirty="0">
                <a:solidFill>
                  <a:schemeClr val="dk1"/>
                </a:solidFill>
                <a:sym typeface="Calibri"/>
              </a:rPr>
              <a:t>) </a:t>
            </a:r>
            <a:r>
              <a:rPr lang="en-CA" sz="3800" dirty="0">
                <a:solidFill>
                  <a:schemeClr val="dk1"/>
                </a:solidFill>
              </a:rPr>
              <a:t>— </a:t>
            </a:r>
            <a:r>
              <a:rPr lang="en-CA" sz="3800" dirty="0">
                <a:solidFill>
                  <a:schemeClr val="dk1"/>
                </a:solidFill>
                <a:sym typeface="Calibri"/>
              </a:rPr>
              <a:t>specialty legal clinic with mission to address systemic issues in respect of income security programs</a:t>
            </a:r>
            <a:br>
              <a:rPr lang="en-CA" sz="3800" dirty="0">
                <a:solidFill>
                  <a:schemeClr val="dk1"/>
                </a:solidFill>
                <a:sym typeface="Calibri"/>
              </a:rPr>
            </a:br>
            <a:endParaRPr sz="3800" dirty="0">
              <a:solidFill>
                <a:schemeClr val="dk1"/>
              </a:solidFill>
              <a:sym typeface="Calibri"/>
            </a:endParaRPr>
          </a:p>
          <a:p>
            <a:pPr marL="228600" lvl="0">
              <a:lnSpc>
                <a:spcPct val="100000"/>
              </a:lnSpc>
              <a:spcBef>
                <a:spcPts val="0"/>
              </a:spcBef>
              <a:buClr>
                <a:srgbClr val="2F5496"/>
              </a:buClr>
              <a:buSzPct val="100000"/>
              <a:buChar char="•"/>
            </a:pPr>
            <a:r>
              <a:rPr lang="en-CA" sz="3800" b="1" dirty="0">
                <a:solidFill>
                  <a:schemeClr val="dk1"/>
                </a:solidFill>
                <a:sym typeface="Calibri"/>
              </a:rPr>
              <a:t>FCJ Refugee Centre (Toronto) </a:t>
            </a:r>
            <a:r>
              <a:rPr lang="en-CA" sz="3800" b="1" dirty="0">
                <a:solidFill>
                  <a:schemeClr val="dk1"/>
                </a:solidFill>
              </a:rPr>
              <a:t>— </a:t>
            </a:r>
            <a:r>
              <a:rPr lang="en-CA" sz="3800" u="sng" dirty="0">
                <a:solidFill>
                  <a:srgbClr val="0070C0"/>
                </a:solidFill>
                <a:sym typeface="Calibri"/>
                <a:hlinkClick r:id="rId6">
                  <a:extLst>
                    <a:ext uri="{A12FA001-AC4F-418D-AE19-62706E023703}">
                      <ahyp:hlinkClr xmlns:ahyp="http://schemas.microsoft.com/office/drawing/2018/hyperlinkcolor" val="tx"/>
                    </a:ext>
                  </a:extLst>
                </a:hlinkClick>
              </a:rPr>
              <a:t>information sessions/webinars</a:t>
            </a:r>
            <a:r>
              <a:rPr lang="en-CA" sz="3800" dirty="0">
                <a:solidFill>
                  <a:schemeClr val="dk1"/>
                </a:solidFill>
                <a:sym typeface="Calibri"/>
              </a:rPr>
              <a:t> for communities and front-line workers serving vulnerable newcomer, non-status and precarious migrant populations</a:t>
            </a:r>
          </a:p>
          <a:p>
            <a:pPr marL="228600" lvl="0" indent="-228600" algn="l" rtl="0">
              <a:lnSpc>
                <a:spcPct val="100000"/>
              </a:lnSpc>
              <a:spcBef>
                <a:spcPts val="0"/>
              </a:spcBef>
              <a:spcAft>
                <a:spcPts val="0"/>
              </a:spcAft>
              <a:buClr>
                <a:srgbClr val="2F5496"/>
              </a:buClr>
              <a:buSzPct val="100000"/>
              <a:buChar char="•"/>
            </a:pPr>
            <a:endParaRPr lang="en-CA" sz="3800" dirty="0">
              <a:solidFill>
                <a:schemeClr val="dk1"/>
              </a:solidFill>
              <a:sym typeface="Calibri"/>
            </a:endParaRPr>
          </a:p>
          <a:p>
            <a:pPr marL="228600" lvl="0" indent="-228600" algn="l" rtl="0">
              <a:lnSpc>
                <a:spcPct val="100000"/>
              </a:lnSpc>
              <a:spcBef>
                <a:spcPts val="0"/>
              </a:spcBef>
              <a:spcAft>
                <a:spcPts val="0"/>
              </a:spcAft>
              <a:buClr>
                <a:srgbClr val="2F5496"/>
              </a:buClr>
              <a:buSzPct val="100000"/>
              <a:buChar char="•"/>
            </a:pPr>
            <a:r>
              <a:rPr lang="en-CA" sz="3800" b="1" dirty="0">
                <a:solidFill>
                  <a:schemeClr val="dk1"/>
                </a:solidFill>
              </a:rPr>
              <a:t>CBSA</a:t>
            </a:r>
            <a:r>
              <a:rPr lang="en-CA" sz="3800" dirty="0">
                <a:solidFill>
                  <a:schemeClr val="dk1"/>
                </a:solidFill>
              </a:rPr>
              <a:t> </a:t>
            </a:r>
            <a:r>
              <a:rPr lang="en-US" sz="3800" dirty="0">
                <a:hlinkClick r:id="rId7"/>
              </a:rPr>
              <a:t>website</a:t>
            </a:r>
            <a:r>
              <a:rPr lang="en-US" sz="3800" dirty="0"/>
              <a:t> </a:t>
            </a:r>
            <a:r>
              <a:rPr lang="en-US" sz="3800" dirty="0">
                <a:solidFill>
                  <a:schemeClr val="tx1"/>
                </a:solidFill>
              </a:rPr>
              <a:t>list of Temporary Suspension of Removal (TSR) and Administrative Deferral of Removal (ADR) countries</a:t>
            </a:r>
            <a:endParaRPr sz="3800" dirty="0">
              <a:solidFill>
                <a:schemeClr val="tx1"/>
              </a:solidFill>
            </a:endParaRPr>
          </a:p>
          <a:p>
            <a:pPr marL="0" lvl="0" indent="0" algn="l" rtl="0">
              <a:lnSpc>
                <a:spcPct val="90000"/>
              </a:lnSpc>
              <a:spcBef>
                <a:spcPts val="1000"/>
              </a:spcBef>
              <a:spcAft>
                <a:spcPts val="0"/>
              </a:spcAft>
              <a:buClr>
                <a:srgbClr val="888888"/>
              </a:buClr>
              <a:buSzPct val="100000"/>
              <a:buNone/>
            </a:pPr>
            <a:endParaRPr dirty="0"/>
          </a:p>
        </p:txBody>
      </p:sp>
      <p:sp>
        <p:nvSpPr>
          <p:cNvPr id="575" name="Google Shape;575;p58"/>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72</a:t>
            </a:fld>
            <a:endParaRPr sz="160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59"/>
          <p:cNvSpPr txBox="1">
            <a:spLocks noGrp="1"/>
          </p:cNvSpPr>
          <p:nvPr>
            <p:ph type="title"/>
          </p:nvPr>
        </p:nvSpPr>
        <p:spPr>
          <a:xfrm>
            <a:off x="555648" y="1269242"/>
            <a:ext cx="7886700" cy="723331"/>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C55A11"/>
              </a:buClr>
              <a:buSzPts val="4800"/>
              <a:buFont typeface="Calibri"/>
              <a:buNone/>
            </a:pPr>
            <a:r>
              <a:rPr lang="en-CA" sz="4800" b="1" dirty="0">
                <a:solidFill>
                  <a:srgbClr val="C55A11"/>
                </a:solidFill>
              </a:rPr>
              <a:t>Campaigns and Organizing</a:t>
            </a:r>
            <a:endParaRPr sz="4800" b="1" dirty="0"/>
          </a:p>
        </p:txBody>
      </p:sp>
      <p:sp>
        <p:nvSpPr>
          <p:cNvPr id="582" name="Google Shape;582;p59"/>
          <p:cNvSpPr txBox="1">
            <a:spLocks noGrp="1"/>
          </p:cNvSpPr>
          <p:nvPr>
            <p:ph type="body" idx="1"/>
          </p:nvPr>
        </p:nvSpPr>
        <p:spPr>
          <a:xfrm>
            <a:off x="701652" y="1992573"/>
            <a:ext cx="7813698" cy="4640799"/>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00000"/>
              </a:lnSpc>
              <a:spcBef>
                <a:spcPts val="0"/>
              </a:spcBef>
              <a:spcAft>
                <a:spcPts val="0"/>
              </a:spcAft>
              <a:buClr>
                <a:srgbClr val="1F3864"/>
              </a:buClr>
              <a:buSzPct val="100000"/>
              <a:buNone/>
            </a:pPr>
            <a:r>
              <a:rPr lang="en-CA" sz="2800" cap="none" dirty="0">
                <a:solidFill>
                  <a:schemeClr val="dk1"/>
                </a:solidFill>
                <a:latin typeface="Calibri" panose="020F0502020204030204" pitchFamily="34" charset="0"/>
                <a:ea typeface="Arial"/>
                <a:cs typeface="Calibri" panose="020F0502020204030204" pitchFamily="34" charset="0"/>
                <a:sym typeface="Arial"/>
              </a:rPr>
              <a:t>Campaigns:</a:t>
            </a:r>
          </a:p>
          <a:p>
            <a:pPr marL="342900" lvl="0" indent="-342900" algn="l" rtl="0">
              <a:lnSpc>
                <a:spcPct val="100000"/>
              </a:lnSpc>
              <a:spcBef>
                <a:spcPts val="0"/>
              </a:spcBef>
              <a:spcAft>
                <a:spcPts val="0"/>
              </a:spcAft>
              <a:buClr>
                <a:srgbClr val="1F3864"/>
              </a:buClr>
              <a:buSzPct val="100000"/>
              <a:buFont typeface="Arial" panose="020B0604020202020204" pitchFamily="34" charset="0"/>
              <a:buChar char="•"/>
            </a:pPr>
            <a:r>
              <a:rPr lang="en-CA" sz="2800" cap="none" dirty="0">
                <a:solidFill>
                  <a:schemeClr val="dk1"/>
                </a:solidFill>
                <a:latin typeface="Calibri" panose="020F0502020204030204" pitchFamily="34" charset="0"/>
                <a:ea typeface="Arial"/>
                <a:cs typeface="Calibri" panose="020F0502020204030204" pitchFamily="34" charset="0"/>
                <a:sym typeface="Arial"/>
                <a:hlinkClick r:id="rId3"/>
              </a:rPr>
              <a:t>Canada Child Benefit (CCB) advocacy</a:t>
            </a:r>
            <a:r>
              <a:rPr lang="en-CA" sz="2800" dirty="0">
                <a:solidFill>
                  <a:schemeClr val="dk1"/>
                </a:solidFill>
                <a:latin typeface="Calibri" panose="020F0502020204030204" pitchFamily="34" charset="0"/>
                <a:cs typeface="Calibri" panose="020F0502020204030204" pitchFamily="34" charset="0"/>
              </a:rPr>
              <a:t> </a:t>
            </a:r>
            <a:endParaRPr lang="en-CA" sz="2800" u="sng" dirty="0">
              <a:solidFill>
                <a:schemeClr val="dk1"/>
              </a:solidFill>
              <a:latin typeface="Calibri" panose="020F0502020204030204" pitchFamily="34" charset="0"/>
              <a:cs typeface="Calibri" panose="020F0502020204030204" pitchFamily="34" charset="0"/>
            </a:endParaRPr>
          </a:p>
          <a:p>
            <a:pPr marL="342900" lvl="0" indent="-342900" algn="l" rtl="0">
              <a:lnSpc>
                <a:spcPct val="100000"/>
              </a:lnSpc>
              <a:spcBef>
                <a:spcPts val="0"/>
              </a:spcBef>
              <a:spcAft>
                <a:spcPts val="0"/>
              </a:spcAft>
              <a:buClr>
                <a:schemeClr val="dk1"/>
              </a:buClr>
              <a:buSzPct val="100000"/>
              <a:buFont typeface="Arial" panose="020B0604020202020204" pitchFamily="34" charset="0"/>
              <a:buChar char="•"/>
            </a:pPr>
            <a:r>
              <a:rPr lang="en-CA" sz="2800" dirty="0">
                <a:solidFill>
                  <a:schemeClr val="dk1"/>
                </a:solidFill>
                <a:latin typeface="Calibri" panose="020F0502020204030204" pitchFamily="34" charset="0"/>
                <a:cs typeface="Calibri" panose="020F0502020204030204" pitchFamily="34" charset="0"/>
                <a:hlinkClick r:id="rId4"/>
              </a:rPr>
              <a:t>Colour of Poverty Colour of Change</a:t>
            </a:r>
            <a:r>
              <a:rPr lang="en-CA" sz="2800" dirty="0">
                <a:solidFill>
                  <a:schemeClr val="dk1"/>
                </a:solidFill>
                <a:latin typeface="Calibri" panose="020F0502020204030204" pitchFamily="34" charset="0"/>
                <a:cs typeface="Calibri" panose="020F0502020204030204" pitchFamily="34" charset="0"/>
              </a:rPr>
              <a:t> </a:t>
            </a:r>
          </a:p>
          <a:p>
            <a:pPr marL="342900" lvl="0" indent="-342900" algn="l" rtl="0">
              <a:lnSpc>
                <a:spcPct val="100000"/>
              </a:lnSpc>
              <a:spcBef>
                <a:spcPts val="0"/>
              </a:spcBef>
              <a:spcAft>
                <a:spcPts val="0"/>
              </a:spcAft>
              <a:buClr>
                <a:schemeClr val="dk1"/>
              </a:buClr>
              <a:buSzPct val="100000"/>
              <a:buFont typeface="Arial" panose="020B0604020202020204" pitchFamily="34" charset="0"/>
              <a:buChar char="•"/>
            </a:pPr>
            <a:r>
              <a:rPr lang="en-CA" sz="2800" dirty="0">
                <a:solidFill>
                  <a:schemeClr val="dk1"/>
                </a:solidFill>
                <a:latin typeface="Calibri" panose="020F0502020204030204" pitchFamily="34" charset="0"/>
                <a:cs typeface="Calibri" panose="020F0502020204030204" pitchFamily="34" charset="0"/>
                <a:hlinkClick r:id="rId5"/>
              </a:rPr>
              <a:t>ISARC Faith Communities in Action Against Poverty</a:t>
            </a:r>
            <a:r>
              <a:rPr lang="en-CA" sz="2800" u="sng" dirty="0">
                <a:solidFill>
                  <a:schemeClr val="dk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 </a:t>
            </a:r>
            <a:r>
              <a:rPr lang="en-CA" sz="2800" dirty="0">
                <a:solidFill>
                  <a:schemeClr val="dk1"/>
                </a:solidFill>
                <a:latin typeface="Calibri" panose="020F0502020204030204" pitchFamily="34" charset="0"/>
                <a:cs typeface="Calibri" panose="020F0502020204030204" pitchFamily="34" charset="0"/>
              </a:rPr>
              <a:t> </a:t>
            </a:r>
          </a:p>
          <a:p>
            <a:pPr marL="342900" lvl="0" indent="-342900" algn="l" rtl="0">
              <a:lnSpc>
                <a:spcPct val="100000"/>
              </a:lnSpc>
              <a:spcBef>
                <a:spcPts val="0"/>
              </a:spcBef>
              <a:spcAft>
                <a:spcPts val="0"/>
              </a:spcAft>
              <a:buClr>
                <a:schemeClr val="dk1"/>
              </a:buClr>
              <a:buSzPct val="100000"/>
              <a:buFont typeface="Arial" panose="020B0604020202020204" pitchFamily="34" charset="0"/>
              <a:buChar char="•"/>
            </a:pPr>
            <a:r>
              <a:rPr lang="en-CA" sz="2800" dirty="0">
                <a:solidFill>
                  <a:schemeClr val="dk1"/>
                </a:solidFill>
                <a:latin typeface="Calibri" panose="020F0502020204030204" pitchFamily="34" charset="0"/>
                <a:cs typeface="Calibri" panose="020F0502020204030204" pitchFamily="34" charset="0"/>
                <a:hlinkClick r:id="rId6"/>
              </a:rPr>
              <a:t>Basic Income Project</a:t>
            </a:r>
            <a:endParaRPr lang="en-CA" sz="2800" u="sng" dirty="0">
              <a:solidFill>
                <a:schemeClr val="dk1"/>
              </a:solidFill>
              <a:latin typeface="Calibri" panose="020F0502020204030204" pitchFamily="34" charset="0"/>
              <a:cs typeface="Calibri" panose="020F0502020204030204" pitchFamily="34" charset="0"/>
            </a:endParaRPr>
          </a:p>
          <a:p>
            <a:pPr marL="342900" lvl="0" indent="-342900" algn="l" rtl="0">
              <a:lnSpc>
                <a:spcPct val="100000"/>
              </a:lnSpc>
              <a:spcBef>
                <a:spcPts val="0"/>
              </a:spcBef>
              <a:spcAft>
                <a:spcPts val="0"/>
              </a:spcAft>
              <a:buClr>
                <a:schemeClr val="dk1"/>
              </a:buClr>
              <a:buSzPct val="100000"/>
              <a:buFont typeface="Arial" panose="020B0604020202020204" pitchFamily="34" charset="0"/>
              <a:buChar char="•"/>
            </a:pPr>
            <a:r>
              <a:rPr lang="en-CA" sz="2800" dirty="0">
                <a:solidFill>
                  <a:schemeClr val="dk1"/>
                </a:solidFill>
                <a:latin typeface="Calibri" panose="020F0502020204030204" pitchFamily="34" charset="0"/>
                <a:cs typeface="Calibri" panose="020F0502020204030204" pitchFamily="34" charset="0"/>
                <a:hlinkClick r:id="rId7"/>
              </a:rPr>
              <a:t>Just Recovery Ontario</a:t>
            </a:r>
            <a:endParaRPr sz="2800" dirty="0">
              <a:solidFill>
                <a:schemeClr val="dk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ct val="100000"/>
              <a:buNone/>
            </a:pPr>
            <a:endParaRPr lang="en-US" sz="2800" dirty="0">
              <a:solidFill>
                <a:schemeClr val="dk1"/>
              </a:solidFill>
              <a:latin typeface="Calibri" panose="020F0502020204030204" pitchFamily="34" charset="0"/>
              <a:cs typeface="Calibri" panose="020F0502020204030204" pitchFamily="34" charset="0"/>
            </a:endParaRPr>
          </a:p>
          <a:p>
            <a:pPr marL="0" indent="0">
              <a:lnSpc>
                <a:spcPct val="100000"/>
              </a:lnSpc>
              <a:spcBef>
                <a:spcPts val="0"/>
              </a:spcBef>
              <a:buClr>
                <a:schemeClr val="dk1"/>
              </a:buClr>
              <a:buSzPct val="100000"/>
            </a:pPr>
            <a:r>
              <a:rPr lang="en-US" sz="2600" b="1" u="sng" dirty="0">
                <a:solidFill>
                  <a:srgbClr val="C45911"/>
                </a:solidFill>
                <a:effectLst/>
                <a:latin typeface="Calibri" panose="020F0502020204030204" pitchFamily="34" charset="0"/>
                <a:ea typeface="Times New Roman" panose="02020603050405020304" pitchFamily="18" charset="0"/>
                <a:hlinkClick r:id="rId8"/>
              </a:rPr>
              <a:t>Health Network for Uninsured Clients | Wellesley Institute</a:t>
            </a:r>
            <a:endParaRPr lang="en-CA" sz="2600" dirty="0">
              <a:effectLst/>
              <a:latin typeface="Times New Roman" panose="02020603050405020304" pitchFamily="18" charset="0"/>
              <a:ea typeface="Times New Roman" panose="02020603050405020304" pitchFamily="18" charset="0"/>
            </a:endParaRPr>
          </a:p>
          <a:p>
            <a:pPr marL="0" lvl="0" indent="0" algn="l" rtl="0">
              <a:lnSpc>
                <a:spcPct val="100000"/>
              </a:lnSpc>
              <a:spcBef>
                <a:spcPts val="0"/>
              </a:spcBef>
              <a:spcAft>
                <a:spcPts val="0"/>
              </a:spcAft>
              <a:buClr>
                <a:schemeClr val="dk1"/>
              </a:buClr>
              <a:buSzPct val="100000"/>
              <a:buNone/>
            </a:pPr>
            <a:endParaRPr sz="2800" dirty="0">
              <a:solidFill>
                <a:schemeClr val="dk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ct val="100000"/>
              <a:buNone/>
            </a:pPr>
            <a:r>
              <a:rPr lang="en-CA" sz="2800" dirty="0">
                <a:solidFill>
                  <a:schemeClr val="dk1"/>
                </a:solidFill>
                <a:latin typeface="Calibri" panose="020F0502020204030204" pitchFamily="34" charset="0"/>
                <a:cs typeface="Calibri" panose="020F0502020204030204" pitchFamily="34" charset="0"/>
              </a:rPr>
              <a:t>Organizing around Disability issues:</a:t>
            </a:r>
            <a:endParaRPr sz="2800" dirty="0">
              <a:latin typeface="Calibri" panose="020F0502020204030204" pitchFamily="34" charset="0"/>
              <a:cs typeface="Calibri" panose="020F0502020204030204" pitchFamily="34" charset="0"/>
            </a:endParaRPr>
          </a:p>
          <a:p>
            <a:pPr marL="342900" lvl="0" indent="-342900" algn="l" rtl="0">
              <a:lnSpc>
                <a:spcPct val="100000"/>
              </a:lnSpc>
              <a:spcBef>
                <a:spcPts val="0"/>
              </a:spcBef>
              <a:spcAft>
                <a:spcPts val="0"/>
              </a:spcAft>
              <a:buClr>
                <a:srgbClr val="2F5496"/>
              </a:buClr>
              <a:buSzPct val="100000"/>
              <a:buFont typeface="Arial" panose="020B0604020202020204" pitchFamily="34" charset="0"/>
              <a:buChar char="•"/>
            </a:pPr>
            <a:r>
              <a:rPr lang="en-CA" sz="2800" dirty="0">
                <a:solidFill>
                  <a:schemeClr val="dk1"/>
                </a:solidFill>
                <a:latin typeface="Calibri" panose="020F0502020204030204" pitchFamily="34" charset="0"/>
                <a:cs typeface="Calibri" panose="020F0502020204030204" pitchFamily="34" charset="0"/>
                <a:hlinkClick r:id="rId9"/>
              </a:rPr>
              <a:t>ODSP Action Coalition</a:t>
            </a:r>
            <a:endParaRPr sz="2800" dirty="0">
              <a:solidFill>
                <a:schemeClr val="dk1"/>
              </a:solidFill>
              <a:latin typeface="Calibri" panose="020F0502020204030204" pitchFamily="34" charset="0"/>
              <a:cs typeface="Calibri" panose="020F0502020204030204" pitchFamily="34" charset="0"/>
            </a:endParaRPr>
          </a:p>
          <a:p>
            <a:pPr marL="342900" lvl="0" indent="-342900" algn="l" rtl="0">
              <a:lnSpc>
                <a:spcPct val="100000"/>
              </a:lnSpc>
              <a:spcBef>
                <a:spcPts val="0"/>
              </a:spcBef>
              <a:spcAft>
                <a:spcPts val="0"/>
              </a:spcAft>
              <a:buClr>
                <a:schemeClr val="dk1"/>
              </a:buClr>
              <a:buSzPct val="100000"/>
              <a:buFont typeface="Arial" panose="020B0604020202020204" pitchFamily="34" charset="0"/>
              <a:buChar char="•"/>
            </a:pPr>
            <a:r>
              <a:rPr lang="en-CA" sz="2800" dirty="0">
                <a:solidFill>
                  <a:schemeClr val="dk1"/>
                </a:solidFill>
                <a:latin typeface="Calibri" panose="020F0502020204030204" pitchFamily="34" charset="0"/>
                <a:cs typeface="Calibri" panose="020F0502020204030204" pitchFamily="34" charset="0"/>
                <a:hlinkClick r:id="rId10"/>
              </a:rPr>
              <a:t>Defend Disability</a:t>
            </a:r>
            <a:r>
              <a:rPr lang="en-CA" sz="2800" u="sng" dirty="0">
                <a:solidFill>
                  <a:schemeClr val="dk1"/>
                </a:solidFill>
                <a:latin typeface="Calibri" panose="020F0502020204030204" pitchFamily="34" charset="0"/>
                <a:cs typeface="Calibri" panose="020F0502020204030204" pitchFamily="34" charset="0"/>
              </a:rPr>
              <a:t> </a:t>
            </a:r>
            <a:endParaRPr sz="2800" dirty="0">
              <a:solidFill>
                <a:schemeClr val="dk1"/>
              </a:solidFill>
              <a:latin typeface="Calibri" panose="020F0502020204030204" pitchFamily="34" charset="0"/>
              <a:cs typeface="Calibri" panose="020F0502020204030204" pitchFamily="34" charset="0"/>
            </a:endParaRPr>
          </a:p>
          <a:p>
            <a:pPr marL="0" lvl="0" indent="0" algn="l" rtl="0">
              <a:lnSpc>
                <a:spcPct val="90000"/>
              </a:lnSpc>
              <a:spcBef>
                <a:spcPts val="1000"/>
              </a:spcBef>
              <a:spcAft>
                <a:spcPts val="0"/>
              </a:spcAft>
              <a:buClr>
                <a:srgbClr val="888888"/>
              </a:buClr>
              <a:buSzPct val="100000"/>
              <a:buNone/>
            </a:pPr>
            <a:endParaRPr dirty="0"/>
          </a:p>
        </p:txBody>
      </p:sp>
      <p:sp>
        <p:nvSpPr>
          <p:cNvPr id="583" name="Google Shape;583;p59"/>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73</a:t>
            </a:fld>
            <a:endParaRPr sz="160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60"/>
          <p:cNvSpPr txBox="1">
            <a:spLocks noGrp="1"/>
          </p:cNvSpPr>
          <p:nvPr>
            <p:ph type="title"/>
          </p:nvPr>
        </p:nvSpPr>
        <p:spPr>
          <a:xfrm>
            <a:off x="555648" y="1269242"/>
            <a:ext cx="7886700" cy="723331"/>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C55A11"/>
              </a:buClr>
              <a:buSzPts val="4800"/>
              <a:buFont typeface="Calibri"/>
              <a:buNone/>
            </a:pPr>
            <a:r>
              <a:rPr lang="en-CA" sz="4800" b="1" dirty="0">
                <a:solidFill>
                  <a:srgbClr val="C55A11"/>
                </a:solidFill>
              </a:rPr>
              <a:t>Photo credits from Slide 11</a:t>
            </a:r>
            <a:endParaRPr sz="4800" b="1" dirty="0"/>
          </a:p>
        </p:txBody>
      </p:sp>
      <p:sp>
        <p:nvSpPr>
          <p:cNvPr id="590" name="Google Shape;590;p60"/>
          <p:cNvSpPr txBox="1">
            <a:spLocks noGrp="1"/>
          </p:cNvSpPr>
          <p:nvPr>
            <p:ph type="body" idx="1"/>
          </p:nvPr>
        </p:nvSpPr>
        <p:spPr>
          <a:xfrm>
            <a:off x="623888" y="2414588"/>
            <a:ext cx="7886700" cy="3941762"/>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ct val="108108"/>
              <a:buChar char="•"/>
            </a:pPr>
            <a:r>
              <a:rPr lang="en-CA" sz="2800" dirty="0">
                <a:solidFill>
                  <a:schemeClr val="dk1"/>
                </a:solidFill>
                <a:latin typeface="Calibri"/>
                <a:ea typeface="Calibri"/>
                <a:cs typeface="Calibri"/>
                <a:sym typeface="Calibri"/>
              </a:rPr>
              <a:t>Migrant workers: </a:t>
            </a:r>
            <a:r>
              <a:rPr lang="en-CA" sz="2800" u="sng" dirty="0">
                <a:solidFill>
                  <a:srgbClr val="0070C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The Western Producer, September 10, 2020 </a:t>
            </a:r>
            <a:endParaRPr sz="2800" u="sng" dirty="0">
              <a:solidFill>
                <a:srgbClr val="0070C0"/>
              </a:solidFill>
              <a:latin typeface="Calibri"/>
              <a:ea typeface="Calibri"/>
              <a:cs typeface="Calibri"/>
              <a:sym typeface="Calibri"/>
            </a:endParaRPr>
          </a:p>
          <a:p>
            <a:pPr marL="228600" lvl="0" indent="-228600" algn="l" rtl="0">
              <a:lnSpc>
                <a:spcPct val="100000"/>
              </a:lnSpc>
              <a:spcBef>
                <a:spcPts val="0"/>
              </a:spcBef>
              <a:spcAft>
                <a:spcPts val="0"/>
              </a:spcAft>
              <a:buClr>
                <a:schemeClr val="dk1"/>
              </a:buClr>
              <a:buSzPct val="108108"/>
              <a:buChar char="•"/>
            </a:pPr>
            <a:r>
              <a:rPr lang="en-CA" sz="2800" dirty="0">
                <a:solidFill>
                  <a:schemeClr val="dk1"/>
                </a:solidFill>
                <a:latin typeface="Calibri"/>
                <a:ea typeface="Calibri"/>
                <a:cs typeface="Calibri"/>
                <a:sym typeface="Calibri"/>
              </a:rPr>
              <a:t>Woman with two children: </a:t>
            </a:r>
            <a:r>
              <a:rPr lang="en-CA" sz="2800" u="sng" dirty="0">
                <a:solidFill>
                  <a:srgbClr val="0070C0"/>
                </a:solidFill>
                <a:hlinkClick r:id="rId4"/>
              </a:rPr>
              <a:t>Canadian Council for Refugees (CCR) website</a:t>
            </a:r>
            <a:endParaRPr sz="2800" u="sng" dirty="0">
              <a:solidFill>
                <a:srgbClr val="0070C0"/>
              </a:solidFill>
              <a:latin typeface="Calibri"/>
              <a:ea typeface="Calibri"/>
              <a:cs typeface="Calibri"/>
              <a:sym typeface="Calibri"/>
            </a:endParaRPr>
          </a:p>
          <a:p>
            <a:pPr marL="228600" lvl="0" indent="-228600" algn="l" rtl="0">
              <a:lnSpc>
                <a:spcPct val="100000"/>
              </a:lnSpc>
              <a:spcBef>
                <a:spcPts val="0"/>
              </a:spcBef>
              <a:spcAft>
                <a:spcPts val="0"/>
              </a:spcAft>
              <a:buClr>
                <a:schemeClr val="dk1"/>
              </a:buClr>
              <a:buSzPct val="108108"/>
              <a:buChar char="•"/>
            </a:pPr>
            <a:r>
              <a:rPr lang="en-CA" sz="2800" dirty="0">
                <a:solidFill>
                  <a:schemeClr val="dk1"/>
                </a:solidFill>
                <a:latin typeface="Calibri"/>
                <a:ea typeface="Calibri"/>
                <a:cs typeface="Calibri"/>
                <a:sym typeface="Calibri"/>
              </a:rPr>
              <a:t>RCMP officer holding child: </a:t>
            </a:r>
            <a:r>
              <a:rPr lang="en-CA" sz="2800" u="sng" dirty="0">
                <a:solidFill>
                  <a:srgbClr val="0563C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CTV Paul Chiason</a:t>
            </a:r>
            <a:r>
              <a:rPr lang="en-CA" sz="2800" u="sng"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 </a:t>
            </a:r>
            <a:r>
              <a:rPr lang="en-CA" sz="2800" u="sng" dirty="0">
                <a:solidFill>
                  <a:srgbClr val="0070C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the Canadian press, Feb.17, 2017 </a:t>
            </a:r>
            <a:endParaRPr sz="2800" dirty="0">
              <a:solidFill>
                <a:srgbClr val="0070C0"/>
              </a:solidFill>
              <a:latin typeface="Calibri"/>
              <a:ea typeface="Calibri"/>
              <a:cs typeface="Calibri"/>
              <a:sym typeface="Calibri"/>
            </a:endParaRPr>
          </a:p>
          <a:p>
            <a:pPr marL="228600" lvl="0" indent="-228600" algn="l" rtl="0">
              <a:lnSpc>
                <a:spcPct val="100000"/>
              </a:lnSpc>
              <a:spcBef>
                <a:spcPts val="0"/>
              </a:spcBef>
              <a:spcAft>
                <a:spcPts val="0"/>
              </a:spcAft>
              <a:buClr>
                <a:schemeClr val="dk1"/>
              </a:buClr>
              <a:buSzPct val="108108"/>
              <a:buChar char="•"/>
            </a:pPr>
            <a:r>
              <a:rPr lang="en-CA" sz="2800" dirty="0">
                <a:solidFill>
                  <a:schemeClr val="dk1"/>
                </a:solidFill>
                <a:latin typeface="Calibri"/>
                <a:ea typeface="Calibri"/>
                <a:cs typeface="Calibri"/>
                <a:sym typeface="Calibri"/>
              </a:rPr>
              <a:t>Caregiver protesting: </a:t>
            </a:r>
            <a:r>
              <a:rPr lang="en-CA" sz="2800" u="sng" dirty="0">
                <a:solidFill>
                  <a:srgbClr val="0070C0"/>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NB media, December 17, 2014  </a:t>
            </a:r>
            <a:endParaRPr sz="2800" dirty="0">
              <a:solidFill>
                <a:srgbClr val="0070C0"/>
              </a:solidFill>
              <a:latin typeface="Calibri"/>
              <a:ea typeface="Calibri"/>
              <a:cs typeface="Calibri"/>
              <a:sym typeface="Calibri"/>
            </a:endParaRPr>
          </a:p>
          <a:p>
            <a:pPr marL="0" lvl="0" indent="0" algn="l" rtl="0">
              <a:lnSpc>
                <a:spcPct val="90000"/>
              </a:lnSpc>
              <a:spcBef>
                <a:spcPts val="1000"/>
              </a:spcBef>
              <a:spcAft>
                <a:spcPts val="0"/>
              </a:spcAft>
              <a:buClr>
                <a:srgbClr val="888888"/>
              </a:buClr>
              <a:buSzPct val="100000"/>
              <a:buNone/>
            </a:pPr>
            <a:endParaRPr dirty="0"/>
          </a:p>
        </p:txBody>
      </p:sp>
      <p:sp>
        <p:nvSpPr>
          <p:cNvPr id="591" name="Google Shape;591;p60"/>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1600"/>
              <a:t>74</a:t>
            </a:fld>
            <a:endParaRPr sz="160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16665-1548-B144-BFF2-F1CA5B72C78E}"/>
              </a:ext>
            </a:extLst>
          </p:cNvPr>
          <p:cNvSpPr>
            <a:spLocks noGrp="1"/>
          </p:cNvSpPr>
          <p:nvPr>
            <p:ph type="title"/>
          </p:nvPr>
        </p:nvSpPr>
        <p:spPr>
          <a:xfrm>
            <a:off x="623888" y="1300389"/>
            <a:ext cx="7886700" cy="968148"/>
          </a:xfrm>
        </p:spPr>
        <p:txBody>
          <a:bodyPr>
            <a:normAutofit/>
          </a:bodyPr>
          <a:lstStyle/>
          <a:p>
            <a:r>
              <a:rPr lang="en-CA" sz="4800" b="1" dirty="0">
                <a:solidFill>
                  <a:schemeClr val="accent2">
                    <a:lumMod val="75000"/>
                  </a:schemeClr>
                </a:solidFill>
              </a:rPr>
              <a:t>Thank you!</a:t>
            </a:r>
            <a:endParaRPr lang="en-US" sz="4800" b="1" dirty="0"/>
          </a:p>
        </p:txBody>
      </p:sp>
      <p:sp>
        <p:nvSpPr>
          <p:cNvPr id="3" name="Text Placeholder 2">
            <a:extLst>
              <a:ext uri="{FF2B5EF4-FFF2-40B4-BE49-F238E27FC236}">
                <a16:creationId xmlns:a16="http://schemas.microsoft.com/office/drawing/2014/main" id="{768F1360-CEEC-5840-9032-9AEFFDBA3BCE}"/>
              </a:ext>
            </a:extLst>
          </p:cNvPr>
          <p:cNvSpPr>
            <a:spLocks noGrp="1"/>
          </p:cNvSpPr>
          <p:nvPr>
            <p:ph type="body" idx="1"/>
          </p:nvPr>
        </p:nvSpPr>
        <p:spPr>
          <a:xfrm>
            <a:off x="721859" y="2532063"/>
            <a:ext cx="6092598" cy="1500187"/>
          </a:xfrm>
        </p:spPr>
        <p:txBody>
          <a:bodyPr/>
          <a:lstStyle/>
          <a:p>
            <a:r>
              <a:rPr lang="en-CA" i="1" dirty="0">
                <a:solidFill>
                  <a:schemeClr val="tx1"/>
                </a:solidFill>
              </a:rPr>
              <a:t>Include your clinic information and your </a:t>
            </a:r>
          </a:p>
          <a:p>
            <a:r>
              <a:rPr lang="en-CA" i="1" dirty="0">
                <a:solidFill>
                  <a:schemeClr val="tx1"/>
                </a:solidFill>
              </a:rPr>
              <a:t>contact email</a:t>
            </a:r>
          </a:p>
          <a:p>
            <a:endParaRPr lang="en-US" dirty="0"/>
          </a:p>
        </p:txBody>
      </p:sp>
      <p:sp>
        <p:nvSpPr>
          <p:cNvPr id="7" name="Slide Number Placeholder 6">
            <a:extLst>
              <a:ext uri="{FF2B5EF4-FFF2-40B4-BE49-F238E27FC236}">
                <a16:creationId xmlns:a16="http://schemas.microsoft.com/office/drawing/2014/main" id="{B208FB3B-956A-1349-AF48-A877AB43B451}"/>
              </a:ext>
            </a:extLst>
          </p:cNvPr>
          <p:cNvSpPr>
            <a:spLocks noGrp="1"/>
          </p:cNvSpPr>
          <p:nvPr>
            <p:ph type="sldNum" sz="quarter" idx="12"/>
          </p:nvPr>
        </p:nvSpPr>
        <p:spPr/>
        <p:txBody>
          <a:bodyPr/>
          <a:lstStyle/>
          <a:p>
            <a:fld id="{352843D7-B4A2-6A42-B18D-F75DE8916FD0}" type="slidenum">
              <a:rPr lang="en-US" sz="1600" smtClean="0"/>
              <a:t>75</a:t>
            </a:fld>
            <a:endParaRPr lang="en-US" sz="1600" dirty="0"/>
          </a:p>
        </p:txBody>
      </p:sp>
    </p:spTree>
    <p:extLst>
      <p:ext uri="{BB962C8B-B14F-4D97-AF65-F5344CB8AC3E}">
        <p14:creationId xmlns:p14="http://schemas.microsoft.com/office/powerpoint/2010/main" val="38232407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B5C90-5EA7-194F-B30F-863E7C972543}"/>
              </a:ext>
            </a:extLst>
          </p:cNvPr>
          <p:cNvSpPr>
            <a:spLocks noGrp="1"/>
          </p:cNvSpPr>
          <p:nvPr>
            <p:ph type="title"/>
          </p:nvPr>
        </p:nvSpPr>
        <p:spPr>
          <a:xfrm>
            <a:off x="628650" y="1548947"/>
            <a:ext cx="7886700" cy="848405"/>
          </a:xfrm>
        </p:spPr>
        <p:txBody>
          <a:bodyPr>
            <a:normAutofit/>
          </a:bodyPr>
          <a:lstStyle/>
          <a:p>
            <a:r>
              <a:rPr lang="en-CA" sz="4800" b="1" dirty="0">
                <a:solidFill>
                  <a:schemeClr val="accent2">
                    <a:lumMod val="75000"/>
                  </a:schemeClr>
                </a:solidFill>
              </a:rPr>
              <a:t>We want your feedback!</a:t>
            </a:r>
            <a:endParaRPr lang="en-US" sz="4800" b="1" dirty="0"/>
          </a:p>
        </p:txBody>
      </p:sp>
      <p:pic>
        <p:nvPicPr>
          <p:cNvPr id="4" name="Content Placeholder 4">
            <a:extLst>
              <a:ext uri="{FF2B5EF4-FFF2-40B4-BE49-F238E27FC236}">
                <a16:creationId xmlns:a16="http://schemas.microsoft.com/office/drawing/2014/main" id="{214A5996-099E-D14C-84D2-B606A09F29BA}"/>
              </a:ext>
            </a:extLst>
          </p:cNvPr>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1355340" y="2397352"/>
            <a:ext cx="6036445" cy="4022725"/>
          </a:xfrm>
        </p:spPr>
      </p:pic>
      <p:sp>
        <p:nvSpPr>
          <p:cNvPr id="6" name="Slide Number Placeholder 5">
            <a:extLst>
              <a:ext uri="{FF2B5EF4-FFF2-40B4-BE49-F238E27FC236}">
                <a16:creationId xmlns:a16="http://schemas.microsoft.com/office/drawing/2014/main" id="{B90F36FA-04F5-6C47-AC01-420357E74C57}"/>
              </a:ext>
            </a:extLst>
          </p:cNvPr>
          <p:cNvSpPr>
            <a:spLocks noGrp="1"/>
          </p:cNvSpPr>
          <p:nvPr>
            <p:ph type="sldNum" sz="quarter" idx="12"/>
          </p:nvPr>
        </p:nvSpPr>
        <p:spPr/>
        <p:txBody>
          <a:bodyPr/>
          <a:lstStyle/>
          <a:p>
            <a:fld id="{352843D7-B4A2-6A42-B18D-F75DE8916FD0}" type="slidenum">
              <a:rPr lang="en-US" sz="1600" smtClean="0"/>
              <a:t>76</a:t>
            </a:fld>
            <a:endParaRPr lang="en-US" sz="1600" dirty="0"/>
          </a:p>
        </p:txBody>
      </p:sp>
    </p:spTree>
    <p:extLst>
      <p:ext uri="{BB962C8B-B14F-4D97-AF65-F5344CB8AC3E}">
        <p14:creationId xmlns:p14="http://schemas.microsoft.com/office/powerpoint/2010/main" val="20518475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130EEC17-53AF-5D4E-9789-2FAA8AB354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3525" y="1000789"/>
            <a:ext cx="6496950" cy="4541198"/>
          </a:xfrm>
          <a:prstGeom prst="rect">
            <a:avLst/>
          </a:prstGeom>
        </p:spPr>
      </p:pic>
      <p:sp>
        <p:nvSpPr>
          <p:cNvPr id="2" name="Slide Number Placeholder 1">
            <a:extLst>
              <a:ext uri="{FF2B5EF4-FFF2-40B4-BE49-F238E27FC236}">
                <a16:creationId xmlns:a16="http://schemas.microsoft.com/office/drawing/2014/main" id="{CCB7CEAC-087C-F64E-8DE8-6EBC6279774B}"/>
              </a:ext>
            </a:extLst>
          </p:cNvPr>
          <p:cNvSpPr>
            <a:spLocks noGrp="1"/>
          </p:cNvSpPr>
          <p:nvPr>
            <p:ph type="sldNum" sz="quarter" idx="12"/>
          </p:nvPr>
        </p:nvSpPr>
        <p:spPr/>
        <p:txBody>
          <a:bodyPr/>
          <a:lstStyle/>
          <a:p>
            <a:fld id="{BD2F4511-7CA5-4274-8305-088E6E1C4721}" type="slidenum">
              <a:rPr lang="en-CA" smtClean="0"/>
              <a:t>77</a:t>
            </a:fld>
            <a:endParaRPr lang="en-CA"/>
          </a:p>
        </p:txBody>
      </p:sp>
    </p:spTree>
    <p:extLst>
      <p:ext uri="{BB962C8B-B14F-4D97-AF65-F5344CB8AC3E}">
        <p14:creationId xmlns:p14="http://schemas.microsoft.com/office/powerpoint/2010/main" val="2448012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3443F-51EF-794F-957A-BE3E2E0D3D3C}"/>
              </a:ext>
            </a:extLst>
          </p:cNvPr>
          <p:cNvSpPr>
            <a:spLocks noGrp="1"/>
          </p:cNvSpPr>
          <p:nvPr>
            <p:ph type="title"/>
          </p:nvPr>
        </p:nvSpPr>
        <p:spPr>
          <a:xfrm>
            <a:off x="924630" y="1207011"/>
            <a:ext cx="7676914" cy="739547"/>
          </a:xfrm>
        </p:spPr>
        <p:txBody>
          <a:bodyPr>
            <a:noAutofit/>
          </a:bodyPr>
          <a:lstStyle/>
          <a:p>
            <a:r>
              <a:rPr lang="en-CA" sz="4800" b="1" dirty="0">
                <a:solidFill>
                  <a:schemeClr val="accent2">
                    <a:lumMod val="75000"/>
                  </a:schemeClr>
                </a:solidFill>
              </a:rPr>
              <a:t>    Activity — Myth Busting</a:t>
            </a:r>
            <a:endParaRPr lang="en-US" sz="4800" dirty="0">
              <a:solidFill>
                <a:schemeClr val="accent2">
                  <a:lumMod val="75000"/>
                </a:schemeClr>
              </a:solidFill>
            </a:endParaRPr>
          </a:p>
        </p:txBody>
      </p:sp>
      <p:sp>
        <p:nvSpPr>
          <p:cNvPr id="3" name="Text Placeholder 2">
            <a:extLst>
              <a:ext uri="{FF2B5EF4-FFF2-40B4-BE49-F238E27FC236}">
                <a16:creationId xmlns:a16="http://schemas.microsoft.com/office/drawing/2014/main" id="{ED39EE9B-020B-AB46-A3B3-807BF31F1EC0}"/>
              </a:ext>
            </a:extLst>
          </p:cNvPr>
          <p:cNvSpPr>
            <a:spLocks noGrp="1"/>
          </p:cNvSpPr>
          <p:nvPr>
            <p:ph type="body" idx="1"/>
          </p:nvPr>
        </p:nvSpPr>
        <p:spPr>
          <a:xfrm>
            <a:off x="833672" y="3193575"/>
            <a:ext cx="7676915" cy="2896075"/>
          </a:xfrm>
        </p:spPr>
        <p:txBody>
          <a:bodyPr/>
          <a:lstStyle/>
          <a:p>
            <a:r>
              <a:rPr lang="en-US" sz="3600" dirty="0">
                <a:solidFill>
                  <a:schemeClr val="tx1"/>
                </a:solidFill>
              </a:rPr>
              <a:t>If I leave my sponsor, I can apply for</a:t>
            </a:r>
          </a:p>
          <a:p>
            <a:r>
              <a:rPr lang="en-US" sz="3600" dirty="0">
                <a:solidFill>
                  <a:schemeClr val="tx1"/>
                </a:solidFill>
              </a:rPr>
              <a:t>OW.</a:t>
            </a:r>
            <a:endParaRPr lang="en-CA" sz="3600" dirty="0">
              <a:solidFill>
                <a:schemeClr val="tx1"/>
              </a:solidFill>
            </a:endParaRPr>
          </a:p>
        </p:txBody>
      </p:sp>
      <p:sp>
        <p:nvSpPr>
          <p:cNvPr id="6" name="Slide Number Placeholder 5">
            <a:extLst>
              <a:ext uri="{FF2B5EF4-FFF2-40B4-BE49-F238E27FC236}">
                <a16:creationId xmlns:a16="http://schemas.microsoft.com/office/drawing/2014/main" id="{06EE40F8-102F-1F43-AA51-E48B8249D64D}"/>
              </a:ext>
            </a:extLst>
          </p:cNvPr>
          <p:cNvSpPr>
            <a:spLocks noGrp="1"/>
          </p:cNvSpPr>
          <p:nvPr>
            <p:ph type="sldNum" sz="quarter" idx="12"/>
          </p:nvPr>
        </p:nvSpPr>
        <p:spPr/>
        <p:txBody>
          <a:bodyPr/>
          <a:lstStyle/>
          <a:p>
            <a:fld id="{352843D7-B4A2-6A42-B18D-F75DE8916FD0}" type="slidenum">
              <a:rPr lang="en-US" smtClean="0"/>
              <a:t>8</a:t>
            </a:fld>
            <a:endParaRPr lang="en-US"/>
          </a:p>
        </p:txBody>
      </p:sp>
      <p:pic>
        <p:nvPicPr>
          <p:cNvPr id="5" name="Picture 4" descr="Icon&#10;&#10;Description automatically generated">
            <a:extLst>
              <a:ext uri="{FF2B5EF4-FFF2-40B4-BE49-F238E27FC236}">
                <a16:creationId xmlns:a16="http://schemas.microsoft.com/office/drawing/2014/main" id="{410C2DDD-AD0C-4D4A-830E-529C983EA27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224039" y="1946558"/>
            <a:ext cx="2695922" cy="1347961"/>
          </a:xfrm>
          <a:prstGeom prst="rect">
            <a:avLst/>
          </a:prstGeom>
        </p:spPr>
      </p:pic>
    </p:spTree>
    <p:extLst>
      <p:ext uri="{BB962C8B-B14F-4D97-AF65-F5344CB8AC3E}">
        <p14:creationId xmlns:p14="http://schemas.microsoft.com/office/powerpoint/2010/main" val="4161380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6EE40F8-102F-1F43-AA51-E48B8249D64D}"/>
              </a:ext>
            </a:extLst>
          </p:cNvPr>
          <p:cNvSpPr>
            <a:spLocks noGrp="1"/>
          </p:cNvSpPr>
          <p:nvPr>
            <p:ph type="sldNum" sz="quarter" idx="12"/>
          </p:nvPr>
        </p:nvSpPr>
        <p:spPr/>
        <p:txBody>
          <a:bodyPr/>
          <a:lstStyle/>
          <a:p>
            <a:fld id="{352843D7-B4A2-6A42-B18D-F75DE8916FD0}" type="slidenum">
              <a:rPr lang="en-US" smtClean="0"/>
              <a:t>9</a:t>
            </a:fld>
            <a:endParaRPr lang="en-US"/>
          </a:p>
        </p:txBody>
      </p:sp>
      <p:sp>
        <p:nvSpPr>
          <p:cNvPr id="2" name="Title 1">
            <a:extLst>
              <a:ext uri="{FF2B5EF4-FFF2-40B4-BE49-F238E27FC236}">
                <a16:creationId xmlns:a16="http://schemas.microsoft.com/office/drawing/2014/main" id="{7D73443F-51EF-794F-957A-BE3E2E0D3D3C}"/>
              </a:ext>
            </a:extLst>
          </p:cNvPr>
          <p:cNvSpPr>
            <a:spLocks noGrp="1"/>
          </p:cNvSpPr>
          <p:nvPr>
            <p:ph type="title" idx="4294967295"/>
          </p:nvPr>
        </p:nvSpPr>
        <p:spPr>
          <a:xfrm>
            <a:off x="795130" y="1090382"/>
            <a:ext cx="7886700" cy="739775"/>
          </a:xfrm>
        </p:spPr>
        <p:txBody>
          <a:bodyPr>
            <a:noAutofit/>
          </a:bodyPr>
          <a:lstStyle/>
          <a:p>
            <a:r>
              <a:rPr lang="en-CA" sz="4800" b="1" dirty="0">
                <a:solidFill>
                  <a:schemeClr val="accent2">
                    <a:lumMod val="75000"/>
                  </a:schemeClr>
                </a:solidFill>
              </a:rPr>
              <a:t>Myth Busting Answers</a:t>
            </a:r>
            <a:endParaRPr lang="en-US" sz="4800" dirty="0">
              <a:solidFill>
                <a:schemeClr val="accent2">
                  <a:lumMod val="75000"/>
                </a:schemeClr>
              </a:solidFill>
            </a:endParaRPr>
          </a:p>
        </p:txBody>
      </p:sp>
      <p:sp>
        <p:nvSpPr>
          <p:cNvPr id="8" name="TextBox 7">
            <a:extLst>
              <a:ext uri="{FF2B5EF4-FFF2-40B4-BE49-F238E27FC236}">
                <a16:creationId xmlns:a16="http://schemas.microsoft.com/office/drawing/2014/main" id="{D5BF96AF-6AF8-864D-9D13-209135B8EFD8}"/>
              </a:ext>
            </a:extLst>
          </p:cNvPr>
          <p:cNvSpPr txBox="1"/>
          <p:nvPr/>
        </p:nvSpPr>
        <p:spPr>
          <a:xfrm>
            <a:off x="7478486" y="4147457"/>
            <a:ext cx="184731" cy="369332"/>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B90AC32B-1C25-47A2-A478-C40E68947E2A}"/>
              </a:ext>
            </a:extLst>
          </p:cNvPr>
          <p:cNvSpPr txBox="1"/>
          <p:nvPr/>
        </p:nvSpPr>
        <p:spPr>
          <a:xfrm>
            <a:off x="711890" y="2216374"/>
            <a:ext cx="7720220" cy="461665"/>
          </a:xfrm>
          <a:prstGeom prst="rect">
            <a:avLst/>
          </a:prstGeom>
          <a:noFill/>
        </p:spPr>
        <p:txBody>
          <a:bodyPr wrap="square">
            <a:spAutoFit/>
          </a:bodyPr>
          <a:lstStyle/>
          <a:p>
            <a:pPr lvl="0"/>
            <a:r>
              <a:rPr lang="en-CA" sz="2400" dirty="0"/>
              <a:t>1. I can only get OW if I was born in Canada</a:t>
            </a:r>
            <a:r>
              <a:rPr lang="en-CA" sz="2400" b="1" dirty="0"/>
              <a:t>.  </a:t>
            </a:r>
            <a:r>
              <a:rPr lang="en-CA" sz="2400" b="1" dirty="0">
                <a:solidFill>
                  <a:srgbClr val="FF0000"/>
                </a:solidFill>
              </a:rPr>
              <a:t>FALSE</a:t>
            </a:r>
            <a:endParaRPr lang="en-US" sz="2400" dirty="0">
              <a:solidFill>
                <a:srgbClr val="FF0000"/>
              </a:solidFill>
            </a:endParaRPr>
          </a:p>
        </p:txBody>
      </p:sp>
      <p:sp>
        <p:nvSpPr>
          <p:cNvPr id="12" name="TextBox 11">
            <a:extLst>
              <a:ext uri="{FF2B5EF4-FFF2-40B4-BE49-F238E27FC236}">
                <a16:creationId xmlns:a16="http://schemas.microsoft.com/office/drawing/2014/main" id="{386E355A-5B02-4883-A155-554B40DBA25A}"/>
              </a:ext>
            </a:extLst>
          </p:cNvPr>
          <p:cNvSpPr txBox="1"/>
          <p:nvPr/>
        </p:nvSpPr>
        <p:spPr>
          <a:xfrm>
            <a:off x="711890" y="2914154"/>
            <a:ext cx="7886701" cy="978729"/>
          </a:xfrm>
          <a:prstGeom prst="rect">
            <a:avLst/>
          </a:prstGeom>
          <a:noFill/>
        </p:spPr>
        <p:txBody>
          <a:bodyPr wrap="square">
            <a:spAutoFit/>
          </a:bodyPr>
          <a:lstStyle/>
          <a:p>
            <a:pPr lvl="0">
              <a:lnSpc>
                <a:spcPct val="80000"/>
              </a:lnSpc>
            </a:pPr>
            <a:r>
              <a:rPr lang="en-CA" sz="2400" dirty="0"/>
              <a:t>2. Receiving OW will affect the outcome of my refugee  </a:t>
            </a:r>
          </a:p>
          <a:p>
            <a:pPr lvl="0">
              <a:lnSpc>
                <a:spcPct val="80000"/>
              </a:lnSpc>
            </a:pPr>
            <a:endParaRPr lang="en-CA" sz="2400" dirty="0"/>
          </a:p>
          <a:p>
            <a:pPr lvl="0">
              <a:lnSpc>
                <a:spcPct val="80000"/>
              </a:lnSpc>
            </a:pPr>
            <a:r>
              <a:rPr lang="en-CA" sz="2400" dirty="0"/>
              <a:t>    claim</a:t>
            </a:r>
            <a:r>
              <a:rPr lang="en-CA" sz="2400" b="1" dirty="0"/>
              <a:t>. </a:t>
            </a:r>
            <a:r>
              <a:rPr lang="en-CA" sz="2400" b="1" dirty="0">
                <a:solidFill>
                  <a:srgbClr val="FF0000"/>
                </a:solidFill>
              </a:rPr>
              <a:t>FALSE</a:t>
            </a:r>
            <a:endParaRPr lang="en-US" sz="2400" dirty="0">
              <a:solidFill>
                <a:srgbClr val="00B050"/>
              </a:solidFill>
            </a:endParaRPr>
          </a:p>
        </p:txBody>
      </p:sp>
      <p:sp>
        <p:nvSpPr>
          <p:cNvPr id="14" name="TextBox 13">
            <a:extLst>
              <a:ext uri="{FF2B5EF4-FFF2-40B4-BE49-F238E27FC236}">
                <a16:creationId xmlns:a16="http://schemas.microsoft.com/office/drawing/2014/main" id="{1951E530-C1CF-4B94-B02E-0CC89E21F232}"/>
              </a:ext>
            </a:extLst>
          </p:cNvPr>
          <p:cNvSpPr txBox="1"/>
          <p:nvPr/>
        </p:nvSpPr>
        <p:spPr>
          <a:xfrm>
            <a:off x="711890" y="4064387"/>
            <a:ext cx="7720219" cy="424732"/>
          </a:xfrm>
          <a:prstGeom prst="rect">
            <a:avLst/>
          </a:prstGeom>
          <a:noFill/>
        </p:spPr>
        <p:txBody>
          <a:bodyPr wrap="square">
            <a:spAutoFit/>
          </a:bodyPr>
          <a:lstStyle/>
          <a:p>
            <a:pPr lvl="0">
              <a:lnSpc>
                <a:spcPct val="90000"/>
              </a:lnSpc>
            </a:pPr>
            <a:r>
              <a:rPr lang="en-CA" sz="2400" dirty="0"/>
              <a:t>3. I can sponsor my spouse if I receive ODSP. </a:t>
            </a:r>
            <a:r>
              <a:rPr lang="en-CA" sz="2400" b="1" dirty="0">
                <a:solidFill>
                  <a:srgbClr val="00B050"/>
                </a:solidFill>
              </a:rPr>
              <a:t>TRUE</a:t>
            </a:r>
            <a:endParaRPr lang="en-US" sz="2400" dirty="0">
              <a:solidFill>
                <a:srgbClr val="FF0000"/>
              </a:solidFill>
            </a:endParaRPr>
          </a:p>
        </p:txBody>
      </p:sp>
      <p:sp>
        <p:nvSpPr>
          <p:cNvPr id="16" name="TextBox 15">
            <a:extLst>
              <a:ext uri="{FF2B5EF4-FFF2-40B4-BE49-F238E27FC236}">
                <a16:creationId xmlns:a16="http://schemas.microsoft.com/office/drawing/2014/main" id="{93CD2D20-6868-4FBC-9232-AD3BC54095C7}"/>
              </a:ext>
            </a:extLst>
          </p:cNvPr>
          <p:cNvSpPr txBox="1"/>
          <p:nvPr/>
        </p:nvSpPr>
        <p:spPr>
          <a:xfrm>
            <a:off x="711891" y="4815478"/>
            <a:ext cx="7886700" cy="424732"/>
          </a:xfrm>
          <a:prstGeom prst="rect">
            <a:avLst/>
          </a:prstGeom>
          <a:noFill/>
        </p:spPr>
        <p:txBody>
          <a:bodyPr wrap="square">
            <a:spAutoFit/>
          </a:bodyPr>
          <a:lstStyle/>
          <a:p>
            <a:pPr lvl="0">
              <a:lnSpc>
                <a:spcPct val="90000"/>
              </a:lnSpc>
            </a:pPr>
            <a:r>
              <a:rPr lang="en-CA" sz="2400" dirty="0"/>
              <a:t>4. If I leave my sponsor, I can apply for OW. </a:t>
            </a:r>
            <a:r>
              <a:rPr lang="en-CA" sz="2400" b="1" dirty="0">
                <a:solidFill>
                  <a:srgbClr val="FFC000"/>
                </a:solidFill>
              </a:rPr>
              <a:t>MAYBE</a:t>
            </a:r>
            <a:endParaRPr lang="en-US" sz="2400" dirty="0">
              <a:solidFill>
                <a:srgbClr val="FFC000"/>
              </a:solidFill>
            </a:endParaRPr>
          </a:p>
        </p:txBody>
      </p:sp>
    </p:spTree>
    <p:extLst>
      <p:ext uri="{BB962C8B-B14F-4D97-AF65-F5344CB8AC3E}">
        <p14:creationId xmlns:p14="http://schemas.microsoft.com/office/powerpoint/2010/main" val="1205222422"/>
      </p:ext>
    </p:extLst>
  </p:cSld>
  <p:clrMapOvr>
    <a:masterClrMapping/>
  </p:clrMapOvr>
</p:sld>
</file>

<file path=ppt/theme/theme1.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Theme">
  <a:themeElements>
    <a:clrScheme name="Custom 3">
      <a:dk1>
        <a:srgbClr val="000000"/>
      </a:dk1>
      <a:lt1>
        <a:srgbClr val="FFFFFF"/>
      </a:lt1>
      <a:dk2>
        <a:srgbClr val="1F497D"/>
      </a:dk2>
      <a:lt2>
        <a:srgbClr val="EF8D18"/>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05ef9de-5ac0-46e0-ac8a-388726621ed6">
      <Terms xmlns="http://schemas.microsoft.com/office/infopath/2007/PartnerControls"/>
    </lcf76f155ced4ddcb4097134ff3c332f>
    <TaxCatchAll xmlns="b060a1cd-ab09-4801-a0e5-e96a4f0cae3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6B0337BFAE6E044ADBA9B8105499785" ma:contentTypeVersion="18" ma:contentTypeDescription="Create a new document." ma:contentTypeScope="" ma:versionID="62f90a6c3bd1a51c1dc71dc9c80d5be4">
  <xsd:schema xmlns:xsd="http://www.w3.org/2001/XMLSchema" xmlns:xs="http://www.w3.org/2001/XMLSchema" xmlns:p="http://schemas.microsoft.com/office/2006/metadata/properties" xmlns:ns2="b05ef9de-5ac0-46e0-ac8a-388726621ed6" xmlns:ns3="b060a1cd-ab09-4801-a0e5-e96a4f0cae35" targetNamespace="http://schemas.microsoft.com/office/2006/metadata/properties" ma:root="true" ma:fieldsID="e1014d3823f397f8625dbcec710d6024" ns2:_="" ns3:_="">
    <xsd:import namespace="b05ef9de-5ac0-46e0-ac8a-388726621ed6"/>
    <xsd:import namespace="b060a1cd-ab09-4801-a0e5-e96a4f0cae3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5ef9de-5ac0-46e0-ac8a-388726621e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51f20d5-2228-43da-9b45-40cacec5020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060a1cd-ab09-4801-a0e5-e96a4f0cae3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24bd318-f494-41b4-bfd7-a3e0904f273e}" ma:internalName="TaxCatchAll" ma:showField="CatchAllData" ma:web="b060a1cd-ab09-4801-a0e5-e96a4f0cae3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2F24D0F-0C00-4753-8B3D-37417DF2185C}">
  <ds:schemaRefs>
    <ds:schemaRef ds:uri="http://purl.org/dc/elements/1.1/"/>
    <ds:schemaRef ds:uri="http://purl.org/dc/dcmitype/"/>
    <ds:schemaRef ds:uri="http://schemas.microsoft.com/office/2006/metadata/properties"/>
    <ds:schemaRef ds:uri="http://www.w3.org/XML/1998/namespace"/>
    <ds:schemaRef ds:uri="http://schemas.openxmlformats.org/package/2006/metadata/core-properties"/>
    <ds:schemaRef ds:uri="http://schemas.microsoft.com/office/2006/documentManagement/types"/>
    <ds:schemaRef ds:uri="http://purl.org/dc/terms/"/>
    <ds:schemaRef ds:uri="http://schemas.microsoft.com/office/infopath/2007/PartnerControls"/>
    <ds:schemaRef ds:uri="b060a1cd-ab09-4801-a0e5-e96a4f0cae35"/>
    <ds:schemaRef ds:uri="b05ef9de-5ac0-46e0-ac8a-388726621ed6"/>
  </ds:schemaRefs>
</ds:datastoreItem>
</file>

<file path=customXml/itemProps2.xml><?xml version="1.0" encoding="utf-8"?>
<ds:datastoreItem xmlns:ds="http://schemas.openxmlformats.org/officeDocument/2006/customXml" ds:itemID="{E7E9DABA-7C82-4915-9465-CE24F2312F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5ef9de-5ac0-46e0-ac8a-388726621ed6"/>
    <ds:schemaRef ds:uri="b060a1cd-ab09-4801-a0e5-e96a4f0cae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8B244EA-7EBA-4A26-9AA2-C6AAF703FBB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18075</TotalTime>
  <Words>10805</Words>
  <Application>Microsoft Office PowerPoint</Application>
  <PresentationFormat>On-screen Show (4:3)</PresentationFormat>
  <Paragraphs>1042</Paragraphs>
  <Slides>77</Slides>
  <Notes>77</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77</vt:i4>
      </vt:variant>
    </vt:vector>
  </HeadingPairs>
  <TitlesOfParts>
    <vt:vector size="88" baseType="lpstr">
      <vt:lpstr>Wingdings</vt:lpstr>
      <vt:lpstr>Times New Roman</vt:lpstr>
      <vt:lpstr>Symbol</vt:lpstr>
      <vt:lpstr>Courier New</vt:lpstr>
      <vt:lpstr>Libre Franklin</vt:lpstr>
      <vt:lpstr>Calibri</vt:lpstr>
      <vt:lpstr>Arial</vt:lpstr>
      <vt:lpstr>Noto Sans Symbols</vt:lpstr>
      <vt:lpstr>Custom Design</vt:lpstr>
      <vt:lpstr>1_Custom Design</vt:lpstr>
      <vt:lpstr>1_Default Theme</vt:lpstr>
      <vt:lpstr>PowerPoint Presentation</vt:lpstr>
      <vt:lpstr>Agenda</vt:lpstr>
      <vt:lpstr>Creating Safer Spaces</vt:lpstr>
      <vt:lpstr>Land Acknowledgment</vt:lpstr>
      <vt:lpstr>Activity — Myth Busting</vt:lpstr>
      <vt:lpstr>Activity — Myth Busting</vt:lpstr>
      <vt:lpstr>     Activity — Myth Busting</vt:lpstr>
      <vt:lpstr>    Activity — Myth Busting</vt:lpstr>
      <vt:lpstr>Myth Busting Answers</vt:lpstr>
      <vt:lpstr>Learning Goals</vt:lpstr>
      <vt:lpstr> Systemic Barriers &amp; Lived Reality</vt:lpstr>
      <vt:lpstr>How immigration status  affects eligibility for social assistance</vt:lpstr>
      <vt:lpstr>Who is a citizen? </vt:lpstr>
      <vt:lpstr>How does Social Assistance (SA) treat citizens? </vt:lpstr>
      <vt:lpstr>Who is a Permanent Resident (PR)? </vt:lpstr>
      <vt:lpstr>How does SA treat permanent residents? </vt:lpstr>
      <vt:lpstr>Who is a permanent resident applicant? </vt:lpstr>
      <vt:lpstr>What is an H &amp; C application? </vt:lpstr>
      <vt:lpstr>How does SA treat PR applicants? </vt:lpstr>
      <vt:lpstr>Who is a refugee claimant? </vt:lpstr>
      <vt:lpstr>How does SA treat refugee claimants? </vt:lpstr>
      <vt:lpstr>Who is a protected person? </vt:lpstr>
      <vt:lpstr>How does SA treat protected persons? </vt:lpstr>
      <vt:lpstr>How does SA treat PRRA applicants? </vt:lpstr>
      <vt:lpstr>Who is a person without immigration status?</vt:lpstr>
      <vt:lpstr>What is a removal order? </vt:lpstr>
      <vt:lpstr>Can all removal orders be enforced?</vt:lpstr>
      <vt:lpstr>How does SA treat undocumented people and those w/ Removal Orders?</vt:lpstr>
      <vt:lpstr>Reasons “beyond their control”</vt:lpstr>
      <vt:lpstr>Who is a Temporary Resident Permit Holder?</vt:lpstr>
      <vt:lpstr>How does SA treat Temporary Resident Permit Holders?</vt:lpstr>
      <vt:lpstr>Who is a Visitor?</vt:lpstr>
      <vt:lpstr>Am I a “visitor”?</vt:lpstr>
      <vt:lpstr>Who is a Tourist?</vt:lpstr>
      <vt:lpstr>How does SA treat visitors and tourists? </vt:lpstr>
      <vt:lpstr>Scenario 1: Ilana</vt:lpstr>
      <vt:lpstr>Scenario 1: Ilana</vt:lpstr>
      <vt:lpstr>In summary…</vt:lpstr>
      <vt:lpstr>PowerPoint Presentation</vt:lpstr>
      <vt:lpstr>Framing Eligibility</vt:lpstr>
      <vt:lpstr>Barriers to Social Assistance</vt:lpstr>
      <vt:lpstr>What to do if an application is denied?</vt:lpstr>
      <vt:lpstr>What can community workers do?</vt:lpstr>
      <vt:lpstr>PowerPoint Presentation</vt:lpstr>
      <vt:lpstr>Questions?</vt:lpstr>
      <vt:lpstr>PowerPoint Presentation</vt:lpstr>
      <vt:lpstr>How social assistance affects  immigration applications</vt:lpstr>
      <vt:lpstr>Definition of Social assistance</vt:lpstr>
      <vt:lpstr>How does SA affect immigration applications? </vt:lpstr>
      <vt:lpstr>Family sponsorship</vt:lpstr>
      <vt:lpstr>Sponsor — SA</vt:lpstr>
      <vt:lpstr>Sponsor — SA: Compelling circumstances</vt:lpstr>
      <vt:lpstr>Applicant — Social Assistance  </vt:lpstr>
      <vt:lpstr>         Impact of other Benefits</vt:lpstr>
      <vt:lpstr>Scenario 2: Mohamed</vt:lpstr>
      <vt:lpstr>Scenario 2: Mohamed</vt:lpstr>
      <vt:lpstr>Scenario 3: Mario and Raoul</vt:lpstr>
      <vt:lpstr>Scenario 3: Mario and Raoul</vt:lpstr>
      <vt:lpstr>Responsibilities of Sponsors</vt:lpstr>
      <vt:lpstr>How long is the undertaking?</vt:lpstr>
      <vt:lpstr>Responsibilities of Sponsors</vt:lpstr>
      <vt:lpstr>Sponsored Person Receiving SA</vt:lpstr>
      <vt:lpstr>Sponsored Person Receiving SA</vt:lpstr>
      <vt:lpstr>Sponsored Person Receiving SA</vt:lpstr>
      <vt:lpstr>Scenario 4: Celina and Isaac</vt:lpstr>
      <vt:lpstr>Scenario 4: Celina and Isaac</vt:lpstr>
      <vt:lpstr>Scenario 4: Celina and Isaac</vt:lpstr>
      <vt:lpstr>PowerPoint Presentation</vt:lpstr>
      <vt:lpstr>What can community workers do?</vt:lpstr>
      <vt:lpstr>Questions?</vt:lpstr>
      <vt:lpstr>CLEO Resources — Steps to Justice</vt:lpstr>
      <vt:lpstr>Where to get legal help? </vt:lpstr>
      <vt:lpstr>Campaigns and Organizing</vt:lpstr>
      <vt:lpstr>Photo credits from Slide 11</vt:lpstr>
      <vt:lpstr>Thank you!</vt:lpstr>
      <vt:lpstr>We want your feedback!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Perko</dc:creator>
  <cp:lastModifiedBy>Urooj Ameeruddin</cp:lastModifiedBy>
  <cp:revision>122</cp:revision>
  <dcterms:created xsi:type="dcterms:W3CDTF">2019-09-13T23:06:36Z</dcterms:created>
  <dcterms:modified xsi:type="dcterms:W3CDTF">2024-04-25T18:36:47Z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0x010100D6B0337BFAE6E044ADBA9B8105499785</vt:lpwstr>
  </property>
</Properties>
</file>