
<file path=[Content_Types].xml><?xml version="1.0" encoding="utf-8"?>
<Types xmlns="http://schemas.openxmlformats.org/package/2006/content-types">
  <Default Extension="fntdata" ContentType="application/x-fontdata"/>
  <Default Extension="jpg" ContentType="image/jpeg"/>
  <Default Extension="png" ContentType="image/png"/>
  <Default Extension="png_large"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4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4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43.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4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6.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4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9.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0.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5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53.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5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5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56.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 id="2147483658" r:id="rId5"/>
  </p:sldMasterIdLst>
  <p:notesMasterIdLst>
    <p:notesMasterId r:id="rId63"/>
  </p:notesMasterIdLst>
  <p:sldIdLst>
    <p:sldId id="256" r:id="rId6"/>
    <p:sldId id="1033" r:id="rId7"/>
    <p:sldId id="1034"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15" r:id="rId27"/>
    <p:sldId id="277" r:id="rId28"/>
    <p:sldId id="278" r:id="rId29"/>
    <p:sldId id="279" r:id="rId30"/>
    <p:sldId id="280" r:id="rId31"/>
    <p:sldId id="281" r:id="rId32"/>
    <p:sldId id="282" r:id="rId33"/>
    <p:sldId id="283" r:id="rId34"/>
    <p:sldId id="284" r:id="rId35"/>
    <p:sldId id="285" r:id="rId36"/>
    <p:sldId id="287" r:id="rId37"/>
    <p:sldId id="288" r:id="rId38"/>
    <p:sldId id="289" r:id="rId39"/>
    <p:sldId id="290" r:id="rId40"/>
    <p:sldId id="291" r:id="rId41"/>
    <p:sldId id="292" r:id="rId42"/>
    <p:sldId id="293" r:id="rId43"/>
    <p:sldId id="294" r:id="rId44"/>
    <p:sldId id="295" r:id="rId45"/>
    <p:sldId id="296" r:id="rId46"/>
    <p:sldId id="313" r:id="rId47"/>
    <p:sldId id="312" r:id="rId48"/>
    <p:sldId id="297" r:id="rId49"/>
    <p:sldId id="298" r:id="rId50"/>
    <p:sldId id="299" r:id="rId51"/>
    <p:sldId id="300" r:id="rId52"/>
    <p:sldId id="302" r:id="rId53"/>
    <p:sldId id="301" r:id="rId54"/>
    <p:sldId id="303" r:id="rId55"/>
    <p:sldId id="304" r:id="rId56"/>
    <p:sldId id="305" r:id="rId57"/>
    <p:sldId id="306" r:id="rId58"/>
    <p:sldId id="307" r:id="rId59"/>
    <p:sldId id="308" r:id="rId60"/>
    <p:sldId id="525" r:id="rId61"/>
    <p:sldId id="544" r:id="rId62"/>
  </p:sldIdLst>
  <p:sldSz cx="9144000" cy="6858000" type="screen4x3"/>
  <p:notesSz cx="7086600" cy="8686800"/>
  <p:embeddedFontLst>
    <p:embeddedFont>
      <p:font typeface="Calibri" panose="020F0502020204030204" pitchFamily="34" charset="0"/>
      <p:regular r:id="rId64"/>
      <p:bold r:id="rId65"/>
      <p:italic r:id="rId66"/>
      <p:boldItalic r:id="rId67"/>
    </p:embeddedFont>
    <p:embeddedFont>
      <p:font typeface="Gill Sans Ultra Bold" panose="020B0A02020104020203" pitchFamily="34" charset="0"/>
      <p:regular r:id="rId68"/>
    </p:embeddedFont>
    <p:embeddedFont>
      <p:font typeface="Helvetica Neue" panose="020B0604020202020204" charset="0"/>
      <p:regular r:id="rId69"/>
      <p:bold r:id="rId70"/>
      <p:italic r:id="rId71"/>
      <p:boldItalic r:id="rId72"/>
    </p:embeddedFont>
    <p:embeddedFont>
      <p:font typeface="Raleway" pitchFamily="2"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04389-FE52-4E3A-A40E-FAF89FB683C5}" v="2" dt="2023-06-05T16:55:25.259"/>
    <p1510:client id="{232D8E69-4EA8-058C-E732-C8A8E7DF3231}" v="8" dt="2023-07-14T13:29:19.826"/>
    <p1510:client id="{FB39BAE3-04D8-C149-2CE2-25870B0934EF}" v="68" dt="2023-07-14T13:43:58.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3557" autoAdjust="0"/>
  </p:normalViewPr>
  <p:slideViewPr>
    <p:cSldViewPr snapToGrid="0">
      <p:cViewPr varScale="1">
        <p:scale>
          <a:sx n="80" d="100"/>
          <a:sy n="80" d="100"/>
        </p:scale>
        <p:origin x="960" y="40"/>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2736"/>
        <p:guide pos="223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3.fntdata"/><Relationship Id="rId7" Type="http://schemas.openxmlformats.org/officeDocument/2006/relationships/slide" Target="slides/slide2.xml"/><Relationship Id="rId71"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0860" cy="4358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14100" y="0"/>
            <a:ext cx="3070860" cy="43584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250953"/>
            <a:ext cx="3070860" cy="43584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2328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ncomesecurity.org/wp-content/uploads/2023/07/Jul-2023-Taux-du-OT-POSPH-et-la-POE_FR.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r>
              <a:rPr lang="fr-CA" sz="1400" b="1" dirty="0"/>
              <a:t>PERSONNALISATION DE LA PRÉSENTATION </a:t>
            </a:r>
          </a:p>
          <a:p>
            <a:pPr marL="171450" lvl="0" indent="-171450">
              <a:lnSpc>
                <a:spcPct val="115000"/>
              </a:lnSpc>
              <a:spcBef>
                <a:spcPts val="600"/>
              </a:spcBef>
              <a:spcAft>
                <a:spcPts val="1000"/>
              </a:spcAft>
              <a:buFont typeface="Arial" panose="020B0604020202020204" pitchFamily="34" charset="0"/>
              <a:buChar char="•"/>
            </a:pPr>
            <a:r>
              <a:rPr lang="fr-FR" dirty="0"/>
              <a:t>Vous pouvez ajouter votre logo de la clinique ici. Vous pouvez également supprimer ou conserver le logo CLEO Connect lorsque vous personnalisez votre présentation. </a:t>
            </a:r>
          </a:p>
          <a:p>
            <a:pPr marL="0" lvl="0" indent="0">
              <a:lnSpc>
                <a:spcPct val="115000"/>
              </a:lnSpc>
              <a:spcBef>
                <a:spcPts val="600"/>
              </a:spcBef>
              <a:spcAft>
                <a:spcPts val="1000"/>
              </a:spcAft>
              <a:buFont typeface="Arial" panose="020B0604020202020204" pitchFamily="34" charset="0"/>
              <a:buNone/>
            </a:pPr>
            <a:endParaRPr lang="fr-FR" dirty="0"/>
          </a:p>
          <a:p>
            <a:pPr marL="171450" lvl="0" indent="-171450">
              <a:lnSpc>
                <a:spcPct val="115000"/>
              </a:lnSpc>
              <a:spcBef>
                <a:spcPts val="600"/>
              </a:spcBef>
              <a:spcAft>
                <a:spcPts val="1000"/>
              </a:spcAft>
              <a:buFont typeface="Arial" panose="020B0604020202020204" pitchFamily="34" charset="0"/>
              <a:buChar char="•"/>
            </a:pPr>
            <a:r>
              <a:rPr lang="fr-FR" dirty="0"/>
              <a:t>Présentez-vous, présentez votre clinique juridique, votre zone géographique et tout autre renseignement pertinent. </a:t>
            </a:r>
          </a:p>
          <a:p>
            <a:pPr marL="0" lvl="0" indent="0">
              <a:lnSpc>
                <a:spcPct val="115000"/>
              </a:lnSpc>
              <a:spcBef>
                <a:spcPts val="600"/>
              </a:spcBef>
              <a:spcAft>
                <a:spcPts val="1000"/>
              </a:spcAft>
              <a:buFont typeface="Arial" panose="020B0604020202020204" pitchFamily="34" charset="0"/>
              <a:buNone/>
            </a:pPr>
            <a:endParaRPr lang="fr-FR" dirty="0"/>
          </a:p>
          <a:p>
            <a:pPr marL="171450" lvl="0" indent="-171450">
              <a:lnSpc>
                <a:spcPct val="115000"/>
              </a:lnSpc>
              <a:spcBef>
                <a:spcPts val="600"/>
              </a:spcBef>
              <a:spcAft>
                <a:spcPts val="1000"/>
              </a:spcAft>
              <a:buFont typeface="Arial" panose="020B0604020202020204" pitchFamily="34" charset="0"/>
              <a:buChar char="•"/>
            </a:pPr>
            <a:r>
              <a:rPr lang="fr-FR" dirty="0"/>
              <a:t>Selon le nombre de participants, vous pouvez leur demander de se présenter.</a:t>
            </a:r>
          </a:p>
          <a:p>
            <a:pPr marL="171450" lvl="0" indent="-171450">
              <a:lnSpc>
                <a:spcPct val="115000"/>
              </a:lnSpc>
              <a:spcBef>
                <a:spcPts val="600"/>
              </a:spcBef>
              <a:spcAft>
                <a:spcPts val="1000"/>
              </a:spcAft>
              <a:buFont typeface="Arial" panose="020B0604020202020204" pitchFamily="34" charset="0"/>
              <a:buChar char="•"/>
            </a:pPr>
            <a:endParaRPr lang="fr-FR" dirty="0"/>
          </a:p>
          <a:p>
            <a:pPr marL="171450" lvl="0" indent="-171450">
              <a:lnSpc>
                <a:spcPct val="115000"/>
              </a:lnSpc>
              <a:spcBef>
                <a:spcPts val="600"/>
              </a:spcBef>
              <a:spcAft>
                <a:spcPts val="1000"/>
              </a:spcAft>
              <a:buFont typeface="Arial" panose="020B0604020202020204" pitchFamily="34" charset="0"/>
              <a:buChar char="•"/>
            </a:pPr>
            <a:r>
              <a:rPr lang="fr-FR" dirty="0"/>
              <a:t>Invitez les participants à dire ou à « clavarder » une chose qu’ils espèrent apprendre de la séance. </a:t>
            </a:r>
          </a:p>
          <a:p>
            <a:pPr marL="171450" lvl="0" indent="-171450">
              <a:lnSpc>
                <a:spcPct val="115000"/>
              </a:lnSpc>
              <a:spcBef>
                <a:spcPts val="600"/>
              </a:spcBef>
              <a:spcAft>
                <a:spcPts val="1000"/>
              </a:spcAft>
              <a:buFont typeface="Arial" panose="020B0604020202020204" pitchFamily="34" charset="0"/>
              <a:buChar char="•"/>
            </a:pPr>
            <a:endParaRPr lang="fr-FR" dirty="0"/>
          </a:p>
          <a:p>
            <a:pPr marL="171450" lvl="0" indent="-171450">
              <a:lnSpc>
                <a:spcPct val="115000"/>
              </a:lnSpc>
              <a:spcBef>
                <a:spcPts val="600"/>
              </a:spcBef>
              <a:spcAft>
                <a:spcPts val="1000"/>
              </a:spcAft>
              <a:buFont typeface="Arial" panose="020B0604020202020204" pitchFamily="34" charset="0"/>
              <a:buChar char="•"/>
            </a:pPr>
            <a:r>
              <a:rPr lang="fr-FR" dirty="0"/>
              <a:t>Selon votre auditoire, vous pourriez également dire que :</a:t>
            </a:r>
          </a:p>
          <a:p>
            <a:pPr marL="628650" lvl="1" indent="-171450">
              <a:lnSpc>
                <a:spcPct val="115000"/>
              </a:lnSpc>
              <a:spcBef>
                <a:spcPts val="600"/>
              </a:spcBef>
              <a:spcAft>
                <a:spcPts val="1000"/>
              </a:spcAft>
              <a:buFont typeface="Arial" panose="020B0604020202020204" pitchFamily="34" charset="0"/>
              <a:buChar char="•"/>
            </a:pPr>
            <a:endParaRPr lang="fr-FR" dirty="0"/>
          </a:p>
          <a:p>
            <a:pPr marL="628650" lvl="1" indent="-171450">
              <a:lnSpc>
                <a:spcPct val="115000"/>
              </a:lnSpc>
              <a:spcBef>
                <a:spcPts val="600"/>
              </a:spcBef>
              <a:spcAft>
                <a:spcPts val="1000"/>
              </a:spcAft>
              <a:buFont typeface="Arial" panose="020B0604020202020204" pitchFamily="34" charset="0"/>
              <a:buChar char="•"/>
            </a:pPr>
            <a:r>
              <a:rPr lang="fr-FR" dirty="0"/>
              <a:t>Il y a 73 cliniques juridiques en Ontario : </a:t>
            </a:r>
          </a:p>
          <a:p>
            <a:pPr marL="1085850" lvl="2" indent="-171450">
              <a:lnSpc>
                <a:spcPct val="115000"/>
              </a:lnSpc>
              <a:spcBef>
                <a:spcPts val="600"/>
              </a:spcBef>
              <a:spcAft>
                <a:spcPts val="1000"/>
              </a:spcAft>
              <a:buFont typeface="Courier New" panose="02070309020205020404" pitchFamily="49" charset="0"/>
              <a:buChar char="o"/>
            </a:pPr>
            <a:r>
              <a:rPr lang="fr-FR" dirty="0"/>
              <a:t>60 ont des zones géographiques desservies partout en Ontario </a:t>
            </a:r>
          </a:p>
          <a:p>
            <a:pPr marL="1085850" lvl="2" indent="-171450" algn="l" rtl="0">
              <a:spcBef>
                <a:spcPts val="0"/>
              </a:spcBef>
              <a:spcAft>
                <a:spcPts val="0"/>
              </a:spcAft>
              <a:buClr>
                <a:schemeClr val="dk1"/>
              </a:buClr>
              <a:buSzPts val="1200"/>
              <a:buFont typeface="Courier New"/>
              <a:buChar char="o"/>
            </a:pPr>
            <a:r>
              <a:rPr lang="fr-FR" dirty="0"/>
              <a:t>13 fournissent des services à des groupes particuliers, par exemple : </a:t>
            </a:r>
            <a:r>
              <a:rPr lang="en-US" i="0" dirty="0"/>
              <a:t>Aboriginal Legal Services (ALS); Black Legal Action Centre (BLAC); Centre for Spanish-Speaking Peoples (CSSP); Chinese &amp; Southeast Asian Legal Clinic (CSALC); and the South Asian Legal Clinic of Ontario (SALCO).</a:t>
            </a:r>
            <a:endParaRPr lang="en-US" dirty="0"/>
          </a:p>
          <a:p>
            <a:pPr marL="1085850" lvl="2" indent="-171450" algn="l" rtl="0">
              <a:spcBef>
                <a:spcPts val="0"/>
              </a:spcBef>
              <a:spcAft>
                <a:spcPts val="0"/>
              </a:spcAft>
              <a:buClr>
                <a:schemeClr val="dk1"/>
              </a:buClr>
              <a:buSzPts val="1200"/>
              <a:buFont typeface="Courier New"/>
              <a:buChar char="o"/>
            </a:pPr>
            <a:r>
              <a:rPr lang="en-US" i="0" dirty="0"/>
              <a:t>The Income Security Advocacy Centre (ISAC) </a:t>
            </a:r>
            <a:r>
              <a:rPr lang="fr-FR" i="0" dirty="0"/>
              <a:t>possède d'excellentes ressources en éducation juridique et s'engage dans des litiges stratégiques en matière d'aide sociale.</a:t>
            </a:r>
            <a:endParaRPr lang="en-CA" dirty="0"/>
          </a:p>
          <a:p>
            <a:endParaRPr lang="fr-CA" sz="1400" b="0" dirty="0">
              <a:effectLst/>
              <a:ea typeface="Heiti TC Medium"/>
              <a:cs typeface="Calibri" panose="020F0502020204030204" pitchFamily="34" charset="0"/>
            </a:endParaRPr>
          </a:p>
        </p:txBody>
      </p:sp>
      <p:sp>
        <p:nvSpPr>
          <p:cNvPr id="71" name="Google Shape;71;p1: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a:t>
            </a:fld>
            <a:endParaRPr/>
          </a:p>
        </p:txBody>
      </p:sp>
    </p:spTree>
    <p:extLst>
      <p:ext uri="{BB962C8B-B14F-4D97-AF65-F5344CB8AC3E}">
        <p14:creationId xmlns:p14="http://schemas.microsoft.com/office/powerpoint/2010/main" val="280473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dk1"/>
                </a:solidFill>
                <a:latin typeface="Calibri"/>
                <a:ea typeface="Calibri"/>
                <a:cs typeface="Calibri"/>
                <a:sym typeface="Calibri"/>
              </a:rPr>
              <a:t>[</a:t>
            </a:r>
            <a:r>
              <a:rPr lang="fr-FR" sz="1200" b="1" dirty="0"/>
              <a:t>DÉBOULONNER LES MYTHES - </a:t>
            </a:r>
            <a:r>
              <a:rPr lang="fr-FR" sz="1200" b="1" dirty="0">
                <a:ea typeface="Times New Roman" panose="02020603050405020304" pitchFamily="18" charset="0"/>
                <a:cs typeface="Times New Roman" panose="02020603050405020304" pitchFamily="18" charset="0"/>
              </a:rPr>
              <a:t>Voir les instructions à la diapositive </a:t>
            </a:r>
            <a:r>
              <a:rPr lang="fr-FR" sz="1200" b="1" dirty="0">
                <a:effectLst/>
                <a:latin typeface="+mn-lt"/>
                <a:ea typeface="Times New Roman" panose="02020603050405020304" pitchFamily="18" charset="0"/>
                <a:cs typeface="Times New Roman" panose="02020603050405020304" pitchFamily="18" charset="0"/>
              </a:rPr>
              <a:t>5</a:t>
            </a:r>
            <a:r>
              <a:rPr lang="fr-FR" sz="1200" b="1" dirty="0">
                <a:solidFill>
                  <a:schemeClr val="dk1"/>
                </a:solidFill>
                <a:latin typeface="Calibri"/>
                <a:ea typeface="Calibri"/>
                <a:cs typeface="Calibri"/>
                <a:sym typeface="Calibri"/>
              </a:rPr>
              <a:t>]</a:t>
            </a:r>
            <a:endParaRPr lang="fr-FR" sz="1400" b="1" dirty="0"/>
          </a:p>
          <a:p>
            <a:pPr marL="345369" lvl="0" indent="-256469" algn="l" rtl="0">
              <a:lnSpc>
                <a:spcPct val="115000"/>
              </a:lnSpc>
              <a:spcBef>
                <a:spcPts val="1208"/>
              </a:spcBef>
              <a:spcAft>
                <a:spcPts val="0"/>
              </a:spcAft>
              <a:buClr>
                <a:schemeClr val="dk1"/>
              </a:buClr>
              <a:buSzPts val="1400"/>
              <a:buFont typeface="Arial"/>
              <a:buNone/>
            </a:pPr>
            <a:endParaRPr b="0" dirty="0">
              <a:latin typeface="Calibri"/>
              <a:ea typeface="Calibri"/>
              <a:cs typeface="Calibri"/>
              <a:sym typeface="Calibri"/>
            </a:endParaRPr>
          </a:p>
          <a:p>
            <a:pPr marL="0" lvl="0" indent="0" algn="l" rtl="0">
              <a:lnSpc>
                <a:spcPct val="115000"/>
              </a:lnSpc>
              <a:spcBef>
                <a:spcPts val="1208"/>
              </a:spcBef>
              <a:spcAft>
                <a:spcPts val="0"/>
              </a:spcAft>
              <a:buClr>
                <a:schemeClr val="dk1"/>
              </a:buClr>
              <a:buSzPts val="1600"/>
              <a:buFont typeface="Calibri"/>
              <a:buNone/>
            </a:pPr>
            <a:r>
              <a:rPr lang="fr-FR" sz="1200" b="1" dirty="0">
                <a:latin typeface="Calibri"/>
                <a:ea typeface="Calibri"/>
                <a:cs typeface="Calibri"/>
                <a:sym typeface="Calibri"/>
              </a:rPr>
              <a:t>Réponse pour cette diapositive : FAUX</a:t>
            </a:r>
          </a:p>
          <a:p>
            <a:pPr marL="0" lvl="0" indent="0" algn="l" rtl="0">
              <a:lnSpc>
                <a:spcPct val="115000"/>
              </a:lnSpc>
              <a:spcBef>
                <a:spcPts val="1208"/>
              </a:spcBef>
              <a:spcAft>
                <a:spcPts val="0"/>
              </a:spcAft>
              <a:buClr>
                <a:schemeClr val="dk1"/>
              </a:buClr>
              <a:buSzPts val="1600"/>
              <a:buFont typeface="Calibri"/>
              <a:buNone/>
            </a:pPr>
            <a:endParaRPr dirty="0">
              <a:latin typeface="Arial"/>
              <a:ea typeface="Arial"/>
              <a:cs typeface="Arial"/>
              <a:sym typeface="Arial"/>
            </a:endParaRPr>
          </a:p>
          <a:p>
            <a:pPr marL="0" marR="0" lvl="0" indent="0" algn="l" rtl="0">
              <a:lnSpc>
                <a:spcPct val="115000"/>
              </a:lnSpc>
              <a:spcBef>
                <a:spcPts val="1208"/>
              </a:spcBef>
              <a:spcAft>
                <a:spcPts val="0"/>
              </a:spcAft>
              <a:buClr>
                <a:schemeClr val="dk1"/>
              </a:buClr>
              <a:buSzPts val="1400"/>
              <a:buFont typeface="Calibri"/>
              <a:buNone/>
            </a:pPr>
            <a:r>
              <a:rPr lang="fr-FR" b="0" u="none" dirty="0">
                <a:solidFill>
                  <a:schemeClr val="dk1"/>
                </a:solidFill>
              </a:rPr>
              <a:t>Parfois, les gens sont retirés du POSPH et d'autres partent volontairement s'ils travaillent et savent qu'ils ne seront plus admissibles.</a:t>
            </a:r>
          </a:p>
          <a:p>
            <a:pPr marL="0" marR="0" lvl="0" indent="0" algn="l" rtl="0">
              <a:lnSpc>
                <a:spcPct val="115000"/>
              </a:lnSpc>
              <a:spcBef>
                <a:spcPts val="1208"/>
              </a:spcBef>
              <a:spcAft>
                <a:spcPts val="0"/>
              </a:spcAft>
              <a:buClr>
                <a:schemeClr val="dk1"/>
              </a:buClr>
              <a:buSzPts val="1400"/>
              <a:buFont typeface="Calibri"/>
              <a:buNone/>
            </a:pPr>
            <a:endParaRPr lang="fr-FR" b="0" u="none" dirty="0">
              <a:solidFill>
                <a:schemeClr val="dk1"/>
              </a:solidFill>
            </a:endParaRPr>
          </a:p>
          <a:p>
            <a:pPr marL="0" marR="0" lvl="0" indent="0" algn="l" rtl="0">
              <a:lnSpc>
                <a:spcPct val="115000"/>
              </a:lnSpc>
              <a:spcBef>
                <a:spcPts val="1208"/>
              </a:spcBef>
              <a:spcAft>
                <a:spcPts val="0"/>
              </a:spcAft>
              <a:buClr>
                <a:schemeClr val="dk1"/>
              </a:buClr>
              <a:buSzPts val="1400"/>
              <a:buFont typeface="Calibri"/>
              <a:buNone/>
            </a:pPr>
            <a:r>
              <a:rPr lang="fr-FR" b="0" u="none" dirty="0">
                <a:solidFill>
                  <a:schemeClr val="dk1"/>
                </a:solidFill>
              </a:rPr>
              <a:t>Dans de nombreuses situations, le POSPH continue de fournir ces prestations pendant au moins six mois, à moins qu'elles ne soient fournies par le nouvel employeur. Ils peuvent les fournir encore plus longtemps si les frais médicaux d'une personne sont élevés. Le POSPH peut également vous verser 500 $ lorsque vous passez des prestations du POSPH à un emploi.</a:t>
            </a:r>
            <a:endParaRPr dirty="0"/>
          </a:p>
        </p:txBody>
      </p:sp>
      <p:sp>
        <p:nvSpPr>
          <p:cNvPr id="164" name="Google Shape;164;p10: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extLst>
      <p:ext uri="{BB962C8B-B14F-4D97-AF65-F5344CB8AC3E}">
        <p14:creationId xmlns:p14="http://schemas.microsoft.com/office/powerpoint/2010/main" val="189863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dk1"/>
                </a:solidFill>
                <a:latin typeface="Calibri"/>
                <a:ea typeface="Calibri"/>
                <a:cs typeface="Calibri"/>
                <a:sym typeface="Calibri"/>
              </a:rPr>
              <a:t>[</a:t>
            </a:r>
            <a:r>
              <a:rPr lang="fr-FR" sz="1400" b="1" dirty="0"/>
              <a:t>DÉBOULONNER LES MYTHES - </a:t>
            </a:r>
            <a:r>
              <a:rPr lang="fr-FR" sz="1400" b="1" dirty="0">
                <a:ea typeface="Times New Roman" panose="02020603050405020304" pitchFamily="18" charset="0"/>
                <a:cs typeface="Times New Roman" panose="02020603050405020304" pitchFamily="18" charset="0"/>
              </a:rPr>
              <a:t>Voir les instructions à la diapositive </a:t>
            </a:r>
            <a:r>
              <a:rPr lang="fr-FR" sz="1400" b="1" dirty="0">
                <a:effectLst/>
                <a:latin typeface="+mn-lt"/>
                <a:ea typeface="Times New Roman" panose="02020603050405020304" pitchFamily="18" charset="0"/>
                <a:cs typeface="Times New Roman" panose="02020603050405020304" pitchFamily="18" charset="0"/>
              </a:rPr>
              <a:t>5</a:t>
            </a:r>
            <a:r>
              <a:rPr lang="fr-FR" sz="1400" b="1" dirty="0">
                <a:solidFill>
                  <a:schemeClr val="dk1"/>
                </a:solidFill>
                <a:latin typeface="Calibri"/>
                <a:ea typeface="Calibri"/>
                <a:cs typeface="Calibri"/>
                <a:sym typeface="Calibri"/>
              </a:rPr>
              <a:t>]</a:t>
            </a:r>
            <a:endParaRPr lang="fr-FR" sz="1600" b="1" dirty="0"/>
          </a:p>
          <a:p>
            <a:pPr marL="0" lvl="0" indent="0" algn="l" rtl="0">
              <a:lnSpc>
                <a:spcPct val="115000"/>
              </a:lnSpc>
              <a:spcBef>
                <a:spcPts val="1208"/>
              </a:spcBef>
              <a:spcAft>
                <a:spcPts val="0"/>
              </a:spcAft>
              <a:buClr>
                <a:schemeClr val="dk1"/>
              </a:buClr>
              <a:buSzPts val="1600"/>
              <a:buFont typeface="Calibri"/>
              <a:buNone/>
            </a:pPr>
            <a:endParaRPr sz="1600" b="1" dirty="0">
              <a:latin typeface="Calibri"/>
              <a:ea typeface="Calibri"/>
              <a:cs typeface="Calibri"/>
              <a:sym typeface="Calibri"/>
            </a:endParaRPr>
          </a:p>
          <a:p>
            <a:pPr marL="0" lvl="0" indent="0" algn="l" rtl="0">
              <a:lnSpc>
                <a:spcPct val="115000"/>
              </a:lnSpc>
              <a:spcBef>
                <a:spcPts val="1208"/>
              </a:spcBef>
              <a:spcAft>
                <a:spcPts val="0"/>
              </a:spcAft>
              <a:buClr>
                <a:schemeClr val="dk1"/>
              </a:buClr>
              <a:buSzPts val="1600"/>
              <a:buFont typeface="Calibri"/>
              <a:buNone/>
            </a:pPr>
            <a:r>
              <a:rPr lang="fr-FR" sz="1600" b="1" dirty="0">
                <a:latin typeface="Calibri"/>
                <a:ea typeface="Calibri"/>
                <a:cs typeface="Calibri"/>
                <a:sym typeface="Calibri"/>
              </a:rPr>
              <a:t>Réponse pour cette diapositive : VRAI</a:t>
            </a:r>
          </a:p>
          <a:p>
            <a:pPr marL="0" lvl="0" indent="0" algn="l" rtl="0">
              <a:lnSpc>
                <a:spcPct val="115000"/>
              </a:lnSpc>
              <a:spcBef>
                <a:spcPts val="1208"/>
              </a:spcBef>
              <a:spcAft>
                <a:spcPts val="0"/>
              </a:spcAft>
              <a:buClr>
                <a:schemeClr val="dk1"/>
              </a:buClr>
              <a:buSzPts val="1600"/>
              <a:buFont typeface="Calibri"/>
              <a:buNone/>
            </a:pPr>
            <a:endParaRPr sz="1400" dirty="0">
              <a:latin typeface="Arial"/>
              <a:ea typeface="Arial"/>
              <a:cs typeface="Arial"/>
              <a:sym typeface="Arial"/>
            </a:endParaRPr>
          </a:p>
          <a:p>
            <a:pPr marL="0" marR="0" lvl="0" indent="0" algn="l" rtl="0">
              <a:lnSpc>
                <a:spcPct val="100000"/>
              </a:lnSpc>
              <a:spcBef>
                <a:spcPts val="604"/>
              </a:spcBef>
              <a:spcAft>
                <a:spcPts val="0"/>
              </a:spcAft>
              <a:buClr>
                <a:schemeClr val="dk1"/>
              </a:buClr>
              <a:buSzPts val="1200"/>
              <a:buFont typeface="Calibri"/>
              <a:buNone/>
            </a:pPr>
            <a:r>
              <a:rPr lang="fr-FR" b="0" dirty="0"/>
              <a:t>Vous n'avez pas besoin d'être citoyen canadien ou résident permanent du Canada pour être admissible au POSPH (ou OT). Il est courant que les gens soient découragés de présenter une demande au POSPH ou à OT parce qu'ils n'ont pas de statut permanent au Canada, mais ce n'est pas correct.</a:t>
            </a:r>
          </a:p>
          <a:p>
            <a:pPr marL="0" marR="0" lvl="0" indent="0" algn="l" rtl="0">
              <a:lnSpc>
                <a:spcPct val="100000"/>
              </a:lnSpc>
              <a:spcBef>
                <a:spcPts val="604"/>
              </a:spcBef>
              <a:spcAft>
                <a:spcPts val="0"/>
              </a:spcAft>
              <a:buClr>
                <a:schemeClr val="dk1"/>
              </a:buClr>
              <a:buSzPts val="1200"/>
              <a:buFont typeface="Calibri"/>
              <a:buNone/>
            </a:pPr>
            <a:endParaRPr lang="fr-FR" b="0" dirty="0"/>
          </a:p>
          <a:p>
            <a:pPr marL="0" marR="0" lvl="0" indent="0" algn="l" rtl="0">
              <a:lnSpc>
                <a:spcPct val="100000"/>
              </a:lnSpc>
              <a:spcBef>
                <a:spcPts val="604"/>
              </a:spcBef>
              <a:spcAft>
                <a:spcPts val="0"/>
              </a:spcAft>
              <a:buClr>
                <a:schemeClr val="dk1"/>
              </a:buClr>
              <a:buSzPts val="1200"/>
              <a:buFont typeface="Calibri"/>
              <a:buNone/>
            </a:pPr>
            <a:r>
              <a:rPr lang="fr-FR" b="0" dirty="0"/>
              <a:t>Dites aux participants que l'interaction entre l'admissibilité à l'aide sociale et le statut d'immigrant est une question importante et complexe qui dépasse la portée de cette présentation. Il fait l'objet d'une autre session de formation.</a:t>
            </a:r>
          </a:p>
          <a:p>
            <a:pPr marL="0" marR="0" lvl="0" indent="0" algn="l" rtl="0">
              <a:lnSpc>
                <a:spcPct val="100000"/>
              </a:lnSpc>
              <a:spcBef>
                <a:spcPts val="604"/>
              </a:spcBef>
              <a:spcAft>
                <a:spcPts val="0"/>
              </a:spcAft>
              <a:buClr>
                <a:schemeClr val="dk1"/>
              </a:buClr>
              <a:buSzPts val="1200"/>
              <a:buFont typeface="Calibri"/>
              <a:buNone/>
            </a:pPr>
            <a:endParaRPr lang="fr-FR" b="0" dirty="0"/>
          </a:p>
          <a:p>
            <a:pPr marL="0" marR="0" lvl="0" indent="0" algn="l" rtl="0">
              <a:lnSpc>
                <a:spcPct val="100000"/>
              </a:lnSpc>
              <a:spcBef>
                <a:spcPts val="604"/>
              </a:spcBef>
              <a:spcAft>
                <a:spcPts val="0"/>
              </a:spcAft>
              <a:buClr>
                <a:schemeClr val="dk1"/>
              </a:buClr>
              <a:buSzPts val="1200"/>
              <a:buFont typeface="Calibri"/>
              <a:buNone/>
            </a:pPr>
            <a:r>
              <a:rPr lang="fr-FR" b="0" dirty="0"/>
              <a:t>Les clients doivent être référés à leur clinique juridique communautaire locale pour obtenir des conseils.</a:t>
            </a:r>
            <a:br>
              <a:rPr lang="en-CA" b="0" dirty="0"/>
            </a:br>
            <a:endParaRPr dirty="0"/>
          </a:p>
        </p:txBody>
      </p:sp>
      <p:sp>
        <p:nvSpPr>
          <p:cNvPr id="173" name="Google Shape;173;p11: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extLst>
      <p:ext uri="{BB962C8B-B14F-4D97-AF65-F5344CB8AC3E}">
        <p14:creationId xmlns:p14="http://schemas.microsoft.com/office/powerpoint/2010/main" val="177919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indent="0">
              <a:buFontTx/>
              <a:buNone/>
            </a:pPr>
            <a:r>
              <a:rPr lang="en-US" b="1" dirty="0"/>
              <a:t>R</a:t>
            </a:r>
            <a:r>
              <a:rPr lang="fr-FR" b="1" dirty="0"/>
              <a:t>ÉPONSE</a:t>
            </a:r>
            <a:r>
              <a:rPr lang="en-US" b="1" dirty="0"/>
              <a:t>S </a:t>
            </a:r>
            <a:r>
              <a:rPr lang="en-CA" sz="1200" b="1" kern="1200" dirty="0">
                <a:solidFill>
                  <a:schemeClr val="tx1"/>
                </a:solidFill>
                <a:effectLst/>
                <a:latin typeface="+mn-lt"/>
                <a:ea typeface="+mn-ea"/>
                <a:cs typeface="+mn-cs"/>
              </a:rPr>
              <a:t>—</a:t>
            </a:r>
            <a:r>
              <a:rPr lang="en-US" b="1" dirty="0"/>
              <a:t> ACTIVIT</a:t>
            </a:r>
            <a:r>
              <a:rPr lang="fr-FR" b="1" dirty="0"/>
              <a:t>É</a:t>
            </a:r>
            <a:r>
              <a:rPr lang="en-US" b="1" dirty="0"/>
              <a:t> </a:t>
            </a:r>
            <a:r>
              <a:rPr lang="fr-FR" b="1" dirty="0"/>
              <a:t>DÉBOULONNER LES MYTHES </a:t>
            </a:r>
          </a:p>
          <a:p>
            <a:pPr marL="0" indent="0">
              <a:buFontTx/>
              <a:buNone/>
            </a:pPr>
            <a:endParaRPr lang="en-US" b="1"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b="0" dirty="0"/>
              <a:t>Demandez aux participants s'ils ont été surpris par l'une des réponses.</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fr-FR" b="0"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b="0" dirty="0"/>
              <a:t>Rappelez-leur qu'ils recevront une copie des diapositives.</a:t>
            </a:r>
            <a:endParaRPr b="0" dirty="0"/>
          </a:p>
          <a:p>
            <a:pPr marL="171450" marR="0" lvl="0" indent="-95250" algn="l" rtl="0">
              <a:lnSpc>
                <a:spcPct val="100000"/>
              </a:lnSpc>
              <a:spcBef>
                <a:spcPts val="0"/>
              </a:spcBef>
              <a:spcAft>
                <a:spcPts val="0"/>
              </a:spcAft>
              <a:buClr>
                <a:schemeClr val="dk1"/>
              </a:buClr>
              <a:buSzPts val="1200"/>
              <a:buFont typeface="Arial"/>
              <a:buNone/>
            </a:pPr>
            <a:endParaRPr b="0" dirty="0"/>
          </a:p>
          <a:p>
            <a:pPr marL="0" marR="0" lvl="0" indent="0" algn="l" rtl="0">
              <a:lnSpc>
                <a:spcPct val="100000"/>
              </a:lnSpc>
              <a:spcBef>
                <a:spcPts val="0"/>
              </a:spcBef>
              <a:spcAft>
                <a:spcPts val="0"/>
              </a:spcAft>
              <a:buClr>
                <a:schemeClr val="dk1"/>
              </a:buClr>
              <a:buSzPts val="1200"/>
              <a:buFont typeface="Arial"/>
              <a:buNone/>
            </a:pPr>
            <a:endParaRPr b="0" dirty="0"/>
          </a:p>
        </p:txBody>
      </p:sp>
      <p:sp>
        <p:nvSpPr>
          <p:cNvPr id="182" name="Google Shape;182;p12: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a:p>
        </p:txBody>
      </p:sp>
    </p:spTree>
    <p:extLst>
      <p:ext uri="{BB962C8B-B14F-4D97-AF65-F5344CB8AC3E}">
        <p14:creationId xmlns:p14="http://schemas.microsoft.com/office/powerpoint/2010/main" val="104656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Noto Sans Symbols"/>
              <a:buNone/>
            </a:pPr>
            <a:r>
              <a:rPr lang="fr-FR" sz="1200" dirty="0">
                <a:latin typeface="Calibri"/>
                <a:ea typeface="Calibri"/>
                <a:cs typeface="Calibri"/>
                <a:sym typeface="Calibri"/>
              </a:rPr>
              <a:t>Expliquez que les objectifs de la formation d'aujourd'hui sont les suivants :</a:t>
            </a:r>
          </a:p>
          <a:p>
            <a:pPr marL="0" lvl="0" indent="0" algn="l" rtl="0">
              <a:spcBef>
                <a:spcPts val="0"/>
              </a:spcBef>
              <a:spcAft>
                <a:spcPts val="0"/>
              </a:spcAft>
              <a:buClr>
                <a:schemeClr val="dk1"/>
              </a:buClr>
              <a:buSzPts val="1200"/>
              <a:buFont typeface="Noto Sans Symbols"/>
              <a:buNone/>
            </a:pPr>
            <a:endParaRPr lang="fr-FR" sz="1200" dirty="0">
              <a:latin typeface="Calibri"/>
              <a:ea typeface="Calibri"/>
              <a:cs typeface="Calibri"/>
              <a:sym typeface="Calibri"/>
            </a:endParaRPr>
          </a:p>
          <a:p>
            <a:pPr marL="628650" lvl="1" indent="-171450" algn="l" rtl="0">
              <a:spcBef>
                <a:spcPts val="0"/>
              </a:spcBef>
              <a:spcAft>
                <a:spcPts val="0"/>
              </a:spcAft>
              <a:buClr>
                <a:schemeClr val="dk1"/>
              </a:buClr>
              <a:buSzPts val="1200"/>
              <a:buFont typeface="Arial" panose="020B0604020202020204" pitchFamily="34" charset="0"/>
              <a:buChar char="•"/>
            </a:pPr>
            <a:r>
              <a:rPr lang="fr-FR" sz="1200" dirty="0">
                <a:latin typeface="Calibri"/>
                <a:ea typeface="Calibri"/>
                <a:cs typeface="Calibri"/>
                <a:sym typeface="Calibri"/>
              </a:rPr>
              <a:t>offrir aux participants une introduction au Programme ontarien de soutien aux personnes handicapées (POSPH)</a:t>
            </a:r>
          </a:p>
          <a:p>
            <a:pPr marL="628650" lvl="1" indent="-171450" algn="l" rtl="0">
              <a:spcBef>
                <a:spcPts val="0"/>
              </a:spcBef>
              <a:spcAft>
                <a:spcPts val="0"/>
              </a:spcAft>
              <a:buClr>
                <a:schemeClr val="dk1"/>
              </a:buClr>
              <a:buSzPts val="1200"/>
              <a:buFont typeface="Arial" panose="020B0604020202020204" pitchFamily="34" charset="0"/>
              <a:buChar char="•"/>
            </a:pPr>
            <a:r>
              <a:rPr lang="fr-FR" sz="1200" dirty="0">
                <a:latin typeface="Calibri"/>
                <a:ea typeface="Calibri"/>
                <a:cs typeface="Calibri"/>
                <a:sym typeface="Calibri"/>
              </a:rPr>
              <a:t>accroître la compréhension des participants de la façon dont le programme définit le handicap et détermine l'admissibilité</a:t>
            </a:r>
          </a:p>
          <a:p>
            <a:pPr marL="628650" lvl="1" indent="-171450" algn="l" rtl="0">
              <a:spcBef>
                <a:spcPts val="0"/>
              </a:spcBef>
              <a:spcAft>
                <a:spcPts val="0"/>
              </a:spcAft>
              <a:buClr>
                <a:schemeClr val="dk1"/>
              </a:buClr>
              <a:buSzPts val="1200"/>
              <a:buFont typeface="Arial" panose="020B0604020202020204" pitchFamily="34" charset="0"/>
              <a:buChar char="•"/>
            </a:pPr>
            <a:r>
              <a:rPr lang="fr-FR" sz="1200" dirty="0">
                <a:latin typeface="Calibri"/>
                <a:ea typeface="Calibri"/>
                <a:cs typeface="Calibri"/>
                <a:sym typeface="Calibri"/>
              </a:rPr>
              <a:t>comprendre où ils peuvent aider leurs clients dans le processus du POSPH et quel type de renseignements médicaux et personnels sont les plus utiles</a:t>
            </a:r>
          </a:p>
          <a:p>
            <a:pPr marL="628650" lvl="1" indent="-171450" algn="l" rtl="0">
              <a:spcBef>
                <a:spcPts val="0"/>
              </a:spcBef>
              <a:spcAft>
                <a:spcPts val="0"/>
              </a:spcAft>
              <a:buClr>
                <a:schemeClr val="dk1"/>
              </a:buClr>
              <a:buSzPts val="1200"/>
              <a:buFont typeface="Arial" panose="020B0604020202020204" pitchFamily="34" charset="0"/>
              <a:buChar char="•"/>
            </a:pPr>
            <a:r>
              <a:rPr lang="fr-FR" sz="1200" dirty="0">
                <a:latin typeface="Calibri"/>
                <a:ea typeface="Calibri"/>
                <a:cs typeface="Calibri"/>
                <a:sym typeface="Calibri"/>
              </a:rPr>
              <a:t>familiariser les participants avec des ressources utiles qu'ils peuvent partager</a:t>
            </a:r>
          </a:p>
          <a:p>
            <a:pPr marL="0" lvl="0" indent="0" algn="l" rtl="0">
              <a:spcBef>
                <a:spcPts val="0"/>
              </a:spcBef>
              <a:spcAft>
                <a:spcPts val="0"/>
              </a:spcAft>
              <a:buClr>
                <a:schemeClr val="dk1"/>
              </a:buClr>
              <a:buSzPts val="1200"/>
              <a:buFont typeface="Noto Sans Symbols"/>
              <a:buNone/>
            </a:pPr>
            <a:endParaRPr lang="fr-FR" sz="1200" dirty="0">
              <a:latin typeface="Calibri"/>
              <a:ea typeface="Calibri"/>
              <a:cs typeface="Calibri"/>
              <a:sym typeface="Calibri"/>
            </a:endParaRPr>
          </a:p>
          <a:p>
            <a:pPr marL="0" lvl="0" indent="0" algn="l" rtl="0">
              <a:spcBef>
                <a:spcPts val="0"/>
              </a:spcBef>
              <a:spcAft>
                <a:spcPts val="0"/>
              </a:spcAft>
              <a:buClr>
                <a:schemeClr val="dk1"/>
              </a:buClr>
              <a:buSzPts val="1200"/>
              <a:buFont typeface="Noto Sans Symbols"/>
              <a:buNone/>
            </a:pPr>
            <a:r>
              <a:rPr lang="fr-FR" sz="1200" dirty="0">
                <a:latin typeface="Calibri"/>
                <a:ea typeface="Calibri"/>
                <a:cs typeface="Calibri"/>
                <a:sym typeface="Calibri"/>
              </a:rPr>
              <a:t>Discutez du rôle des travailleurs et intervenantes communautaires dans la fourniture d'informations et dans l'orientation des clients des services vers une aide supplémentaire. Cela comprend diriger quelqu'un vers des informations juridiques et les aider à les comprendre. Leur rôle n'est </a:t>
            </a:r>
            <a:r>
              <a:rPr lang="fr-FR" sz="1200" b="1" dirty="0">
                <a:latin typeface="Calibri"/>
                <a:ea typeface="Calibri"/>
                <a:cs typeface="Calibri"/>
                <a:sym typeface="Calibri"/>
              </a:rPr>
              <a:t>pas</a:t>
            </a:r>
            <a:r>
              <a:rPr lang="fr-FR" sz="1200" dirty="0">
                <a:latin typeface="Calibri"/>
                <a:ea typeface="Calibri"/>
                <a:cs typeface="Calibri"/>
                <a:sym typeface="Calibri"/>
              </a:rPr>
              <a:t> de donner des conseils juridiques, de faire des recommandations précises ou de prédire ce qui va se passer.</a:t>
            </a:r>
          </a:p>
          <a:p>
            <a:pPr marL="0" lvl="0" indent="0" algn="l" rtl="0">
              <a:spcBef>
                <a:spcPts val="0"/>
              </a:spcBef>
              <a:spcAft>
                <a:spcPts val="0"/>
              </a:spcAft>
              <a:buClr>
                <a:schemeClr val="dk1"/>
              </a:buClr>
              <a:buSzPts val="1200"/>
              <a:buFont typeface="Noto Sans Symbols"/>
              <a:buNone/>
            </a:pPr>
            <a:endParaRPr lang="fr-FR" sz="1200" dirty="0">
              <a:latin typeface="Calibri"/>
              <a:ea typeface="Calibri"/>
              <a:cs typeface="Calibri"/>
              <a:sym typeface="Calibri"/>
            </a:endParaRPr>
          </a:p>
          <a:p>
            <a:pPr marL="0" lvl="0" indent="0" algn="l" rtl="0">
              <a:spcBef>
                <a:spcPts val="0"/>
              </a:spcBef>
              <a:spcAft>
                <a:spcPts val="0"/>
              </a:spcAft>
              <a:buClr>
                <a:schemeClr val="dk1"/>
              </a:buClr>
              <a:buSzPts val="1200"/>
              <a:buFont typeface="Noto Sans Symbols"/>
              <a:buNone/>
            </a:pPr>
            <a:r>
              <a:rPr lang="fr-FR" sz="1200" dirty="0">
                <a:latin typeface="Calibri"/>
                <a:ea typeface="Calibri"/>
                <a:cs typeface="Calibri"/>
                <a:sym typeface="Calibri"/>
              </a:rPr>
              <a:t>Demandez-leur s'ils ont des questions — rappelez-leur qu'il y aura de nombreuses occasions de poser des questions et de discuter de ce sujet.</a:t>
            </a: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191" name="Google Shape;191;p13: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extLst>
      <p:ext uri="{BB962C8B-B14F-4D97-AF65-F5344CB8AC3E}">
        <p14:creationId xmlns:p14="http://schemas.microsoft.com/office/powerpoint/2010/main" val="206368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b="0" dirty="0">
                <a:solidFill>
                  <a:schemeClr val="dk1"/>
                </a:solidFill>
                <a:latin typeface="Calibri"/>
                <a:ea typeface="Calibri"/>
                <a:cs typeface="Calibri"/>
                <a:sym typeface="Calibri"/>
              </a:rPr>
              <a:t>Ontario au travail (OT) et le POSPH sont tous deux des programmes d'aide au revenu qui versent de l'argent aux personnes à très faible revenu, mais leur administration et leurs objectifs sont différents. Actuellement, OT est administré par les municipalités locales (insérer un exemple local, comme la ville de Toronto) et le POSPH est géré par la province. Cependant, nous sommes dans une période de renouvellement de l'aide sociale, qui verra la refonte de la façon dont les prestations d'aide sociale sont versées.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fr-FR" sz="1200" b="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b="0" dirty="0">
                <a:solidFill>
                  <a:schemeClr val="dk1"/>
                </a:solidFill>
                <a:latin typeface="Calibri"/>
                <a:ea typeface="Calibri"/>
                <a:cs typeface="Calibri"/>
                <a:sym typeface="Calibri"/>
              </a:rPr>
              <a:t>L'objectif d'OT est de fournir un revenu de dernier recours et d'encourager les gens à devenir autonomes par le travail. Pour obtenir OT, vous devez participer à des activités telles que chercher un emploi ou travailler pour stabiliser votre vie.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fr-FR" sz="1200" b="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b="0" dirty="0">
                <a:solidFill>
                  <a:schemeClr val="dk1"/>
                </a:solidFill>
                <a:latin typeface="Calibri"/>
                <a:ea typeface="Calibri"/>
                <a:cs typeface="Calibri"/>
                <a:sym typeface="Calibri"/>
              </a:rPr>
              <a:t>Mais l'objectif du POSPH est de donner aux personnes handicapées un soutien financier supplémentaire, même s'ils ne cherchent pas d'emploi.</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fr-FR" sz="1200" b="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b="0" dirty="0">
                <a:solidFill>
                  <a:schemeClr val="dk1"/>
                </a:solidFill>
                <a:latin typeface="Calibri"/>
                <a:ea typeface="Calibri"/>
                <a:cs typeface="Calibri"/>
                <a:sym typeface="Calibri"/>
              </a:rPr>
              <a:t>Expliquez qu'il est plus facile de se qualifier pour OT que pour le POSPH. Dans certains cas, OT peut offrir un soutien financier à votre client pendant qu'il attend une réponse concernant sa demande ou son appel au POSPH.</a:t>
            </a:r>
          </a:p>
          <a:p>
            <a:pPr marL="0" marR="0" lvl="0" indent="0" algn="l" rtl="0">
              <a:lnSpc>
                <a:spcPct val="100000"/>
              </a:lnSpc>
              <a:spcBef>
                <a:spcPts val="0"/>
              </a:spcBef>
              <a:spcAft>
                <a:spcPts val="0"/>
              </a:spcAft>
              <a:buClr>
                <a:schemeClr val="dk1"/>
              </a:buClr>
              <a:buSzPts val="1200"/>
              <a:buFont typeface="Calibri"/>
              <a:buNone/>
            </a:pPr>
            <a:endParaRPr lang="fr-FR" sz="1200" b="0" dirty="0">
              <a:solidFill>
                <a:schemeClr val="dk1"/>
              </a:solidFill>
              <a:latin typeface="Calibri"/>
              <a:ea typeface="Calibri"/>
              <a:cs typeface="Calibri"/>
              <a:sym typeface="Calibri"/>
            </a:endParaRPr>
          </a:p>
          <a:p>
            <a:pPr marL="0" indent="0">
              <a:buClr>
                <a:schemeClr val="dk1"/>
              </a:buClr>
              <a:buSzPts val="1200"/>
            </a:pPr>
            <a:r>
              <a:rPr lang="fr-FR" sz="1200" b="0" dirty="0">
                <a:solidFill>
                  <a:schemeClr val="dk1"/>
                </a:solidFill>
                <a:latin typeface="Calibri"/>
                <a:ea typeface="Calibri"/>
                <a:cs typeface="Calibri"/>
                <a:sym typeface="Calibri"/>
              </a:rPr>
              <a:t>* </a:t>
            </a:r>
            <a:r>
              <a:rPr lang="fr-FR" b="0" dirty="0">
                <a:sym typeface="Calibri"/>
              </a:rPr>
              <a:t>Dites aux participants que les taux du POSPH ont augmenté de </a:t>
            </a:r>
            <a:r>
              <a:rPr lang="fr-FR" dirty="0"/>
              <a:t>6,5</a:t>
            </a:r>
            <a:r>
              <a:rPr lang="fr-FR" b="0" dirty="0">
                <a:sym typeface="Calibri"/>
              </a:rPr>
              <a:t> % </a:t>
            </a:r>
            <a:r>
              <a:rPr lang="fr-FR" dirty="0"/>
              <a:t>le 1er juillet 2023. Les taux du POSPH sont maintenant indexés au taux d'inflation annuel. Cela signifie qu'une fois par an, les taux du POSPH augmentent selon le taux d'inflation qui a augmenté cette année-là. S'il n'y a pas de changement ou si l'inflation diminue</a:t>
            </a:r>
            <a:r>
              <a:rPr lang="fr-FR" b="0" dirty="0">
                <a:sym typeface="Calibri"/>
              </a:rPr>
              <a:t>, </a:t>
            </a:r>
            <a:r>
              <a:rPr lang="fr-FR" dirty="0"/>
              <a:t>les taux du POSPH resteront les mêmes.</a:t>
            </a:r>
            <a:endParaRPr lang="fr-FR" b="1" dirty="0"/>
          </a:p>
          <a:p>
            <a:pPr marL="0" indent="0">
              <a:buSzPts val="1200"/>
            </a:pPr>
            <a:r>
              <a:rPr lang="fr-FR" dirty="0"/>
              <a:t>Les taux d'OT n'ont</a:t>
            </a:r>
            <a:r>
              <a:rPr lang="fr-FR" b="0" dirty="0">
                <a:sym typeface="Calibri"/>
              </a:rPr>
              <a:t> pas augmenté.</a:t>
            </a:r>
            <a:endParaRPr dirty="0"/>
          </a:p>
          <a:p>
            <a:pPr marL="0" marR="0" lvl="0" indent="0" algn="l" rtl="0">
              <a:lnSpc>
                <a:spcPct val="100000"/>
              </a:lnSpc>
              <a:spcBef>
                <a:spcPts val="0"/>
              </a:spcBef>
              <a:spcAft>
                <a:spcPts val="0"/>
              </a:spcAft>
              <a:buClr>
                <a:schemeClr val="dk1"/>
              </a:buClr>
              <a:buSzPts val="1200"/>
              <a:buFont typeface="Calibri"/>
              <a:buNone/>
            </a:pP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99" name="Google Shape;199;p14: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extLst>
      <p:ext uri="{BB962C8B-B14F-4D97-AF65-F5344CB8AC3E}">
        <p14:creationId xmlns:p14="http://schemas.microsoft.com/office/powerpoint/2010/main" val="150948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5: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CA" sz="1200" b="0" dirty="0">
              <a:latin typeface="Calibri"/>
              <a:ea typeface="Calibri"/>
              <a:cs typeface="Calibri"/>
              <a:sym typeface="Calibri"/>
            </a:endParaRPr>
          </a:p>
          <a:p>
            <a:pPr marL="0" indent="0">
              <a:buClr>
                <a:schemeClr val="dk1"/>
              </a:buClr>
              <a:buSzPts val="1200"/>
            </a:pPr>
            <a:r>
              <a:rPr lang="fr-FR" sz="1200" b="0" dirty="0">
                <a:latin typeface="Calibri"/>
                <a:ea typeface="Calibri"/>
                <a:cs typeface="Calibri"/>
                <a:sym typeface="Calibri"/>
              </a:rPr>
              <a:t>Le taux pour une personne seule par mois est toujours de 733 $.</a:t>
            </a:r>
            <a:r>
              <a:rPr lang="fr-FR" dirty="0"/>
              <a:t> Ce taux maintient les gens dans une </a:t>
            </a:r>
            <a:r>
              <a:rPr lang="fr" dirty="0"/>
              <a:t>extrême</a:t>
            </a:r>
            <a:r>
              <a:rPr lang="fr-FR" dirty="0"/>
              <a:t> pauvreté.</a:t>
            </a:r>
            <a:endParaRPr lang="fr-FR" b="0" dirty="0"/>
          </a:p>
          <a:p>
            <a:pPr marL="0" marR="0" lvl="0" indent="0" algn="l" rtl="0">
              <a:lnSpc>
                <a:spcPct val="100000"/>
              </a:lnSpc>
              <a:spcBef>
                <a:spcPts val="0"/>
              </a:spcBef>
              <a:spcAft>
                <a:spcPts val="0"/>
              </a:spcAft>
              <a:buClr>
                <a:schemeClr val="dk1"/>
              </a:buClr>
              <a:buSzPts val="1200"/>
              <a:buFont typeface="Calibri"/>
              <a:buNone/>
            </a:pPr>
            <a:endParaRPr lang="fr-FR" sz="1200" b="0" dirty="0">
              <a:latin typeface="Calibri"/>
              <a:ea typeface="Calibri"/>
              <a:cs typeface="Calibri"/>
              <a:sym typeface="Calibri"/>
            </a:endParaRPr>
          </a:p>
          <a:p>
            <a:pPr marL="0" indent="0">
              <a:buClr>
                <a:schemeClr val="dk1"/>
              </a:buClr>
              <a:buSzPts val="1200"/>
            </a:pPr>
            <a:r>
              <a:rPr lang="fr-FR" sz="1200" b="0" dirty="0">
                <a:latin typeface="Calibri"/>
                <a:ea typeface="Calibri"/>
                <a:cs typeface="Calibri"/>
                <a:sym typeface="Calibri"/>
              </a:rPr>
              <a:t>Comme vous pouvez le constater, le POSPH est nettement plus élevé</a:t>
            </a:r>
            <a:r>
              <a:rPr lang="fr-FR" dirty="0"/>
              <a:t>.</a:t>
            </a:r>
            <a:r>
              <a:rPr lang="fr-FR" sz="1200" b="0" dirty="0">
                <a:latin typeface="Calibri"/>
                <a:ea typeface="Calibri"/>
                <a:cs typeface="Calibri"/>
                <a:sym typeface="Calibri"/>
              </a:rPr>
              <a:t> </a:t>
            </a:r>
            <a:r>
              <a:rPr lang="fr-FR" dirty="0"/>
              <a:t>Le 1er juillet, le taux du POSPH </a:t>
            </a:r>
            <a:r>
              <a:rPr lang="fr-FR" b="0" dirty="0">
                <a:sym typeface="Calibri"/>
              </a:rPr>
              <a:t>a augmenté de </a:t>
            </a:r>
            <a:r>
              <a:rPr lang="fr-FR" dirty="0"/>
              <a:t>6,5 </a:t>
            </a:r>
            <a:r>
              <a:rPr lang="fr-FR" b="0" dirty="0">
                <a:sym typeface="Calibri"/>
              </a:rPr>
              <a:t>% </a:t>
            </a:r>
            <a:r>
              <a:rPr lang="fr-FR" dirty="0"/>
              <a:t>pour atteindre </a:t>
            </a:r>
            <a:r>
              <a:rPr lang="fr-FR" b="0" dirty="0">
                <a:sym typeface="Calibri"/>
              </a:rPr>
              <a:t>1 </a:t>
            </a:r>
            <a:r>
              <a:rPr lang="fr-FR" dirty="0"/>
              <a:t>308 </a:t>
            </a:r>
            <a:r>
              <a:rPr lang="fr-FR" b="0" dirty="0">
                <a:sym typeface="Calibri"/>
              </a:rPr>
              <a:t>$ </a:t>
            </a:r>
            <a:r>
              <a:rPr lang="fr-FR" dirty="0"/>
              <a:t>du POSPH afin de suivre l'inflation</a:t>
            </a:r>
            <a:r>
              <a:rPr lang="fr-FR" b="0" dirty="0">
                <a:sym typeface="Calibri"/>
              </a:rPr>
              <a:t>, </a:t>
            </a:r>
            <a:r>
              <a:rPr lang="fr-FR" dirty="0"/>
              <a:t>comme mentionné sur la diapositive précédente</a:t>
            </a:r>
            <a:r>
              <a:rPr lang="fr-FR" b="0" dirty="0">
                <a:sym typeface="Calibri"/>
              </a:rPr>
              <a:t>.</a:t>
            </a:r>
            <a:endParaRPr lang="fr-FR" b="0" dirty="0"/>
          </a:p>
          <a:p>
            <a:pPr marL="0" marR="0" lvl="0" indent="0" algn="l" rtl="0">
              <a:lnSpc>
                <a:spcPct val="100000"/>
              </a:lnSpc>
              <a:spcBef>
                <a:spcPts val="0"/>
              </a:spcBef>
              <a:spcAft>
                <a:spcPts val="0"/>
              </a:spcAft>
              <a:buClr>
                <a:schemeClr val="dk1"/>
              </a:buClr>
              <a:buSzPts val="1200"/>
              <a:buFont typeface="Calibri"/>
              <a:buNone/>
            </a:pPr>
            <a:endParaRPr lang="fr-FR" sz="1200" b="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b="0" dirty="0">
                <a:latin typeface="Calibri"/>
                <a:ea typeface="Calibri"/>
                <a:cs typeface="Calibri"/>
                <a:sym typeface="Calibri"/>
              </a:rPr>
              <a:t>Dites aux participants que le lien vers la nouvelle fiche de taux de ISAC est inclus dans les ressources à la fin des diapositives, qui seront partagées après l'atelier.</a:t>
            </a:r>
          </a:p>
          <a:p>
            <a:pPr marL="0" marR="0" lvl="0" indent="0" algn="l" rtl="0">
              <a:lnSpc>
                <a:spcPct val="100000"/>
              </a:lnSpc>
              <a:spcBef>
                <a:spcPts val="0"/>
              </a:spcBef>
              <a:spcAft>
                <a:spcPts val="0"/>
              </a:spcAft>
              <a:buClr>
                <a:schemeClr val="dk1"/>
              </a:buClr>
              <a:buSzPts val="1200"/>
              <a:buFont typeface="Calibri"/>
              <a:buNone/>
            </a:pPr>
            <a:endParaRPr lang="fr-FR" sz="1200" b="0" dirty="0">
              <a:latin typeface="Calibri"/>
              <a:ea typeface="Calibri"/>
              <a:cs typeface="Calibri"/>
              <a:sym typeface="Calibri"/>
            </a:endParaRPr>
          </a:p>
          <a:p>
            <a:pPr marL="0" indent="0">
              <a:buClr>
                <a:schemeClr val="dk1"/>
              </a:buClr>
              <a:buSzPts val="1200"/>
              <a:buFont typeface="Calibri"/>
            </a:pPr>
            <a:r>
              <a:rPr lang="fr-FR" sz="1200" b="0" dirty="0">
                <a:latin typeface="Calibri"/>
                <a:ea typeface="Calibri"/>
                <a:cs typeface="Calibri"/>
                <a:sym typeface="Calibri"/>
              </a:rPr>
              <a:t>Si vous avez un collègue qui vous aide, il peut partager le lien dans le chat : </a:t>
            </a:r>
            <a:r>
              <a:rPr lang="fr-FR" dirty="0">
                <a:hlinkClick r:id="rId3"/>
              </a:rPr>
              <a:t>https://incomesecurity.org/wp-content/uploads/2023/07/Jul-2023-Taux-du-OT-POSPH-et-la-POE_FR.pdf</a:t>
            </a:r>
            <a:r>
              <a:rPr lang="fr-FR" dirty="0"/>
              <a:t> </a:t>
            </a:r>
            <a:endParaRPr lang="fr-FR" b="0" dirty="0"/>
          </a:p>
          <a:p>
            <a:pPr marL="0" indent="0">
              <a:buSzPts val="1200"/>
              <a:buFont typeface="Calibri"/>
            </a:pPr>
            <a:endParaRPr lang="fr-FR" dirty="0"/>
          </a:p>
          <a:p>
            <a:pPr marL="0" marR="0" lvl="0" indent="0" algn="l" rtl="0">
              <a:lnSpc>
                <a:spcPct val="100000"/>
              </a:lnSpc>
              <a:spcBef>
                <a:spcPts val="0"/>
              </a:spcBef>
              <a:spcAft>
                <a:spcPts val="0"/>
              </a:spcAft>
              <a:buClr>
                <a:schemeClr val="dk1"/>
              </a:buClr>
              <a:buSzPts val="1200"/>
              <a:buFont typeface="Calibri"/>
              <a:buNone/>
            </a:pPr>
            <a:r>
              <a:rPr lang="fr-FR" sz="1200" b="0" dirty="0">
                <a:latin typeface="Calibri"/>
                <a:ea typeface="Calibri"/>
                <a:cs typeface="Calibri"/>
                <a:sym typeface="Calibri"/>
              </a:rPr>
              <a:t>*Les URL de site Web et les hyperliens dans les notes de PowerPoint ne sont pas « en direct ». Vous devrez couper et coller les liens dans votre navigateur.</a:t>
            </a:r>
            <a:endParaRPr dirty="0"/>
          </a:p>
          <a:p>
            <a:pPr marL="0" lvl="0" indent="0" algn="l" rtl="0">
              <a:spcBef>
                <a:spcPts val="0"/>
              </a:spcBef>
              <a:spcAft>
                <a:spcPts val="0"/>
              </a:spcAft>
              <a:buNone/>
            </a:pPr>
            <a:endParaRPr dirty="0"/>
          </a:p>
        </p:txBody>
      </p:sp>
      <p:sp>
        <p:nvSpPr>
          <p:cNvPr id="207" name="Google Shape;207;p15: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15</a:t>
            </a:fld>
            <a:endParaRPr/>
          </a:p>
        </p:txBody>
      </p:sp>
    </p:spTree>
    <p:extLst>
      <p:ext uri="{BB962C8B-B14F-4D97-AF65-F5344CB8AC3E}">
        <p14:creationId xmlns:p14="http://schemas.microsoft.com/office/powerpoint/2010/main" val="424231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0" i="1" dirty="0"/>
              <a:t>Vous pouvez commencer une demande 6 mois avant d'avoir 18 ans. </a:t>
            </a:r>
          </a:p>
          <a:p>
            <a:pPr marL="0" marR="0" lvl="0" indent="0" algn="l" rtl="0">
              <a:lnSpc>
                <a:spcPct val="100000"/>
              </a:lnSpc>
              <a:spcBef>
                <a:spcPts val="0"/>
              </a:spcBef>
              <a:spcAft>
                <a:spcPts val="0"/>
              </a:spcAft>
              <a:buClr>
                <a:schemeClr val="dk1"/>
              </a:buClr>
              <a:buSzPts val="1200"/>
              <a:buFont typeface="Calibri"/>
              <a:buNone/>
            </a:pPr>
            <a:endParaRPr lang="fr-FR" b="0" i="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0" i="0" dirty="0"/>
              <a:t>Il existe d'autres avantages pour les enfants qui ne sont pas couverts dans cette présentation, y compris l'aide </a:t>
            </a:r>
            <a:r>
              <a:rPr lang="fr-FR" b="0" i="0" dirty="0">
                <a:solidFill>
                  <a:srgbClr val="1A1A1A"/>
                </a:solidFill>
                <a:effectLst/>
                <a:latin typeface="Raleway" pitchFamily="2" charset="0"/>
              </a:rPr>
              <a:t>à l’égard d’enfants qui ont un handicap grave </a:t>
            </a:r>
            <a:r>
              <a:rPr lang="fr-FR" b="0" i="0" dirty="0"/>
              <a:t>(AEHG) financée par la province.</a:t>
            </a:r>
          </a:p>
          <a:p>
            <a:pPr marL="0" marR="0" lvl="0" indent="0" algn="l" rtl="0">
              <a:lnSpc>
                <a:spcPct val="100000"/>
              </a:lnSpc>
              <a:spcBef>
                <a:spcPts val="0"/>
              </a:spcBef>
              <a:spcAft>
                <a:spcPts val="0"/>
              </a:spcAft>
              <a:buClr>
                <a:schemeClr val="dk1"/>
              </a:buClr>
              <a:buSzPts val="1200"/>
              <a:buFont typeface="Calibri"/>
              <a:buNone/>
            </a:pPr>
            <a:endParaRPr lang="fr-FR" b="0" i="0" dirty="0"/>
          </a:p>
          <a:p>
            <a:pPr marL="0" marR="0" lvl="0" indent="0" algn="l" rtl="0">
              <a:lnSpc>
                <a:spcPct val="100000"/>
              </a:lnSpc>
              <a:spcBef>
                <a:spcPts val="0"/>
              </a:spcBef>
              <a:spcAft>
                <a:spcPts val="0"/>
              </a:spcAft>
              <a:buClr>
                <a:schemeClr val="dk1"/>
              </a:buClr>
              <a:buSzPts val="1200"/>
              <a:buFont typeface="Calibri"/>
              <a:buNone/>
            </a:pPr>
            <a:r>
              <a:rPr lang="fr-FR" b="0" i="0" dirty="0"/>
              <a:t>Vous pouvez partager ce lien avec les participants du chat : https://www.ontario.ca/fr/page/programme-daide-legard-denfants-qui-ont-un-handicap-grave </a:t>
            </a:r>
          </a:p>
          <a:p>
            <a:pPr marL="0" marR="0" lvl="0" indent="0" algn="l" rtl="0">
              <a:lnSpc>
                <a:spcPct val="100000"/>
              </a:lnSpc>
              <a:spcBef>
                <a:spcPts val="0"/>
              </a:spcBef>
              <a:spcAft>
                <a:spcPts val="0"/>
              </a:spcAft>
              <a:buClr>
                <a:schemeClr val="dk1"/>
              </a:buClr>
              <a:buSzPts val="1200"/>
              <a:buFont typeface="Calibri"/>
              <a:buNone/>
            </a:pPr>
            <a:endParaRPr lang="fr-FR" b="0" i="0" dirty="0"/>
          </a:p>
          <a:p>
            <a:pPr marL="0" marR="0" lvl="0" indent="0" algn="l" rtl="0">
              <a:lnSpc>
                <a:spcPct val="100000"/>
              </a:lnSpc>
              <a:spcBef>
                <a:spcPts val="0"/>
              </a:spcBef>
              <a:spcAft>
                <a:spcPts val="0"/>
              </a:spcAft>
              <a:buClr>
                <a:schemeClr val="dk1"/>
              </a:buClr>
              <a:buSzPts val="1200"/>
              <a:buFont typeface="Calibri"/>
              <a:buNone/>
            </a:pPr>
            <a:r>
              <a:rPr lang="fr-FR" b="0" i="0" dirty="0"/>
              <a:t>Résider en Ontario — signifie vivre dans cette province. Il ne s'agit </a:t>
            </a:r>
            <a:r>
              <a:rPr lang="fr-FR" b="1" i="1" dirty="0"/>
              <a:t>pas</a:t>
            </a:r>
            <a:r>
              <a:rPr lang="fr-FR" b="0" i="0" dirty="0"/>
              <a:t> de statut d'immigrant.</a:t>
            </a:r>
          </a:p>
          <a:p>
            <a:pPr marL="0" marR="0" lvl="0" indent="0" algn="l" rtl="0">
              <a:lnSpc>
                <a:spcPct val="100000"/>
              </a:lnSpc>
              <a:spcBef>
                <a:spcPts val="0"/>
              </a:spcBef>
              <a:spcAft>
                <a:spcPts val="0"/>
              </a:spcAft>
              <a:buClr>
                <a:schemeClr val="dk1"/>
              </a:buClr>
              <a:buSzPts val="1200"/>
              <a:buFont typeface="Calibri"/>
              <a:buNone/>
            </a:pPr>
            <a:endParaRPr lang="fr-FR" b="0" i="0" dirty="0"/>
          </a:p>
          <a:p>
            <a:pPr marL="0" marR="0" lvl="0" indent="0" algn="l" rtl="0">
              <a:lnSpc>
                <a:spcPct val="100000"/>
              </a:lnSpc>
              <a:spcBef>
                <a:spcPts val="0"/>
              </a:spcBef>
              <a:spcAft>
                <a:spcPts val="0"/>
              </a:spcAft>
              <a:buClr>
                <a:schemeClr val="dk1"/>
              </a:buClr>
              <a:buSzPts val="1200"/>
              <a:buFont typeface="Calibri"/>
              <a:buNone/>
            </a:pPr>
            <a:r>
              <a:rPr lang="fr-FR" b="0" i="0" dirty="0"/>
              <a:t>Dites que dans les prochaines diapositives, vous couvrirez l'admissibilité financière, l'invalidité et ce qu'on appelle la « catégorie prescrite ».</a:t>
            </a:r>
          </a:p>
          <a:p>
            <a:pPr marL="0" marR="0" lvl="0" indent="0" algn="l" rtl="0">
              <a:lnSpc>
                <a:spcPct val="100000"/>
              </a:lnSpc>
              <a:spcBef>
                <a:spcPts val="0"/>
              </a:spcBef>
              <a:spcAft>
                <a:spcPts val="0"/>
              </a:spcAft>
              <a:buClr>
                <a:schemeClr val="dk1"/>
              </a:buClr>
              <a:buSzPts val="1200"/>
              <a:buFont typeface="Calibri"/>
              <a:buNone/>
            </a:pPr>
            <a:endParaRPr lang="fr-FR" b="0" i="0" dirty="0"/>
          </a:p>
          <a:p>
            <a:pPr marL="0" marR="0" lvl="0" indent="0" algn="l" rtl="0">
              <a:lnSpc>
                <a:spcPct val="100000"/>
              </a:lnSpc>
              <a:spcBef>
                <a:spcPts val="0"/>
              </a:spcBef>
              <a:spcAft>
                <a:spcPts val="0"/>
              </a:spcAft>
              <a:buClr>
                <a:schemeClr val="dk1"/>
              </a:buClr>
              <a:buSzPts val="1200"/>
              <a:buFont typeface="Calibri"/>
              <a:buNone/>
            </a:pPr>
            <a:r>
              <a:rPr lang="fr-FR" b="0" i="0" dirty="0"/>
              <a:t>*Les URL de site Web et les hyperliens dans les notes de PowerPoint ne sont pas « en direct ». Vous devrez couper et coller les liens dans votre navigateur.</a:t>
            </a:r>
            <a:endParaRPr dirty="0"/>
          </a:p>
        </p:txBody>
      </p:sp>
      <p:sp>
        <p:nvSpPr>
          <p:cNvPr id="216" name="Google Shape;216;p16: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16</a:t>
            </a:fld>
            <a:endParaRPr/>
          </a:p>
        </p:txBody>
      </p:sp>
    </p:spTree>
    <p:extLst>
      <p:ext uri="{BB962C8B-B14F-4D97-AF65-F5344CB8AC3E}">
        <p14:creationId xmlns:p14="http://schemas.microsoft.com/office/powerpoint/2010/main" val="2001291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a:p>
            <a:pPr marL="628650" marR="0" lvl="1" indent="-171450" algn="l" rtl="0">
              <a:lnSpc>
                <a:spcPct val="100000"/>
              </a:lnSpc>
              <a:spcBef>
                <a:spcPts val="0"/>
              </a:spcBef>
              <a:spcAft>
                <a:spcPts val="0"/>
              </a:spcAft>
              <a:buClr>
                <a:schemeClr val="dk1"/>
              </a:buClr>
              <a:buSzPts val="1200"/>
              <a:buFont typeface="Arial" panose="020B0604020202020204" pitchFamily="34" charset="0"/>
              <a:buChar char="•"/>
            </a:pPr>
            <a:r>
              <a:rPr lang="fr-FR" sz="1200" b="0" dirty="0">
                <a:solidFill>
                  <a:schemeClr val="dk1"/>
                </a:solidFill>
                <a:latin typeface="Calibri"/>
                <a:ea typeface="Calibri"/>
                <a:cs typeface="Calibri"/>
                <a:sym typeface="Calibri"/>
              </a:rPr>
              <a:t>Dites aux participants qu'il y a deux étapes pour être admissible au POSPH.</a:t>
            </a:r>
          </a:p>
          <a:p>
            <a:pPr marL="628650" marR="0" lvl="1" indent="-171450" algn="l" rtl="0">
              <a:lnSpc>
                <a:spcPct val="100000"/>
              </a:lnSpc>
              <a:spcBef>
                <a:spcPts val="0"/>
              </a:spcBef>
              <a:spcAft>
                <a:spcPts val="0"/>
              </a:spcAft>
              <a:buClr>
                <a:schemeClr val="dk1"/>
              </a:buClr>
              <a:buSzPts val="1200"/>
              <a:buFont typeface="Arial" panose="020B0604020202020204" pitchFamily="34" charset="0"/>
              <a:buChar char="•"/>
            </a:pPr>
            <a:endParaRPr lang="fr-FR" sz="1200" b="0" dirty="0">
              <a:solidFill>
                <a:schemeClr val="dk1"/>
              </a:solidFill>
              <a:latin typeface="Calibri"/>
              <a:ea typeface="Calibri"/>
              <a:cs typeface="Calibri"/>
              <a:sym typeface="Calibri"/>
            </a:endParaRPr>
          </a:p>
          <a:p>
            <a:pPr marL="628650" marR="0" lvl="1" indent="-171450" algn="l" rtl="0">
              <a:lnSpc>
                <a:spcPct val="100000"/>
              </a:lnSpc>
              <a:spcBef>
                <a:spcPts val="0"/>
              </a:spcBef>
              <a:spcAft>
                <a:spcPts val="0"/>
              </a:spcAft>
              <a:buClr>
                <a:schemeClr val="dk1"/>
              </a:buClr>
              <a:buSzPts val="1200"/>
              <a:buFont typeface="Arial" panose="020B0604020202020204" pitchFamily="34" charset="0"/>
              <a:buChar char="•"/>
            </a:pPr>
            <a:r>
              <a:rPr lang="fr-FR" sz="1200" b="0" dirty="0">
                <a:solidFill>
                  <a:schemeClr val="dk1"/>
                </a:solidFill>
                <a:latin typeface="Calibri"/>
                <a:ea typeface="Calibri"/>
                <a:cs typeface="Calibri"/>
                <a:sym typeface="Calibri"/>
              </a:rPr>
              <a:t>Si une personne bénéficie d'OT, elle est automatiquement financièrement admissible au POSPH. Elle obtiendra la demande de handicap directement de son chargé de cas d'OT. Si quelqu'un ne reçoit pas encore d'aide sociale et que son revenu est supérieur à OT, reportez-vous à la diapositive suivante. Si elle peut être admissibles à OT, elle doit d'abord en faire la demande si elle a des besoins financiers.</a:t>
            </a:r>
            <a:endParaRPr sz="1200" dirty="0">
              <a:solidFill>
                <a:schemeClr val="dk1"/>
              </a:solidFill>
              <a:latin typeface="Calibri"/>
              <a:ea typeface="Calibri"/>
              <a:cs typeface="Calibri"/>
              <a:sym typeface="Calibri"/>
            </a:endParaRPr>
          </a:p>
        </p:txBody>
      </p:sp>
      <p:sp>
        <p:nvSpPr>
          <p:cNvPr id="224" name="Google Shape;224;p17: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17</a:t>
            </a:fld>
            <a:endParaRPr/>
          </a:p>
        </p:txBody>
      </p:sp>
    </p:spTree>
    <p:extLst>
      <p:ext uri="{BB962C8B-B14F-4D97-AF65-F5344CB8AC3E}">
        <p14:creationId xmlns:p14="http://schemas.microsoft.com/office/powerpoint/2010/main" val="140087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fr-FR" sz="1200" b="0" dirty="0">
                <a:solidFill>
                  <a:schemeClr val="dk1"/>
                </a:solidFill>
                <a:latin typeface="Calibri"/>
                <a:ea typeface="Calibri"/>
                <a:cs typeface="Calibri"/>
                <a:sym typeface="Calibri"/>
              </a:rPr>
              <a:t>Pour déterminer l'admissibilité financière, le POSPH examine tous les membres du ménage :</a:t>
            </a:r>
          </a:p>
          <a:p>
            <a:pPr marL="628650" lvl="1"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"Qui est dans le ménage" comprend des éléments tels que :</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Nombre de personnes</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Enfants</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Conjoints</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Adultes à charge</a:t>
            </a:r>
          </a:p>
          <a:p>
            <a:pPr marL="457200" lvl="1" indent="0" algn="l" rtl="0">
              <a:spcBef>
                <a:spcPts val="0"/>
              </a:spcBef>
              <a:spcAft>
                <a:spcPts val="0"/>
              </a:spcAft>
              <a:buNone/>
            </a:pPr>
            <a:endParaRPr lang="fr-FR" sz="1200" b="0" dirty="0">
              <a:solidFill>
                <a:schemeClr val="dk1"/>
              </a:solidFill>
              <a:latin typeface="Calibri"/>
              <a:ea typeface="Calibri"/>
              <a:cs typeface="Calibri"/>
              <a:sym typeface="Calibri"/>
            </a:endParaRPr>
          </a:p>
          <a:p>
            <a:pPr marL="457200" lvl="1" indent="0" algn="l" rtl="0">
              <a:spcBef>
                <a:spcPts val="0"/>
              </a:spcBef>
              <a:spcAft>
                <a:spcPts val="0"/>
              </a:spcAft>
              <a:buNone/>
            </a:pPr>
            <a:r>
              <a:rPr lang="fr-FR" sz="1200" b="0" dirty="0">
                <a:solidFill>
                  <a:schemeClr val="dk1"/>
                </a:solidFill>
                <a:latin typeface="Calibri"/>
                <a:ea typeface="Calibri"/>
                <a:cs typeface="Calibri"/>
                <a:sym typeface="Calibri"/>
              </a:rPr>
              <a:t>Les « revenus et actifs du ménage » comprennent des éléments tels que :</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Revenu d'emploi</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Autres revenus comme le RPC, la CSPAAT, l'AE, etc.</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Les actifs, comme l'épargne, les véhicules, la propriété, etc.</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Location</a:t>
            </a:r>
          </a:p>
          <a:p>
            <a:pPr marL="1085850" lvl="2" indent="-171450" algn="l" rtl="0">
              <a:spcBef>
                <a:spcPts val="0"/>
              </a:spcBef>
              <a:spcAft>
                <a:spcPts val="0"/>
              </a:spcAft>
              <a:buFont typeface="Arial" panose="020B0604020202020204" pitchFamily="34" charset="0"/>
              <a:buChar char="•"/>
            </a:pPr>
            <a:r>
              <a:rPr lang="fr-FR" sz="1200" b="0" dirty="0">
                <a:solidFill>
                  <a:schemeClr val="dk1"/>
                </a:solidFill>
                <a:latin typeface="Calibri"/>
                <a:ea typeface="Calibri"/>
                <a:cs typeface="Calibri"/>
                <a:sym typeface="Calibri"/>
              </a:rPr>
              <a:t>Les prêts (comme le RAFEO, les prêts automobiles, etc.)</a:t>
            </a:r>
          </a:p>
          <a:p>
            <a:pPr marL="457200" lvl="1" indent="0" algn="l" rtl="0">
              <a:spcBef>
                <a:spcPts val="0"/>
              </a:spcBef>
              <a:spcAft>
                <a:spcPts val="0"/>
              </a:spcAft>
              <a:buNone/>
            </a:pPr>
            <a:endParaRPr lang="fr-FR" sz="1200" b="0" dirty="0">
              <a:solidFill>
                <a:schemeClr val="dk1"/>
              </a:solidFill>
              <a:latin typeface="Calibri"/>
              <a:ea typeface="Calibri"/>
              <a:cs typeface="Calibri"/>
              <a:sym typeface="Calibri"/>
            </a:endParaRPr>
          </a:p>
          <a:p>
            <a:pPr marL="457200" lvl="1" indent="0" algn="l" rtl="0">
              <a:spcBef>
                <a:spcPts val="0"/>
              </a:spcBef>
              <a:spcAft>
                <a:spcPts val="0"/>
              </a:spcAft>
              <a:buNone/>
            </a:pPr>
            <a:r>
              <a:rPr lang="fr-FR" sz="1200" b="0" dirty="0">
                <a:solidFill>
                  <a:schemeClr val="dk1"/>
                </a:solidFill>
                <a:latin typeface="Calibri"/>
                <a:ea typeface="Calibri"/>
                <a:cs typeface="Calibri"/>
                <a:sym typeface="Calibri"/>
              </a:rPr>
              <a:t>Le POSPH tiendra également compte des actifs. Les bénéficiaires sont autorisés à avoir certaines ressources, telles que l'épargne et les REER, bien que pour la plupart des actifs, il y ait une limite.</a:t>
            </a:r>
            <a:endParaRPr dirty="0"/>
          </a:p>
        </p:txBody>
      </p:sp>
      <p:sp>
        <p:nvSpPr>
          <p:cNvPr id="232" name="Google Shape;232;p18: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extLst>
      <p:ext uri="{BB962C8B-B14F-4D97-AF65-F5344CB8AC3E}">
        <p14:creationId xmlns:p14="http://schemas.microsoft.com/office/powerpoint/2010/main" val="4187859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dirty="0"/>
              <a:t>Si quelqu'un a des besoins financiers immédiats, il doit faire une demande d'OT directement. Le POSPH est décrit comme un programme de dernier recours. C'est pourquoi le POSPH examine le revenu et les actifs pour déterminer l'admissibilité. Les candidats </a:t>
            </a:r>
            <a:r>
              <a:rPr lang="fr-FR" b="0" i="1" dirty="0"/>
              <a:t>n'ont</a:t>
            </a:r>
            <a:r>
              <a:rPr lang="fr-FR" b="0" dirty="0"/>
              <a:t> pas à demander d'abord des prestations (y compris OT). Mais ils devraient explorer d'autres options et peuvent demander le POSPH entre-temps, mais s'ils ne l'ont pas déjà fait, ils pourraient être tenus de demander également d'autres prestations.</a:t>
            </a:r>
            <a:endParaRPr dirty="0"/>
          </a:p>
        </p:txBody>
      </p:sp>
      <p:sp>
        <p:nvSpPr>
          <p:cNvPr id="240" name="Google Shape;240;p19: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19</a:t>
            </a:fld>
            <a:endParaRPr/>
          </a:p>
        </p:txBody>
      </p:sp>
    </p:spTree>
    <p:extLst>
      <p:ext uri="{BB962C8B-B14F-4D97-AF65-F5344CB8AC3E}">
        <p14:creationId xmlns:p14="http://schemas.microsoft.com/office/powerpoint/2010/main" val="72371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6290"/>
          </a:xfrm>
        </p:spPr>
        <p:txBody>
          <a:bodyPr/>
          <a:lstStyle/>
          <a:p>
            <a:pPr marL="345369" indent="-345369">
              <a:lnSpc>
                <a:spcPct val="115000"/>
              </a:lnSpc>
              <a:spcBef>
                <a:spcPts val="604"/>
              </a:spcBef>
              <a:spcAft>
                <a:spcPts val="604"/>
              </a:spcAft>
              <a:buFont typeface="Symbol" panose="05050102010706020507" pitchFamily="18" charset="2"/>
              <a:buChar char=""/>
            </a:pPr>
            <a:r>
              <a:rPr lang="fr-FR" sz="1100" dirty="0"/>
              <a:t>Expliquer les détails techniques liés au format de la formation (par exemple, désactiver les microphones, les fonctions de sondage, créer un arrière-plan virtuel, etc.)</a:t>
            </a:r>
          </a:p>
          <a:p>
            <a:pPr marL="345369" indent="-345369">
              <a:lnSpc>
                <a:spcPct val="115000"/>
              </a:lnSpc>
              <a:spcBef>
                <a:spcPts val="604"/>
              </a:spcBef>
              <a:spcAft>
                <a:spcPts val="604"/>
              </a:spcAft>
              <a:buFont typeface="Symbol" panose="05050102010706020507" pitchFamily="18" charset="2"/>
              <a:buChar char=""/>
            </a:pPr>
            <a:r>
              <a:rPr lang="fr-FR" sz="1100" dirty="0"/>
              <a:t>Insister sur l’objectif de créer un environnement anti-oppressif. Discutez brièvement : </a:t>
            </a:r>
          </a:p>
          <a:p>
            <a:pPr marL="1259769" lvl="2" indent="-345369">
              <a:lnSpc>
                <a:spcPct val="115000"/>
              </a:lnSpc>
              <a:spcBef>
                <a:spcPts val="604"/>
              </a:spcBef>
              <a:spcAft>
                <a:spcPts val="604"/>
              </a:spcAft>
              <a:buFont typeface="Courier New" panose="02070309020205020404" pitchFamily="49" charset="0"/>
              <a:buChar char="o"/>
            </a:pPr>
            <a:r>
              <a:rPr lang="fr-FR" sz="1100" dirty="0"/>
              <a:t>le droit de passer (vous n’avez pas à répondre à une question ou à faire une contribution si vous ne le souhaitez pas); </a:t>
            </a:r>
          </a:p>
          <a:p>
            <a:pPr marL="1259769" lvl="2" indent="-345369">
              <a:lnSpc>
                <a:spcPct val="115000"/>
              </a:lnSpc>
              <a:spcBef>
                <a:spcPts val="604"/>
              </a:spcBef>
              <a:spcAft>
                <a:spcPts val="604"/>
              </a:spcAft>
              <a:buFont typeface="Courier New" panose="02070309020205020404" pitchFamily="49" charset="0"/>
              <a:buChar char="o"/>
            </a:pPr>
            <a:r>
              <a:rPr lang="fr-FR" sz="1100" dirty="0"/>
              <a:t>la confidentialité (ce qui est appris, ce qui est partagé et ce qui est partagé, reste) ; et </a:t>
            </a:r>
          </a:p>
          <a:p>
            <a:pPr marL="1259769" lvl="2" indent="-345369">
              <a:lnSpc>
                <a:spcPct val="115000"/>
              </a:lnSpc>
              <a:spcBef>
                <a:spcPts val="604"/>
              </a:spcBef>
              <a:spcAft>
                <a:spcPts val="604"/>
              </a:spcAft>
              <a:buFont typeface="Courier New" panose="02070309020205020404" pitchFamily="49" charset="0"/>
              <a:buChar char="o"/>
            </a:pPr>
            <a:r>
              <a:rPr lang="fr-FR" sz="1100" dirty="0"/>
              <a:t>le respect mutuel.</a:t>
            </a:r>
          </a:p>
          <a:p>
            <a:pPr marL="345369" indent="-345369">
              <a:lnSpc>
                <a:spcPct val="115000"/>
              </a:lnSpc>
              <a:spcBef>
                <a:spcPts val="604"/>
              </a:spcBef>
              <a:spcAft>
                <a:spcPts val="604"/>
              </a:spcAft>
              <a:buFont typeface="Symbol" panose="05050102010706020507" pitchFamily="18" charset="2"/>
              <a:buChar char=""/>
            </a:pPr>
            <a:r>
              <a:rPr lang="fr-FR" sz="1100" dirty="0"/>
              <a:t>Expliquez si vous aimez que des questions soient soulevées au fur et à mesure ou à des moments précis, et quand la pause aura lieu. </a:t>
            </a:r>
          </a:p>
          <a:p>
            <a:pPr marL="345369" indent="-345369">
              <a:lnSpc>
                <a:spcPct val="115000"/>
              </a:lnSpc>
              <a:spcBef>
                <a:spcPts val="604"/>
              </a:spcBef>
              <a:spcAft>
                <a:spcPts val="604"/>
              </a:spcAft>
              <a:buFont typeface="Symbol" panose="05050102010706020507" pitchFamily="18" charset="2"/>
              <a:buChar char=""/>
            </a:pPr>
            <a:r>
              <a:rPr lang="fr-FR" sz="1100" dirty="0"/>
              <a:t>Expliquez que vous voulez encourager la réflexion et la discussion, que ce contenu peut être NOUVEAU pour certains participants et que toutes les questions sont les bienvenues.</a:t>
            </a:r>
            <a:endParaRPr lang="en-CA" sz="1100" dirty="0"/>
          </a:p>
          <a:p>
            <a:endParaRPr lang="fr-CA" sz="1100" dirty="0"/>
          </a:p>
          <a:p>
            <a:endParaRPr lang="fr-CA" sz="1100" dirty="0"/>
          </a:p>
          <a:p>
            <a:endParaRPr lang="fr-CA" sz="1100" dirty="0"/>
          </a:p>
        </p:txBody>
      </p:sp>
      <p:sp>
        <p:nvSpPr>
          <p:cNvPr id="4" name="Slide Number Placeholder 3"/>
          <p:cNvSpPr>
            <a:spLocks noGrp="1"/>
          </p:cNvSpPr>
          <p:nvPr>
            <p:ph type="sldNum" sz="quarter" idx="5"/>
          </p:nvPr>
        </p:nvSpPr>
        <p:spPr/>
        <p:txBody>
          <a:bodyPr/>
          <a:lstStyle/>
          <a:p>
            <a:fld id="{E19AA93F-B8EA-40BF-A40E-657072069FE3}" type="slidenum">
              <a:rPr lang="en-CA" sz="1150" smtClean="0"/>
              <a:t>2</a:t>
            </a:fld>
            <a:endParaRPr lang="en-CA" sz="1150" dirty="0"/>
          </a:p>
        </p:txBody>
      </p:sp>
    </p:spTree>
    <p:extLst>
      <p:ext uri="{BB962C8B-B14F-4D97-AF65-F5344CB8AC3E}">
        <p14:creationId xmlns:p14="http://schemas.microsoft.com/office/powerpoint/2010/main" val="380300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0" dirty="0"/>
              <a:t>Environ 85 % des demandeurs du POSPH doivent prouver leur handicap. C'est parce qu'ils ne rentrent pas dans une classe prescrite. Ainsi, cette diapositive ne s'applique qu'à environ 15 % des demandeurs du POSPH.</a:t>
            </a:r>
          </a:p>
          <a:p>
            <a:pPr marL="0" marR="0" lvl="0" indent="0" algn="l" rtl="0">
              <a:lnSpc>
                <a:spcPct val="100000"/>
              </a:lnSpc>
              <a:spcBef>
                <a:spcPts val="0"/>
              </a:spcBef>
              <a:spcAft>
                <a:spcPts val="0"/>
              </a:spcAft>
              <a:buClr>
                <a:schemeClr val="dk1"/>
              </a:buClr>
              <a:buSzPts val="1200"/>
              <a:buFont typeface="Calibri"/>
              <a:buNone/>
            </a:pPr>
            <a:endParaRPr lang="fr-FR" b="0" dirty="0"/>
          </a:p>
          <a:p>
            <a:pPr marL="0" marR="0" lvl="0" indent="0" algn="l" rtl="0">
              <a:lnSpc>
                <a:spcPct val="100000"/>
              </a:lnSpc>
              <a:spcBef>
                <a:spcPts val="0"/>
              </a:spcBef>
              <a:spcAft>
                <a:spcPts val="0"/>
              </a:spcAft>
              <a:buClr>
                <a:schemeClr val="dk1"/>
              </a:buClr>
              <a:buSzPts val="1200"/>
              <a:buFont typeface="Calibri"/>
              <a:buNone/>
            </a:pPr>
            <a:r>
              <a:rPr lang="fr-FR" b="0" dirty="0"/>
              <a:t>Cela signifie qu'il est important de comprendre comment prouver un handicap, car la plupart des candidats devront le faire.</a:t>
            </a:r>
          </a:p>
          <a:p>
            <a:pPr marL="0" marR="0" lvl="0" indent="0" algn="l" rtl="0">
              <a:lnSpc>
                <a:spcPct val="100000"/>
              </a:lnSpc>
              <a:spcBef>
                <a:spcPts val="0"/>
              </a:spcBef>
              <a:spcAft>
                <a:spcPts val="0"/>
              </a:spcAft>
              <a:buClr>
                <a:schemeClr val="dk1"/>
              </a:buClr>
              <a:buSzPts val="1200"/>
              <a:buFont typeface="Calibri"/>
              <a:buNone/>
            </a:pPr>
            <a:endParaRPr lang="fr-FR" b="0" dirty="0"/>
          </a:p>
          <a:p>
            <a:pPr marL="0" marR="0" lvl="0" indent="0" algn="l" rtl="0">
              <a:lnSpc>
                <a:spcPct val="100000"/>
              </a:lnSpc>
              <a:spcBef>
                <a:spcPts val="0"/>
              </a:spcBef>
              <a:spcAft>
                <a:spcPts val="0"/>
              </a:spcAft>
              <a:buClr>
                <a:schemeClr val="dk1"/>
              </a:buClr>
              <a:buSzPts val="1200"/>
              <a:buFont typeface="Calibri"/>
              <a:buNone/>
            </a:pPr>
            <a:r>
              <a:rPr lang="fr-FR" b="0" dirty="0"/>
              <a:t>Il est également important que les demandeurs du POSPH sachent clairement tout l'argent qu'ils reçoivent d'autres sources. Il est possible de recevoir le RPC-I tout en étant admissible à un complément du POSPH, avec prestations médicales.</a:t>
            </a:r>
          </a:p>
          <a:p>
            <a:pPr marL="0" marR="0" lvl="0" indent="0" algn="l" rtl="0">
              <a:lnSpc>
                <a:spcPct val="100000"/>
              </a:lnSpc>
              <a:spcBef>
                <a:spcPts val="0"/>
              </a:spcBef>
              <a:spcAft>
                <a:spcPts val="0"/>
              </a:spcAft>
              <a:buClr>
                <a:schemeClr val="dk1"/>
              </a:buClr>
              <a:buSzPts val="1200"/>
              <a:buFont typeface="Calibri"/>
              <a:buNone/>
            </a:pPr>
            <a:endParaRPr lang="fr-FR" b="0" dirty="0"/>
          </a:p>
          <a:p>
            <a:pPr marL="0" marR="0" lvl="0" indent="0" algn="l" rtl="0">
              <a:lnSpc>
                <a:spcPct val="100000"/>
              </a:lnSpc>
              <a:spcBef>
                <a:spcPts val="0"/>
              </a:spcBef>
              <a:spcAft>
                <a:spcPts val="0"/>
              </a:spcAft>
              <a:buClr>
                <a:schemeClr val="dk1"/>
              </a:buClr>
              <a:buSzPts val="1200"/>
              <a:buFont typeface="Calibri"/>
              <a:buNone/>
            </a:pPr>
            <a:r>
              <a:rPr lang="fr-FR" b="0" dirty="0"/>
              <a:t>Si vous avez déjà reçu des prestations du POSPH, communiquez avec votre clinique juridique locale pour savoir si vous devez présenter une nouvelle demande. Vous pourriez être admissible à ce qu'on appelle une « réintégration rapide ».</a:t>
            </a:r>
            <a:endParaRPr dirty="0"/>
          </a:p>
        </p:txBody>
      </p:sp>
      <p:sp>
        <p:nvSpPr>
          <p:cNvPr id="248" name="Google Shape;248;p20: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20</a:t>
            </a:fld>
            <a:endParaRPr/>
          </a:p>
        </p:txBody>
      </p:sp>
    </p:spTree>
    <p:extLst>
      <p:ext uri="{BB962C8B-B14F-4D97-AF65-F5344CB8AC3E}">
        <p14:creationId xmlns:p14="http://schemas.microsoft.com/office/powerpoint/2010/main" val="647763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1: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chemeClr val="dk1"/>
              </a:buClr>
              <a:buSzPts val="1000"/>
              <a:buFont typeface="Noto Sans Symbols"/>
              <a:buNone/>
              <a:tabLst/>
              <a:defRPr/>
            </a:pPr>
            <a:r>
              <a:rPr lang="fr-FR" b="0" dirty="0"/>
              <a:t>Toute personne qui ne fait pas partie d'une catégorie prescrite doit prouver son handicap en envoyant une trousse de détermination du handicap (TDH) à l’</a:t>
            </a:r>
            <a:r>
              <a:rPr lang="fr-FR" b="0" i="0" dirty="0">
                <a:solidFill>
                  <a:srgbClr val="1A1A1A"/>
                </a:solidFill>
                <a:effectLst/>
                <a:latin typeface="Raleway" pitchFamily="2" charset="0"/>
              </a:rPr>
              <a:t>Unité des décisions sur l’admissibilité des personnes handicapées </a:t>
            </a:r>
            <a:r>
              <a:rPr lang="fr-FR" b="0" dirty="0"/>
              <a:t>(UDAPH), une unité spéciale du POSPH, où un arbitre examine la demande et décide si la personne satisfait aux critères.</a:t>
            </a:r>
          </a:p>
          <a:p>
            <a:pPr marL="0" lvl="0" indent="0" algn="l" rtl="0">
              <a:lnSpc>
                <a:spcPct val="80000"/>
              </a:lnSpc>
              <a:spcBef>
                <a:spcPts val="0"/>
              </a:spcBef>
              <a:spcAft>
                <a:spcPts val="0"/>
              </a:spcAft>
              <a:buClr>
                <a:schemeClr val="dk1"/>
              </a:buClr>
              <a:buSzPts val="1000"/>
              <a:buFont typeface="Noto Sans Symbols"/>
              <a:buNone/>
            </a:pPr>
            <a:endParaRPr lang="fr-FR" b="0" dirty="0"/>
          </a:p>
          <a:p>
            <a:pPr marL="0" lvl="0" indent="0" algn="l" rtl="0">
              <a:lnSpc>
                <a:spcPct val="80000"/>
              </a:lnSpc>
              <a:spcBef>
                <a:spcPts val="0"/>
              </a:spcBef>
              <a:spcAft>
                <a:spcPts val="0"/>
              </a:spcAft>
              <a:buClr>
                <a:schemeClr val="dk1"/>
              </a:buClr>
              <a:buSzPts val="1000"/>
              <a:buFont typeface="Noto Sans Symbols"/>
              <a:buNone/>
            </a:pPr>
            <a:r>
              <a:rPr lang="fr-FR" b="0" dirty="0"/>
              <a:t>Il est important de traiter à la fois des déficiences et des limites dans les formulaires DDH dont nous parlerons plus tard. Il est facile de se concentrer sur le handicap lui-même (no 1), mais cela ne suffit pas pour être admissible au POSPH. Vous devez également démontrer que le handicap restreint considérablement votre vie (#2).</a:t>
            </a:r>
          </a:p>
          <a:p>
            <a:pPr marL="0" lvl="0" indent="0" algn="l" rtl="0">
              <a:lnSpc>
                <a:spcPct val="80000"/>
              </a:lnSpc>
              <a:spcBef>
                <a:spcPts val="0"/>
              </a:spcBef>
              <a:spcAft>
                <a:spcPts val="0"/>
              </a:spcAft>
              <a:buClr>
                <a:schemeClr val="dk1"/>
              </a:buClr>
              <a:buSzPts val="1000"/>
              <a:buFont typeface="Noto Sans Symbols"/>
              <a:buNone/>
            </a:pPr>
            <a:endParaRPr lang="fr-FR" b="0" dirty="0"/>
          </a:p>
          <a:p>
            <a:pPr marL="0" lvl="0" indent="0" algn="l" rtl="0">
              <a:lnSpc>
                <a:spcPct val="80000"/>
              </a:lnSpc>
              <a:spcBef>
                <a:spcPts val="0"/>
              </a:spcBef>
              <a:spcAft>
                <a:spcPts val="0"/>
              </a:spcAft>
              <a:buClr>
                <a:schemeClr val="dk1"/>
              </a:buClr>
              <a:buSzPts val="1000"/>
              <a:buFont typeface="Noto Sans Symbols"/>
              <a:buNone/>
            </a:pPr>
            <a:r>
              <a:rPr lang="fr-FR" b="0" dirty="0"/>
              <a:t>Par exemple, il est très important que le professionnel de la santé fournisse des détails sur les symptômes causés par l’affection - douleur, faiblesse, fatigue, mauvaise humeur, etc., ainsi que sur la façon dont ces symptômes entraînent des limites dans les activités quotidiennes telles que les tâches ménagères.</a:t>
            </a:r>
          </a:p>
          <a:p>
            <a:pPr marL="0" lvl="0" indent="0" algn="l" rtl="0">
              <a:lnSpc>
                <a:spcPct val="80000"/>
              </a:lnSpc>
              <a:spcBef>
                <a:spcPts val="0"/>
              </a:spcBef>
              <a:spcAft>
                <a:spcPts val="0"/>
              </a:spcAft>
              <a:buClr>
                <a:schemeClr val="dk1"/>
              </a:buClr>
              <a:buSzPts val="1000"/>
              <a:buFont typeface="Noto Sans Symbols"/>
              <a:buNone/>
            </a:pPr>
            <a:endParaRPr lang="fr-FR" b="0" dirty="0"/>
          </a:p>
          <a:p>
            <a:pPr marL="0" lvl="0" indent="0" algn="l" rtl="0">
              <a:lnSpc>
                <a:spcPct val="80000"/>
              </a:lnSpc>
              <a:spcBef>
                <a:spcPts val="0"/>
              </a:spcBef>
              <a:spcAft>
                <a:spcPts val="0"/>
              </a:spcAft>
              <a:buClr>
                <a:schemeClr val="dk1"/>
              </a:buClr>
              <a:buSzPts val="1000"/>
              <a:buFont typeface="Noto Sans Symbols"/>
              <a:buNone/>
            </a:pPr>
            <a:r>
              <a:rPr lang="fr-FR" b="0" dirty="0"/>
              <a:t>La définition légale d'invalidité pour le POSPH est différente de celle du </a:t>
            </a:r>
            <a:r>
              <a:rPr lang="fr-FR" b="0" i="1" dirty="0"/>
              <a:t>Code des droits de la personne de l'Ontario, de la Loi sur l'assurance contre les accidents du travail </a:t>
            </a:r>
            <a:r>
              <a:rPr lang="fr-FR" b="0" dirty="0"/>
              <a:t>et du Régime de pensions du Canada fédéral - Invalidité (RPC-Invalidité). Il n'y a pas de sens précis pour le terme « important », mais nous savons qu'il s'agit d'un critère moins strict que celui prévu dans la Loi sur le RPC concernant l'invalidité, qui est « grave et prolongée » Et nous savons que cela signifie quelque chose de plus qu'un simple problème de santé mineur ou transitoire.</a:t>
            </a:r>
            <a:endParaRPr dirty="0"/>
          </a:p>
        </p:txBody>
      </p:sp>
      <p:sp>
        <p:nvSpPr>
          <p:cNvPr id="256" name="Google Shape;256;p21: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extLst>
      <p:ext uri="{BB962C8B-B14F-4D97-AF65-F5344CB8AC3E}">
        <p14:creationId xmlns:p14="http://schemas.microsoft.com/office/powerpoint/2010/main" val="97821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5: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600"/>
              </a:spcBef>
              <a:spcAft>
                <a:spcPts val="0"/>
              </a:spcAft>
              <a:buClr>
                <a:srgbClr val="212B36"/>
              </a:buClr>
              <a:buSzPts val="1000"/>
              <a:buFont typeface="Noto Sans Symbols"/>
              <a:buChar char="∙"/>
            </a:pPr>
            <a:endParaRPr lang="en-CA" sz="1800" b="0" dirty="0">
              <a:solidFill>
                <a:srgbClr val="212B36"/>
              </a:solidFill>
              <a:latin typeface="Calibri"/>
              <a:cs typeface="Calibri"/>
              <a:sym typeface="Calibri"/>
            </a:endParaRPr>
          </a:p>
          <a:p>
            <a:pPr marL="0" marR="0" lvl="0" indent="0" algn="l" rtl="0">
              <a:lnSpc>
                <a:spcPct val="107000"/>
              </a:lnSpc>
              <a:spcBef>
                <a:spcPts val="600"/>
              </a:spcBef>
              <a:spcAft>
                <a:spcPts val="0"/>
              </a:spcAft>
              <a:buClr>
                <a:srgbClr val="212B36"/>
              </a:buClr>
              <a:buSzPts val="1000"/>
              <a:buFont typeface="Noto Sans Symbols"/>
              <a:buNone/>
            </a:pPr>
            <a:r>
              <a:rPr lang="fr-FR" sz="1800" b="0" dirty="0">
                <a:solidFill>
                  <a:srgbClr val="212B36"/>
                </a:solidFill>
                <a:latin typeface="Calibri"/>
                <a:cs typeface="Calibri"/>
                <a:sym typeface="Calibri"/>
              </a:rPr>
              <a:t>Le site Web du gouvernement contient une liste de professionnels de la santé agréés. Vous pouvez partager ce lien avec les participants : https://www.ontario.ca/fr/page/programme-ontarien-de-soutien-aux-personnes-handicapees-trousse-de-determination-du-handicap#section-3</a:t>
            </a:r>
          </a:p>
          <a:p>
            <a:pPr marL="0" marR="0" lvl="0" indent="0" algn="l" rtl="0">
              <a:lnSpc>
                <a:spcPct val="107000"/>
              </a:lnSpc>
              <a:spcBef>
                <a:spcPts val="600"/>
              </a:spcBef>
              <a:spcAft>
                <a:spcPts val="0"/>
              </a:spcAft>
              <a:buClr>
                <a:srgbClr val="212B36"/>
              </a:buClr>
              <a:buSzPts val="1000"/>
              <a:buFont typeface="Noto Sans Symbols"/>
              <a:buNone/>
            </a:pPr>
            <a:endParaRPr lang="fr-FR" sz="1800" b="0" dirty="0">
              <a:solidFill>
                <a:srgbClr val="212B36"/>
              </a:solidFill>
              <a:latin typeface="Calibri"/>
              <a:cs typeface="Calibri"/>
              <a:sym typeface="Calibri"/>
            </a:endParaRPr>
          </a:p>
          <a:p>
            <a:pPr marL="0" marR="0" lvl="0" indent="0" algn="l" rtl="0">
              <a:lnSpc>
                <a:spcPct val="107000"/>
              </a:lnSpc>
              <a:spcBef>
                <a:spcPts val="600"/>
              </a:spcBef>
              <a:spcAft>
                <a:spcPts val="0"/>
              </a:spcAft>
              <a:buClr>
                <a:srgbClr val="212B36"/>
              </a:buClr>
              <a:buSzPts val="1000"/>
              <a:buFont typeface="Noto Sans Symbols"/>
              <a:buNone/>
            </a:pPr>
            <a:r>
              <a:rPr lang="fr-FR" sz="1800" b="0" dirty="0">
                <a:solidFill>
                  <a:srgbClr val="212B36"/>
                </a:solidFill>
                <a:latin typeface="Calibri"/>
                <a:cs typeface="Calibri"/>
                <a:sym typeface="Calibri"/>
              </a:rPr>
              <a:t>Le rapport sur l'état de santé et les rapports sur les activités de la vie quotidienne peuvent être remplis par la première liste de professionnels de la santé et la liste ci-dessous comprend d'autres professionnels qui peuvent également remplir le rapport sur les activités de la vie quotidienne.</a:t>
            </a:r>
          </a:p>
          <a:p>
            <a:pPr marL="0" marR="0" lvl="0" indent="0" algn="l" rtl="0">
              <a:lnSpc>
                <a:spcPct val="107000"/>
              </a:lnSpc>
              <a:spcBef>
                <a:spcPts val="600"/>
              </a:spcBef>
              <a:spcAft>
                <a:spcPts val="0"/>
              </a:spcAft>
              <a:buClr>
                <a:srgbClr val="212B36"/>
              </a:buClr>
              <a:buSzPts val="1000"/>
              <a:buFont typeface="Noto Sans Symbols"/>
              <a:buNone/>
            </a:pPr>
            <a:endParaRPr lang="fr-FR" sz="1800" b="0" dirty="0">
              <a:solidFill>
                <a:srgbClr val="212B36"/>
              </a:solidFill>
              <a:latin typeface="Calibri"/>
              <a:cs typeface="Calibri"/>
              <a:sym typeface="Calibri"/>
            </a:endParaRPr>
          </a:p>
          <a:p>
            <a:pPr marL="0" marR="0" lvl="0" indent="0" algn="l" rtl="0">
              <a:lnSpc>
                <a:spcPct val="107000"/>
              </a:lnSpc>
              <a:spcBef>
                <a:spcPts val="600"/>
              </a:spcBef>
              <a:spcAft>
                <a:spcPts val="0"/>
              </a:spcAft>
              <a:buClr>
                <a:srgbClr val="212B36"/>
              </a:buClr>
              <a:buSzPts val="1000"/>
              <a:buFont typeface="Noto Sans Symbols"/>
              <a:buNone/>
            </a:pPr>
            <a:r>
              <a:rPr lang="fr-FR" sz="1800" b="0" dirty="0">
                <a:solidFill>
                  <a:srgbClr val="212B36"/>
                </a:solidFill>
                <a:latin typeface="Calibri"/>
                <a:cs typeface="Calibri"/>
                <a:sym typeface="Calibri"/>
              </a:rPr>
              <a:t>*Les URL de site Web et les hyperliens dans les notes de PowerPoint ne sont pas « en direct ». Vous devrez couper et coller les liens dans votre navigateur.</a:t>
            </a:r>
            <a:endParaRPr lang="en-CA" dirty="0"/>
          </a:p>
        </p:txBody>
      </p:sp>
      <p:sp>
        <p:nvSpPr>
          <p:cNvPr id="287" name="Google Shape;287;p25: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extLst>
      <p:ext uri="{BB962C8B-B14F-4D97-AF65-F5344CB8AC3E}">
        <p14:creationId xmlns:p14="http://schemas.microsoft.com/office/powerpoint/2010/main" val="110799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2: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fr-FR" b="0" dirty="0"/>
              <a:t>Dites aux participants que vous vous concentrerez principalement sur la façon dont ils peuvent aider au cours de l'étape 2 - prouver le handicap de votre client.</a:t>
            </a:r>
          </a:p>
          <a:p>
            <a:pPr marL="457200" lvl="1" indent="0" algn="l" rtl="0">
              <a:spcBef>
                <a:spcPts val="0"/>
              </a:spcBef>
              <a:spcAft>
                <a:spcPts val="0"/>
              </a:spcAft>
              <a:buNone/>
            </a:pPr>
            <a:endParaRPr lang="fr-FR" b="0" dirty="0"/>
          </a:p>
          <a:p>
            <a:pPr marL="457200" lvl="1" indent="0" algn="l" rtl="0">
              <a:spcBef>
                <a:spcPts val="0"/>
              </a:spcBef>
              <a:spcAft>
                <a:spcPts val="0"/>
              </a:spcAft>
              <a:buNone/>
            </a:pPr>
            <a:r>
              <a:rPr lang="fr-FR" b="0" dirty="0"/>
              <a:t>Dites que vous ferez également une activité pour souligner ce qu'ils peuvent faire pour leurs clients.</a:t>
            </a:r>
          </a:p>
          <a:p>
            <a:pPr marL="457200" lvl="1" indent="0" algn="l" rtl="0">
              <a:spcBef>
                <a:spcPts val="0"/>
              </a:spcBef>
              <a:spcAft>
                <a:spcPts val="0"/>
              </a:spcAft>
              <a:buNone/>
            </a:pPr>
            <a:endParaRPr lang="fr-FR" b="0" dirty="0"/>
          </a:p>
          <a:p>
            <a:pPr marL="457200" lvl="1" indent="0" algn="l" rtl="0">
              <a:spcBef>
                <a:spcPts val="0"/>
              </a:spcBef>
              <a:spcAft>
                <a:spcPts val="0"/>
              </a:spcAft>
              <a:buNone/>
            </a:pPr>
            <a:r>
              <a:rPr lang="fr-FR" b="0" dirty="0"/>
              <a:t>Il est important de savoir que si quelqu'un a dépassé un délai que le POSPH lui a donné (pour faire appel, une révision interne), il est généralement possible de demander une prolongation de délai.</a:t>
            </a:r>
            <a:endParaRPr b="0" dirty="0"/>
          </a:p>
        </p:txBody>
      </p:sp>
      <p:sp>
        <p:nvSpPr>
          <p:cNvPr id="264" name="Google Shape;264;p22: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23</a:t>
            </a:fld>
            <a:endParaRPr/>
          </a:p>
        </p:txBody>
      </p:sp>
    </p:spTree>
    <p:extLst>
      <p:ext uri="{BB962C8B-B14F-4D97-AF65-F5344CB8AC3E}">
        <p14:creationId xmlns:p14="http://schemas.microsoft.com/office/powerpoint/2010/main" val="615114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3: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fr-FR" dirty="0"/>
              <a:t>Rappelez aux participants que la plupart des gens présentent leur demande par l'entremise de leur chargés de cas d'OT. S'ils sont déjà sur OT, pour présenter une demande, ils demandent à leur chargé de cas d’OT de présenter une demande au POSPH. Ils seront déjà financièrement admissibles au POSPH s'ils sont admissibles à OT.</a:t>
            </a:r>
          </a:p>
          <a:p>
            <a:pPr marL="457200" lvl="1" indent="0" algn="l" rtl="0">
              <a:spcBef>
                <a:spcPts val="0"/>
              </a:spcBef>
              <a:spcAft>
                <a:spcPts val="0"/>
              </a:spcAft>
              <a:buNone/>
            </a:pPr>
            <a:endParaRPr lang="fr-FR" dirty="0"/>
          </a:p>
          <a:p>
            <a:pPr marL="457200" lvl="1" indent="0" algn="l" rtl="0">
              <a:spcBef>
                <a:spcPts val="0"/>
              </a:spcBef>
              <a:spcAft>
                <a:spcPts val="0"/>
              </a:spcAft>
              <a:buNone/>
            </a:pPr>
            <a:r>
              <a:rPr lang="fr-FR" dirty="0"/>
              <a:t>Prenez l'habitude de parler du POSPH à tout le monde.</a:t>
            </a:r>
          </a:p>
          <a:p>
            <a:pPr marL="457200" lvl="1" indent="0" algn="l" rtl="0">
              <a:spcBef>
                <a:spcPts val="0"/>
              </a:spcBef>
              <a:spcAft>
                <a:spcPts val="0"/>
              </a:spcAft>
              <a:buNone/>
            </a:pPr>
            <a:endParaRPr lang="fr-FR" dirty="0"/>
          </a:p>
          <a:p>
            <a:pPr marL="457200" lvl="1" indent="0" algn="l" rtl="0">
              <a:spcBef>
                <a:spcPts val="0"/>
              </a:spcBef>
              <a:spcAft>
                <a:spcPts val="0"/>
              </a:spcAft>
              <a:buNone/>
            </a:pPr>
            <a:r>
              <a:rPr lang="fr-FR" dirty="0"/>
              <a:t>Parfois, les chargés de cas d'OT poseront des questions sur les raisons pour lesquelles la personne veut le POSPH ou ils peuvent dire qu’elle ne devrait pas présenter la demande parce qu’elle ne sera pas admissible. Cela ne dépend pas d'eux; ils ne sont pas les contrôleurs du POSPH.</a:t>
            </a:r>
          </a:p>
          <a:p>
            <a:pPr marL="457200" lvl="1" indent="0" algn="l" rtl="0">
              <a:spcBef>
                <a:spcPts val="0"/>
              </a:spcBef>
              <a:spcAft>
                <a:spcPts val="0"/>
              </a:spcAft>
              <a:buNone/>
            </a:pPr>
            <a:endParaRPr lang="fr-FR" dirty="0"/>
          </a:p>
          <a:p>
            <a:pPr marL="457200" lvl="1" indent="0" algn="l" rtl="0">
              <a:spcBef>
                <a:spcPts val="0"/>
              </a:spcBef>
              <a:spcAft>
                <a:spcPts val="0"/>
              </a:spcAft>
              <a:buNone/>
            </a:pPr>
            <a:r>
              <a:rPr lang="fr-FR" dirty="0"/>
              <a:t>Le gouvernement est en train de « moderniser » l'aide sociale — sachez que les liens et les formulaires sur cette diapositive peuvent changer. Une partie de cette refonte passe à un système d'admission centralisé. Les gens seront encouragés à faire leur demande via le portail de demande en ligne de la province et leurs appels seront pris en charge par une unité d'accueil centralisée.</a:t>
            </a:r>
          </a:p>
          <a:p>
            <a:pPr marL="457200" lvl="1" indent="0" algn="l" rtl="0">
              <a:spcBef>
                <a:spcPts val="0"/>
              </a:spcBef>
              <a:spcAft>
                <a:spcPts val="0"/>
              </a:spcAft>
              <a:buNone/>
            </a:pPr>
            <a:endParaRPr lang="fr-FR" dirty="0"/>
          </a:p>
          <a:p>
            <a:pPr marL="457200" lvl="1" indent="0" algn="l" rtl="0">
              <a:spcBef>
                <a:spcPts val="0"/>
              </a:spcBef>
              <a:spcAft>
                <a:spcPts val="0"/>
              </a:spcAft>
              <a:buNone/>
            </a:pPr>
            <a:r>
              <a:rPr lang="fr-FR" dirty="0"/>
              <a:t>Si vous avez le temps, partagez votre écran pour montrer aux participants la page pour présenter une demande en ligne.</a:t>
            </a:r>
          </a:p>
          <a:p>
            <a:pPr marL="457200" lvl="1" indent="0" algn="l" rtl="0">
              <a:spcBef>
                <a:spcPts val="0"/>
              </a:spcBef>
              <a:spcAft>
                <a:spcPts val="0"/>
              </a:spcAft>
              <a:buNone/>
            </a:pPr>
            <a:endParaRPr lang="fr-FR" dirty="0"/>
          </a:p>
          <a:p>
            <a:pPr marL="457200" lvl="1" indent="0" algn="l" rtl="0">
              <a:spcBef>
                <a:spcPts val="0"/>
              </a:spcBef>
              <a:spcAft>
                <a:spcPts val="0"/>
              </a:spcAft>
              <a:buNone/>
            </a:pPr>
            <a:r>
              <a:rPr lang="fr-FR" dirty="0"/>
              <a:t>En cas de doute, dites à vos clients de communiquer avec leur clinique juridique communautaire locale.</a:t>
            </a:r>
            <a:endParaRPr dirty="0"/>
          </a:p>
        </p:txBody>
      </p:sp>
      <p:sp>
        <p:nvSpPr>
          <p:cNvPr id="272" name="Google Shape;272;p23: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24</a:t>
            </a:fld>
            <a:endParaRPr/>
          </a:p>
        </p:txBody>
      </p:sp>
    </p:spTree>
    <p:extLst>
      <p:ext uri="{BB962C8B-B14F-4D97-AF65-F5344CB8AC3E}">
        <p14:creationId xmlns:p14="http://schemas.microsoft.com/office/powerpoint/2010/main" val="1711624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4: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Clr>
                <a:schemeClr val="dk1"/>
              </a:buClr>
              <a:buSzPts val="1200"/>
              <a:buFont typeface="Calibri"/>
              <a:buNone/>
            </a:pPr>
            <a:r>
              <a:rPr lang="fr-FR" sz="1200" b="0" dirty="0">
                <a:latin typeface="Calibri"/>
                <a:cs typeface="Calibri"/>
                <a:sym typeface="Calibri"/>
              </a:rPr>
              <a:t>Cette liste comprend certains des documents les plus couramment utilisés, mais d'autres peuvent également être utiles pour aider votre client à les rassembler, tels que :</a:t>
            </a:r>
          </a:p>
          <a:p>
            <a:pPr marL="0" marR="0" lvl="0" indent="0" algn="l" rtl="0">
              <a:lnSpc>
                <a:spcPct val="100000"/>
              </a:lnSpc>
              <a:spcBef>
                <a:spcPts val="800"/>
              </a:spcBef>
              <a:spcAft>
                <a:spcPts val="0"/>
              </a:spcAft>
              <a:buClr>
                <a:schemeClr val="dk1"/>
              </a:buClr>
              <a:buSzPts val="1200"/>
              <a:buFont typeface="Calibri"/>
              <a:buNone/>
            </a:pPr>
            <a:endParaRPr lang="fr-FR" sz="1200" b="0" dirty="0">
              <a:latin typeface="Calibri"/>
              <a:cs typeface="Calibri"/>
              <a:sym typeface="Calibri"/>
            </a:endParaRPr>
          </a:p>
          <a:p>
            <a:pPr marL="171450" marR="0" lvl="0" indent="-171450" algn="l" rtl="0">
              <a:lnSpc>
                <a:spcPct val="100000"/>
              </a:lnSpc>
              <a:spcBef>
                <a:spcPts val="800"/>
              </a:spcBef>
              <a:spcAft>
                <a:spcPts val="0"/>
              </a:spcAft>
              <a:buClr>
                <a:schemeClr val="dk1"/>
              </a:buClr>
              <a:buSzPts val="1200"/>
              <a:buFont typeface="Arial" panose="020B0604020202020204" pitchFamily="34" charset="0"/>
              <a:buChar char="•"/>
            </a:pPr>
            <a:r>
              <a:rPr lang="fr-FR" sz="1200" b="0" dirty="0">
                <a:latin typeface="Calibri"/>
                <a:cs typeface="Calibri"/>
                <a:sym typeface="Calibri"/>
              </a:rPr>
              <a:t>Inscription scolaire</a:t>
            </a:r>
          </a:p>
          <a:p>
            <a:pPr marL="0" marR="0" lvl="0" indent="0" algn="l" rtl="0">
              <a:lnSpc>
                <a:spcPct val="100000"/>
              </a:lnSpc>
              <a:spcBef>
                <a:spcPts val="800"/>
              </a:spcBef>
              <a:spcAft>
                <a:spcPts val="0"/>
              </a:spcAft>
              <a:buClr>
                <a:schemeClr val="dk1"/>
              </a:buClr>
              <a:buSzPts val="1200"/>
              <a:buFont typeface="Arial" panose="020B0604020202020204" pitchFamily="34" charset="0"/>
              <a:buNone/>
            </a:pPr>
            <a:endParaRPr lang="fr-FR" sz="1200" b="0" dirty="0">
              <a:latin typeface="Calibri"/>
              <a:cs typeface="Calibri"/>
              <a:sym typeface="Calibri"/>
            </a:endParaRPr>
          </a:p>
          <a:p>
            <a:pPr marL="171450" marR="0" lvl="0" indent="-171450" algn="l" rtl="0">
              <a:lnSpc>
                <a:spcPct val="100000"/>
              </a:lnSpc>
              <a:spcBef>
                <a:spcPts val="800"/>
              </a:spcBef>
              <a:spcAft>
                <a:spcPts val="0"/>
              </a:spcAft>
              <a:buClr>
                <a:schemeClr val="dk1"/>
              </a:buClr>
              <a:buSzPts val="1200"/>
              <a:buFont typeface="Arial" panose="020B0604020202020204" pitchFamily="34" charset="0"/>
              <a:buChar char="•"/>
            </a:pPr>
            <a:r>
              <a:rPr lang="fr-FR" sz="1200" b="0" dirty="0">
                <a:latin typeface="Calibri"/>
                <a:cs typeface="Calibri"/>
                <a:sym typeface="Calibri"/>
              </a:rPr>
              <a:t>Prêts RAFEO</a:t>
            </a:r>
          </a:p>
          <a:p>
            <a:pPr marL="0" marR="0" lvl="0" indent="0" algn="l" rtl="0">
              <a:lnSpc>
                <a:spcPct val="100000"/>
              </a:lnSpc>
              <a:spcBef>
                <a:spcPts val="800"/>
              </a:spcBef>
              <a:spcAft>
                <a:spcPts val="0"/>
              </a:spcAft>
              <a:buClr>
                <a:schemeClr val="dk1"/>
              </a:buClr>
              <a:buSzPts val="1200"/>
              <a:buFont typeface="Arial" panose="020B0604020202020204" pitchFamily="34" charset="0"/>
              <a:buNone/>
            </a:pPr>
            <a:endParaRPr lang="fr-FR" sz="1200" b="0" dirty="0">
              <a:latin typeface="Calibri"/>
              <a:cs typeface="Calibri"/>
              <a:sym typeface="Calibri"/>
            </a:endParaRPr>
          </a:p>
          <a:p>
            <a:pPr marL="171450" marR="0" lvl="0" indent="-171450" algn="l" rtl="0">
              <a:lnSpc>
                <a:spcPct val="100000"/>
              </a:lnSpc>
              <a:spcBef>
                <a:spcPts val="800"/>
              </a:spcBef>
              <a:spcAft>
                <a:spcPts val="0"/>
              </a:spcAft>
              <a:buClr>
                <a:schemeClr val="dk1"/>
              </a:buClr>
              <a:buSzPts val="1200"/>
              <a:buFont typeface="Arial" panose="020B0604020202020204" pitchFamily="34" charset="0"/>
              <a:buChar char="•"/>
            </a:pPr>
            <a:r>
              <a:rPr lang="fr-FR" sz="1200" b="0" dirty="0">
                <a:latin typeface="Calibri"/>
                <a:cs typeface="Calibri"/>
                <a:sym typeface="Calibri"/>
              </a:rPr>
              <a:t>Héritage, REER et REEI (Régime enregistré d'épargne-invalidité)</a:t>
            </a:r>
          </a:p>
          <a:p>
            <a:pPr marL="0" marR="0" lvl="0" indent="0" algn="l" rtl="0">
              <a:lnSpc>
                <a:spcPct val="100000"/>
              </a:lnSpc>
              <a:spcBef>
                <a:spcPts val="800"/>
              </a:spcBef>
              <a:spcAft>
                <a:spcPts val="0"/>
              </a:spcAft>
              <a:buClr>
                <a:schemeClr val="dk1"/>
              </a:buClr>
              <a:buSzPts val="1200"/>
              <a:buFont typeface="Calibri"/>
              <a:buNone/>
            </a:pPr>
            <a:endParaRPr lang="fr-FR" sz="1200" b="0" dirty="0">
              <a:latin typeface="Calibri"/>
              <a:cs typeface="Calibri"/>
              <a:sym typeface="Calibri"/>
            </a:endParaRPr>
          </a:p>
          <a:p>
            <a:pPr marL="0" marR="0" lvl="0" indent="0" algn="l" rtl="0">
              <a:lnSpc>
                <a:spcPct val="100000"/>
              </a:lnSpc>
              <a:spcBef>
                <a:spcPts val="800"/>
              </a:spcBef>
              <a:spcAft>
                <a:spcPts val="0"/>
              </a:spcAft>
              <a:buClr>
                <a:schemeClr val="dk1"/>
              </a:buClr>
              <a:buSzPts val="1200"/>
              <a:buFont typeface="Calibri"/>
              <a:buNone/>
            </a:pPr>
            <a:r>
              <a:rPr lang="fr-FR" sz="1200" b="0" dirty="0">
                <a:latin typeface="Calibri"/>
                <a:cs typeface="Calibri"/>
                <a:sym typeface="Calibri"/>
              </a:rPr>
              <a:t>Le fait de ne pas avoir tous les documents requis par le POSPH pour évaluer l'admissibilité financière est un obstacle courant pour de nombreuses personnes qui présentent une demande. Les gens ont parfois besoin d'aide pour tout rassembler, et c'est là que vous pouvez aider. Il est important que votre client conserve tous les documents originaux et fasse une copie de ce qu'il donne au POSPH.</a:t>
            </a:r>
          </a:p>
          <a:p>
            <a:pPr marL="0" marR="0" lvl="0" indent="0" algn="l" rtl="0">
              <a:lnSpc>
                <a:spcPct val="100000"/>
              </a:lnSpc>
              <a:spcBef>
                <a:spcPts val="800"/>
              </a:spcBef>
              <a:spcAft>
                <a:spcPts val="0"/>
              </a:spcAft>
              <a:buClr>
                <a:schemeClr val="dk1"/>
              </a:buClr>
              <a:buSzPts val="1200"/>
              <a:buFont typeface="Calibri"/>
              <a:buNone/>
            </a:pPr>
            <a:endParaRPr lang="fr-FR" sz="1200" b="0" dirty="0">
              <a:latin typeface="Calibri"/>
              <a:cs typeface="Calibri"/>
              <a:sym typeface="Calibri"/>
            </a:endParaRPr>
          </a:p>
          <a:p>
            <a:pPr marL="0" marR="0" lvl="0" indent="0" algn="l" rtl="0">
              <a:lnSpc>
                <a:spcPct val="100000"/>
              </a:lnSpc>
              <a:spcBef>
                <a:spcPts val="800"/>
              </a:spcBef>
              <a:spcAft>
                <a:spcPts val="0"/>
              </a:spcAft>
              <a:buClr>
                <a:schemeClr val="dk1"/>
              </a:buClr>
              <a:buSzPts val="1200"/>
              <a:buFont typeface="Calibri"/>
              <a:buNone/>
            </a:pPr>
            <a:r>
              <a:rPr lang="fr-FR" sz="1200" b="0" dirty="0">
                <a:latin typeface="Calibri"/>
                <a:cs typeface="Calibri"/>
                <a:sym typeface="Calibri"/>
              </a:rPr>
              <a:t>Partagez la liste des documents courants dont une personne aura besoin dans le chat (rappelez qu'elle est également répertoriée dans la section Ressources des diapositives) : https://www.ontario.ca/fr/page/aide-sociale</a:t>
            </a:r>
          </a:p>
          <a:p>
            <a:pPr marL="0" marR="0" lvl="0" indent="0" algn="l" rtl="0">
              <a:lnSpc>
                <a:spcPct val="100000"/>
              </a:lnSpc>
              <a:spcBef>
                <a:spcPts val="800"/>
              </a:spcBef>
              <a:spcAft>
                <a:spcPts val="0"/>
              </a:spcAft>
              <a:buClr>
                <a:schemeClr val="dk1"/>
              </a:buClr>
              <a:buSzPts val="1200"/>
              <a:buFont typeface="Calibri"/>
              <a:buNone/>
            </a:pPr>
            <a:endParaRPr lang="fr-FR" sz="1200" b="0" dirty="0">
              <a:latin typeface="Calibri"/>
              <a:cs typeface="Calibri"/>
              <a:sym typeface="Calibri"/>
            </a:endParaRPr>
          </a:p>
          <a:p>
            <a:pPr marL="0" marR="0" lvl="0" indent="0" algn="l" rtl="0">
              <a:lnSpc>
                <a:spcPct val="100000"/>
              </a:lnSpc>
              <a:spcBef>
                <a:spcPts val="800"/>
              </a:spcBef>
              <a:spcAft>
                <a:spcPts val="0"/>
              </a:spcAft>
              <a:buClr>
                <a:schemeClr val="dk1"/>
              </a:buClr>
              <a:buSzPts val="1200"/>
              <a:buFont typeface="Calibri"/>
              <a:buNone/>
            </a:pPr>
            <a:r>
              <a:rPr lang="fr-FR" sz="1200" b="0" dirty="0">
                <a:latin typeface="Calibri"/>
                <a:cs typeface="Calibri"/>
                <a:sym typeface="Calibri"/>
              </a:rPr>
              <a:t>*Les URL de site Web et les hyperliens dans les notes de PowerPoint ne sont pas « en direct ». Vous devrez couper et coller les liens dans votre navigateur.</a:t>
            </a:r>
            <a:endParaRPr b="0" dirty="0"/>
          </a:p>
        </p:txBody>
      </p:sp>
      <p:sp>
        <p:nvSpPr>
          <p:cNvPr id="279" name="Google Shape;279;p24: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25</a:t>
            </a:fld>
            <a:endParaRPr/>
          </a:p>
        </p:txBody>
      </p:sp>
    </p:spTree>
    <p:extLst>
      <p:ext uri="{BB962C8B-B14F-4D97-AF65-F5344CB8AC3E}">
        <p14:creationId xmlns:p14="http://schemas.microsoft.com/office/powerpoint/2010/main" val="1631255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5: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000"/>
              <a:buFont typeface="Noto Sans Symbols"/>
              <a:buNone/>
            </a:pPr>
            <a:r>
              <a:rPr lang="fr-FR" sz="1800" dirty="0">
                <a:solidFill>
                  <a:schemeClr val="dk1"/>
                </a:solidFill>
              </a:rPr>
              <a:t>Pour prouver son handicap, un demandeur du POSPH soumet une TDDH qui comporte quatre parties :</a:t>
            </a:r>
          </a:p>
          <a:p>
            <a:pPr marL="0" marR="0" lvl="0" indent="0" algn="l" rtl="0">
              <a:lnSpc>
                <a:spcPct val="107000"/>
              </a:lnSpc>
              <a:spcBef>
                <a:spcPts val="0"/>
              </a:spcBef>
              <a:spcAft>
                <a:spcPts val="0"/>
              </a:spcAft>
              <a:buClr>
                <a:schemeClr val="dk1"/>
              </a:buClr>
              <a:buSzPts val="1000"/>
              <a:buFont typeface="Noto Sans Symbols"/>
              <a:buNone/>
            </a:pPr>
            <a:endParaRPr lang="fr-FR" sz="1800" dirty="0">
              <a:solidFill>
                <a:schemeClr val="dk1"/>
              </a:solidFill>
            </a:endParaRPr>
          </a:p>
          <a:p>
            <a:pPr marL="285750" marR="0" lvl="0" indent="-285750" algn="l" rtl="0">
              <a:lnSpc>
                <a:spcPct val="107000"/>
              </a:lnSpc>
              <a:spcBef>
                <a:spcPts val="0"/>
              </a:spcBef>
              <a:spcAft>
                <a:spcPts val="0"/>
              </a:spcAft>
              <a:buClr>
                <a:schemeClr val="dk1"/>
              </a:buClr>
              <a:buSzPts val="1000"/>
              <a:buFont typeface="Arial" panose="020B0604020202020204" pitchFamily="34" charset="0"/>
              <a:buChar char="•"/>
            </a:pPr>
            <a:r>
              <a:rPr lang="fr-FR" sz="1800" b="1" dirty="0">
                <a:solidFill>
                  <a:schemeClr val="dk1"/>
                </a:solidFill>
              </a:rPr>
              <a:t>Auto-évaluation : </a:t>
            </a:r>
            <a:r>
              <a:rPr lang="fr-FR" sz="1800" dirty="0">
                <a:solidFill>
                  <a:schemeClr val="dk1"/>
                </a:solidFill>
              </a:rPr>
              <a:t>rempli par le demandeur pour décrire son handicap et la façon dont il l'affecte.</a:t>
            </a:r>
          </a:p>
          <a:p>
            <a:pPr marL="0" marR="0" lvl="0" indent="0" algn="l" rtl="0">
              <a:lnSpc>
                <a:spcPct val="107000"/>
              </a:lnSpc>
              <a:spcBef>
                <a:spcPts val="0"/>
              </a:spcBef>
              <a:spcAft>
                <a:spcPts val="0"/>
              </a:spcAft>
              <a:buClr>
                <a:schemeClr val="dk1"/>
              </a:buClr>
              <a:buSzPts val="1000"/>
              <a:buFont typeface="Arial" panose="020B0604020202020204" pitchFamily="34" charset="0"/>
              <a:buNone/>
            </a:pPr>
            <a:endParaRPr lang="fr-FR" sz="1800" dirty="0">
              <a:solidFill>
                <a:schemeClr val="dk1"/>
              </a:solidFill>
            </a:endParaRPr>
          </a:p>
          <a:p>
            <a:pPr marL="285750" marR="0" lvl="0" indent="-285750" algn="l" rtl="0">
              <a:lnSpc>
                <a:spcPct val="107000"/>
              </a:lnSpc>
              <a:spcBef>
                <a:spcPts val="0"/>
              </a:spcBef>
              <a:spcAft>
                <a:spcPts val="0"/>
              </a:spcAft>
              <a:buClr>
                <a:schemeClr val="dk1"/>
              </a:buClr>
              <a:buSzPts val="1000"/>
              <a:buFont typeface="Arial" panose="020B0604020202020204" pitchFamily="34" charset="0"/>
              <a:buChar char="•"/>
            </a:pPr>
            <a:r>
              <a:rPr lang="fr-FR" sz="1800" b="1" dirty="0">
                <a:solidFill>
                  <a:schemeClr val="dk1"/>
                </a:solidFill>
              </a:rPr>
              <a:t>Consentement à la divulgation de renseignements médicaux et connexes : </a:t>
            </a:r>
            <a:r>
              <a:rPr lang="fr-FR" sz="1800" dirty="0">
                <a:solidFill>
                  <a:schemeClr val="dk1"/>
                </a:solidFill>
              </a:rPr>
              <a:t>À remplir par le demandeur pour donner à son professionnel de la santé la permission de partager des renseignements avec le POSPH.</a:t>
            </a:r>
          </a:p>
          <a:p>
            <a:pPr marL="0" marR="0" lvl="0" indent="0" algn="l" rtl="0">
              <a:lnSpc>
                <a:spcPct val="107000"/>
              </a:lnSpc>
              <a:spcBef>
                <a:spcPts val="0"/>
              </a:spcBef>
              <a:spcAft>
                <a:spcPts val="0"/>
              </a:spcAft>
              <a:buClr>
                <a:schemeClr val="dk1"/>
              </a:buClr>
              <a:buSzPts val="1000"/>
              <a:buFont typeface="Noto Sans Symbols"/>
              <a:buNone/>
            </a:pPr>
            <a:endParaRPr lang="fr-FR" sz="1800" dirty="0">
              <a:solidFill>
                <a:schemeClr val="dk1"/>
              </a:solidFill>
            </a:endParaRPr>
          </a:p>
          <a:p>
            <a:pPr marL="0" marR="0" lvl="0" indent="0" algn="l" rtl="0">
              <a:lnSpc>
                <a:spcPct val="107000"/>
              </a:lnSpc>
              <a:spcBef>
                <a:spcPts val="0"/>
              </a:spcBef>
              <a:spcAft>
                <a:spcPts val="0"/>
              </a:spcAft>
              <a:buClr>
                <a:schemeClr val="dk1"/>
              </a:buClr>
              <a:buSzPts val="1000"/>
              <a:buFont typeface="Noto Sans Symbols"/>
              <a:buNone/>
            </a:pPr>
            <a:r>
              <a:rPr lang="fr-FR" sz="1800" dirty="0">
                <a:solidFill>
                  <a:schemeClr val="dk1"/>
                </a:solidFill>
              </a:rPr>
              <a:t>Le site Web du gouvernement contient une liste de professionnels de la santé agréés : https://www.ontario.ca/fr/page/programme-ontarien-de-soutien-aux-personnes-handicapees-trousse-de-determination-du-handicap#section-3</a:t>
            </a:r>
          </a:p>
          <a:p>
            <a:pPr marL="0" marR="0" lvl="0" indent="0" algn="l" rtl="0">
              <a:lnSpc>
                <a:spcPct val="107000"/>
              </a:lnSpc>
              <a:spcBef>
                <a:spcPts val="0"/>
              </a:spcBef>
              <a:spcAft>
                <a:spcPts val="0"/>
              </a:spcAft>
              <a:buClr>
                <a:schemeClr val="dk1"/>
              </a:buClr>
              <a:buSzPts val="1000"/>
              <a:buFont typeface="Noto Sans Symbols"/>
              <a:buNone/>
            </a:pPr>
            <a:endParaRPr lang="fr-FR" sz="1800" dirty="0">
              <a:solidFill>
                <a:schemeClr val="dk1"/>
              </a:solidFill>
            </a:endParaRPr>
          </a:p>
          <a:p>
            <a:pPr marL="285750" marR="0" lvl="0" indent="-285750" algn="l" rtl="0">
              <a:lnSpc>
                <a:spcPct val="107000"/>
              </a:lnSpc>
              <a:spcBef>
                <a:spcPts val="0"/>
              </a:spcBef>
              <a:spcAft>
                <a:spcPts val="0"/>
              </a:spcAft>
              <a:buClr>
                <a:schemeClr val="dk1"/>
              </a:buClr>
              <a:buSzPts val="1000"/>
              <a:buFont typeface="Arial" panose="020B0604020202020204" pitchFamily="34" charset="0"/>
              <a:buChar char="•"/>
            </a:pPr>
            <a:r>
              <a:rPr lang="fr-FR" sz="1800" b="1" dirty="0">
                <a:solidFill>
                  <a:schemeClr val="dk1"/>
                </a:solidFill>
              </a:rPr>
              <a:t>Rapport sur l'état de santé : </a:t>
            </a:r>
            <a:r>
              <a:rPr lang="fr-FR" sz="1800" dirty="0">
                <a:solidFill>
                  <a:schemeClr val="dk1"/>
                </a:solidFill>
              </a:rPr>
              <a:t>Rempli par un professionnel de la santé pour décrire l'invalidité du demandeur.</a:t>
            </a:r>
          </a:p>
          <a:p>
            <a:pPr marL="0" marR="0" lvl="0" indent="0" algn="l" rtl="0">
              <a:lnSpc>
                <a:spcPct val="107000"/>
              </a:lnSpc>
              <a:spcBef>
                <a:spcPts val="0"/>
              </a:spcBef>
              <a:spcAft>
                <a:spcPts val="0"/>
              </a:spcAft>
              <a:buClr>
                <a:schemeClr val="dk1"/>
              </a:buClr>
              <a:buSzPts val="1000"/>
              <a:buFont typeface="Arial" panose="020B0604020202020204" pitchFamily="34" charset="0"/>
              <a:buNone/>
            </a:pPr>
            <a:endParaRPr lang="fr-FR" sz="1800" b="1" dirty="0">
              <a:solidFill>
                <a:schemeClr val="dk1"/>
              </a:solidFill>
            </a:endParaRPr>
          </a:p>
          <a:p>
            <a:pPr marL="285750" marR="0" lvl="0" indent="-285750" algn="l" rtl="0">
              <a:lnSpc>
                <a:spcPct val="107000"/>
              </a:lnSpc>
              <a:spcBef>
                <a:spcPts val="0"/>
              </a:spcBef>
              <a:spcAft>
                <a:spcPts val="0"/>
              </a:spcAft>
              <a:buClr>
                <a:schemeClr val="dk1"/>
              </a:buClr>
              <a:buSzPts val="1000"/>
              <a:buFont typeface="Arial" panose="020B0604020202020204" pitchFamily="34" charset="0"/>
              <a:buChar char="•"/>
            </a:pPr>
            <a:r>
              <a:rPr lang="fr-FR" sz="1800" b="1" dirty="0">
                <a:solidFill>
                  <a:schemeClr val="dk1"/>
                </a:solidFill>
              </a:rPr>
              <a:t>Rapport des activités de la vie quotidienne : </a:t>
            </a:r>
            <a:r>
              <a:rPr lang="fr-FR" sz="1800" dirty="0">
                <a:solidFill>
                  <a:schemeClr val="dk1"/>
                </a:solidFill>
              </a:rPr>
              <a:t>Rempli par un professionnel de la santé pour décrire comment l'invalidité affecte la vie du demandeur.</a:t>
            </a:r>
          </a:p>
          <a:p>
            <a:pPr marL="0" marR="0" lvl="0" indent="0" algn="l" rtl="0">
              <a:lnSpc>
                <a:spcPct val="107000"/>
              </a:lnSpc>
              <a:spcBef>
                <a:spcPts val="0"/>
              </a:spcBef>
              <a:spcAft>
                <a:spcPts val="0"/>
              </a:spcAft>
              <a:buClr>
                <a:schemeClr val="dk1"/>
              </a:buClr>
              <a:buSzPts val="1000"/>
              <a:buFont typeface="Noto Sans Symbols"/>
              <a:buNone/>
            </a:pPr>
            <a:endParaRPr lang="fr-FR" sz="1800" dirty="0">
              <a:solidFill>
                <a:schemeClr val="dk1"/>
              </a:solidFill>
            </a:endParaRPr>
          </a:p>
          <a:p>
            <a:pPr marL="0" marR="0" lvl="0" indent="0" algn="l" rtl="0">
              <a:lnSpc>
                <a:spcPct val="107000"/>
              </a:lnSpc>
              <a:spcBef>
                <a:spcPts val="0"/>
              </a:spcBef>
              <a:spcAft>
                <a:spcPts val="0"/>
              </a:spcAft>
              <a:buClr>
                <a:schemeClr val="dk1"/>
              </a:buClr>
              <a:buSzPts val="1000"/>
              <a:buFont typeface="Noto Sans Symbols"/>
              <a:buNone/>
            </a:pPr>
            <a:r>
              <a:rPr lang="fr-FR" sz="1800" dirty="0">
                <a:solidFill>
                  <a:schemeClr val="dk1"/>
                </a:solidFill>
              </a:rPr>
              <a:t>Il est important de noter que la carte santé de l’Ontario paie les médecins pour remplir les demandes. Les médecins praticiens ne peuvent pas facturer les patients.</a:t>
            </a:r>
          </a:p>
          <a:p>
            <a:pPr marL="0" marR="0" lvl="0" indent="0" algn="l" rtl="0">
              <a:lnSpc>
                <a:spcPct val="107000"/>
              </a:lnSpc>
              <a:spcBef>
                <a:spcPts val="0"/>
              </a:spcBef>
              <a:spcAft>
                <a:spcPts val="0"/>
              </a:spcAft>
              <a:buClr>
                <a:schemeClr val="dk1"/>
              </a:buClr>
              <a:buSzPts val="1000"/>
              <a:buFont typeface="Noto Sans Symbols"/>
              <a:buNone/>
            </a:pPr>
            <a:endParaRPr lang="fr-FR" sz="1800" dirty="0">
              <a:solidFill>
                <a:schemeClr val="dk1"/>
              </a:solidFill>
            </a:endParaRPr>
          </a:p>
          <a:p>
            <a:pPr marL="0" marR="0" lvl="0" indent="0" algn="l" rtl="0">
              <a:lnSpc>
                <a:spcPct val="107000"/>
              </a:lnSpc>
              <a:spcBef>
                <a:spcPts val="0"/>
              </a:spcBef>
              <a:spcAft>
                <a:spcPts val="0"/>
              </a:spcAft>
              <a:buClr>
                <a:schemeClr val="dk1"/>
              </a:buClr>
              <a:buSzPts val="1000"/>
              <a:buFont typeface="Noto Sans Symbols"/>
              <a:buNone/>
            </a:pPr>
            <a:r>
              <a:rPr lang="fr-FR" sz="1800" b="1" dirty="0">
                <a:solidFill>
                  <a:schemeClr val="dk1"/>
                </a:solidFill>
              </a:rPr>
              <a:t>Remarque : </a:t>
            </a:r>
            <a:r>
              <a:rPr lang="fr-FR" sz="1800" dirty="0">
                <a:solidFill>
                  <a:schemeClr val="dk1"/>
                </a:solidFill>
              </a:rPr>
              <a:t>Si une personne a des problèmes de santé diagnostiqués à l'extérieur de l'Ontario, le pronostic, la durée, les déficiences et les limitations doivent quand même être </a:t>
            </a:r>
            <a:r>
              <a:rPr lang="fr-FR" sz="1800" b="1" dirty="0">
                <a:solidFill>
                  <a:schemeClr val="dk1"/>
                </a:solidFill>
              </a:rPr>
              <a:t>confirmés</a:t>
            </a:r>
            <a:r>
              <a:rPr lang="fr-FR" sz="1800" dirty="0">
                <a:solidFill>
                  <a:schemeClr val="dk1"/>
                </a:solidFill>
              </a:rPr>
              <a:t> par un professionnel de la santé autorisé à exercer en Ontario en remplissant le formulaire DDH.</a:t>
            </a:r>
          </a:p>
          <a:p>
            <a:pPr marL="0" marR="0" lvl="0" indent="0" algn="l" rtl="0">
              <a:lnSpc>
                <a:spcPct val="107000"/>
              </a:lnSpc>
              <a:spcBef>
                <a:spcPts val="0"/>
              </a:spcBef>
              <a:spcAft>
                <a:spcPts val="0"/>
              </a:spcAft>
              <a:buClr>
                <a:schemeClr val="dk1"/>
              </a:buClr>
              <a:buSzPts val="1000"/>
              <a:buFont typeface="Noto Sans Symbols"/>
              <a:buNone/>
            </a:pPr>
            <a:endParaRPr lang="fr-FR" sz="1800" dirty="0">
              <a:solidFill>
                <a:schemeClr val="dk1"/>
              </a:solidFill>
            </a:endParaRPr>
          </a:p>
          <a:p>
            <a:pPr marL="0" marR="0" lvl="0" indent="0" algn="l" rtl="0">
              <a:lnSpc>
                <a:spcPct val="107000"/>
              </a:lnSpc>
              <a:spcBef>
                <a:spcPts val="0"/>
              </a:spcBef>
              <a:spcAft>
                <a:spcPts val="0"/>
              </a:spcAft>
              <a:buClr>
                <a:schemeClr val="dk1"/>
              </a:buClr>
              <a:buSzPts val="1000"/>
              <a:buFont typeface="Noto Sans Symbols"/>
              <a:buNone/>
            </a:pPr>
            <a:r>
              <a:rPr lang="fr-FR" sz="1800" dirty="0">
                <a:solidFill>
                  <a:schemeClr val="dk1"/>
                </a:solidFill>
              </a:rPr>
              <a:t>*Les URL de site Web et les hyperliens dans les notes de PowerPoint ne sont pas « en direct ». Vous devrez couper et coller les liens dans votre navigateur.</a:t>
            </a:r>
            <a:endParaRPr dirty="0"/>
          </a:p>
        </p:txBody>
      </p:sp>
      <p:sp>
        <p:nvSpPr>
          <p:cNvPr id="287" name="Google Shape;287;p25: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26</a:t>
            </a:fld>
            <a:endParaRPr/>
          </a:p>
        </p:txBody>
      </p:sp>
    </p:spTree>
    <p:extLst>
      <p:ext uri="{BB962C8B-B14F-4D97-AF65-F5344CB8AC3E}">
        <p14:creationId xmlns:p14="http://schemas.microsoft.com/office/powerpoint/2010/main" val="3722323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6: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6: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r>
              <a:rPr lang="fr-FR" sz="1800" b="0" dirty="0">
                <a:solidFill>
                  <a:srgbClr val="000000"/>
                </a:solidFill>
                <a:latin typeface="Helvetica Neue"/>
                <a:ea typeface="Helvetica Neue"/>
                <a:cs typeface="Helvetica Neue"/>
                <a:sym typeface="Helvetica Neue"/>
              </a:rPr>
              <a:t>Les nouveaux formulaires DDH remplis par les professionnels de la santé ont des échelles de notation révisées. Les professionnels de la santé utilisent les échelles pour évaluer le bien-être intellectuel et émotionnel d'un candidat et pour évaluer l'impact du handicap sur les activités quotidiennes du candidat.</a:t>
            </a:r>
          </a:p>
          <a:p>
            <a:pPr marL="0" marR="0" lvl="0" indent="0" algn="l" rtl="0">
              <a:lnSpc>
                <a:spcPct val="100000"/>
              </a:lnSpc>
              <a:spcBef>
                <a:spcPts val="0"/>
              </a:spcBef>
              <a:spcAft>
                <a:spcPts val="0"/>
              </a:spcAft>
              <a:buClr>
                <a:srgbClr val="000000"/>
              </a:buClr>
              <a:buSzPts val="1800"/>
              <a:buFont typeface="Helvetica Neue"/>
              <a:buNone/>
            </a:pPr>
            <a:endParaRPr lang="fr-FR" sz="1800" b="0"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r>
              <a:rPr lang="fr-FR" sz="1800" b="0" dirty="0">
                <a:solidFill>
                  <a:srgbClr val="000000"/>
                </a:solidFill>
                <a:latin typeface="Helvetica Neue"/>
                <a:ea typeface="Helvetica Neue"/>
                <a:cs typeface="Helvetica Neue"/>
                <a:sym typeface="Helvetica Neue"/>
              </a:rPr>
              <a:t>Sur les anciens formulaires, il était rare que le POSPH trouve une personne admissible à moins qu'elle n'ait une cote « modérée » ou « grave ». Il était légalement possible d'être admissible au POSPH avec seulement des cotes « légères », mais c'était moins probable. Cela suggère que les candidats auront probablement plus de succès si leur professionnel de la santé sélectionne des cotes modérées (2) ou sévères (3) sur les nouveaux formulaires.</a:t>
            </a:r>
          </a:p>
          <a:p>
            <a:pPr marL="0" marR="0" lvl="0" indent="0" algn="l" rtl="0">
              <a:lnSpc>
                <a:spcPct val="100000"/>
              </a:lnSpc>
              <a:spcBef>
                <a:spcPts val="0"/>
              </a:spcBef>
              <a:spcAft>
                <a:spcPts val="0"/>
              </a:spcAft>
              <a:buClr>
                <a:srgbClr val="000000"/>
              </a:buClr>
              <a:buSzPts val="1800"/>
              <a:buFont typeface="Helvetica Neue"/>
              <a:buNone/>
            </a:pPr>
            <a:endParaRPr lang="fr-FR" sz="1800" b="0"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r>
              <a:rPr lang="fr-FR" sz="1800" b="0" dirty="0">
                <a:solidFill>
                  <a:srgbClr val="000000"/>
                </a:solidFill>
                <a:latin typeface="Helvetica Neue"/>
                <a:ea typeface="Helvetica Neue"/>
                <a:cs typeface="Helvetica Neue"/>
                <a:sym typeface="Helvetica Neue"/>
              </a:rPr>
              <a:t>Ces nouveaux formulaires demandent du temps, des efforts et de la réflexion pour être remplis. Ils permettent également aux professionnels de la santé d'expliquer le handicap d'un demandeur et comment il les affecte plus complètement. Ils disposent d'un espace permettant aux professionnels de la santé de joindre des rapports de santé supplémentaires et d'autres informations complémentaires, et d'écrire des commentaires.</a:t>
            </a:r>
            <a:endParaRPr dirty="0"/>
          </a:p>
        </p:txBody>
      </p:sp>
      <p:sp>
        <p:nvSpPr>
          <p:cNvPr id="295" name="Google Shape;295;p26: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extLst>
      <p:ext uri="{BB962C8B-B14F-4D97-AF65-F5344CB8AC3E}">
        <p14:creationId xmlns:p14="http://schemas.microsoft.com/office/powerpoint/2010/main" val="2858276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7: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7: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B36"/>
              </a:buClr>
              <a:buSzPts val="1200"/>
              <a:buFont typeface="Calibri"/>
              <a:buNone/>
            </a:pPr>
            <a:r>
              <a:rPr lang="fr-FR" sz="1200" b="1" dirty="0">
                <a:solidFill>
                  <a:srgbClr val="212B36"/>
                </a:solidFill>
                <a:latin typeface="Calibri"/>
                <a:ea typeface="Calibri"/>
                <a:cs typeface="Calibri"/>
                <a:sym typeface="Calibri"/>
              </a:rPr>
              <a:t>Rapport sur l'état de santé : </a:t>
            </a:r>
            <a:r>
              <a:rPr lang="fr-FR" sz="1200" b="0" dirty="0">
                <a:solidFill>
                  <a:srgbClr val="212B36"/>
                </a:solidFill>
                <a:latin typeface="Calibri"/>
                <a:ea typeface="Calibri"/>
                <a:cs typeface="Calibri"/>
                <a:sym typeface="Calibri"/>
              </a:rPr>
              <a:t>Rempli par un professionnel de la santé pour décrire l'invalidité du demandeur.</a:t>
            </a:r>
          </a:p>
          <a:p>
            <a:pPr marL="0" marR="0" lvl="0" indent="0" algn="l" rtl="0">
              <a:lnSpc>
                <a:spcPct val="100000"/>
              </a:lnSpc>
              <a:spcBef>
                <a:spcPts val="0"/>
              </a:spcBef>
              <a:spcAft>
                <a:spcPts val="0"/>
              </a:spcAft>
              <a:buClr>
                <a:srgbClr val="212B36"/>
              </a:buClr>
              <a:buSzPts val="1200"/>
              <a:buFont typeface="Calibri"/>
              <a:buNone/>
            </a:pPr>
            <a:endParaRPr lang="fr-FR" sz="1200" b="0" dirty="0">
              <a:solidFill>
                <a:srgbClr val="212B36"/>
              </a:solidFill>
              <a:latin typeface="Calibri"/>
              <a:ea typeface="Calibri"/>
              <a:cs typeface="Calibri"/>
              <a:sym typeface="Calibri"/>
            </a:endParaRPr>
          </a:p>
          <a:p>
            <a:pPr marL="0" marR="0" lvl="0" indent="0" algn="l" rtl="0">
              <a:lnSpc>
                <a:spcPct val="100000"/>
              </a:lnSpc>
              <a:spcBef>
                <a:spcPts val="0"/>
              </a:spcBef>
              <a:spcAft>
                <a:spcPts val="0"/>
              </a:spcAft>
              <a:buClr>
                <a:srgbClr val="212B36"/>
              </a:buClr>
              <a:buSzPts val="1200"/>
              <a:buFont typeface="Calibri"/>
              <a:buNone/>
            </a:pPr>
            <a:r>
              <a:rPr lang="fr-FR" sz="1200" b="0" dirty="0">
                <a:solidFill>
                  <a:srgbClr val="212B36"/>
                </a:solidFill>
                <a:latin typeface="Calibri"/>
                <a:ea typeface="Calibri"/>
                <a:cs typeface="Calibri"/>
                <a:sym typeface="Calibri"/>
              </a:rPr>
              <a:t>C'est l'occasion de demander aux participants ce qu'ils pensent de la trousse DDH inclus dans le manuel. Dites-leur de regarder les pages 13 à 22 du cahier de travail, le rapport sur l'état de santé. Demandez à un ou deux volontaires de partager leurs premières impressions et observations sur le formulaire.</a:t>
            </a:r>
          </a:p>
          <a:p>
            <a:pPr marL="0" marR="0" lvl="0" indent="0" algn="l" rtl="0">
              <a:lnSpc>
                <a:spcPct val="100000"/>
              </a:lnSpc>
              <a:spcBef>
                <a:spcPts val="0"/>
              </a:spcBef>
              <a:spcAft>
                <a:spcPts val="0"/>
              </a:spcAft>
              <a:buClr>
                <a:srgbClr val="212B36"/>
              </a:buClr>
              <a:buSzPts val="1200"/>
              <a:buFont typeface="Calibri"/>
              <a:buNone/>
            </a:pPr>
            <a:endParaRPr lang="fr-FR" sz="1200" b="0" dirty="0">
              <a:solidFill>
                <a:srgbClr val="212B36"/>
              </a:solidFill>
              <a:latin typeface="Calibri"/>
              <a:ea typeface="Calibri"/>
              <a:cs typeface="Calibri"/>
              <a:sym typeface="Calibri"/>
            </a:endParaRPr>
          </a:p>
          <a:p>
            <a:pPr marL="0" marR="0" lvl="0" indent="0" algn="l" rtl="0">
              <a:lnSpc>
                <a:spcPct val="100000"/>
              </a:lnSpc>
              <a:spcBef>
                <a:spcPts val="0"/>
              </a:spcBef>
              <a:spcAft>
                <a:spcPts val="0"/>
              </a:spcAft>
              <a:buClr>
                <a:srgbClr val="212B36"/>
              </a:buClr>
              <a:buSzPts val="1200"/>
              <a:buFont typeface="Calibri"/>
              <a:buNone/>
            </a:pPr>
            <a:r>
              <a:rPr lang="fr-FR" sz="1200" b="0" dirty="0">
                <a:solidFill>
                  <a:srgbClr val="212B36"/>
                </a:solidFill>
                <a:latin typeface="Calibri"/>
                <a:ea typeface="Calibri"/>
                <a:cs typeface="Calibri"/>
                <a:sym typeface="Calibri"/>
              </a:rPr>
              <a:t>Le but de cet exercice est de familiariser les participants avec les formulaires, mais aussi de leur permettre de voir par eux-mêmes à quel point le niveau de détail peut sembler accablant, même pour les professionnels de la santé.</a:t>
            </a:r>
            <a:endParaRPr b="0" dirty="0"/>
          </a:p>
        </p:txBody>
      </p:sp>
      <p:sp>
        <p:nvSpPr>
          <p:cNvPr id="303" name="Google Shape;303;p27: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28</a:t>
            </a:fld>
            <a:endParaRPr/>
          </a:p>
        </p:txBody>
      </p:sp>
    </p:spTree>
    <p:extLst>
      <p:ext uri="{BB962C8B-B14F-4D97-AF65-F5344CB8AC3E}">
        <p14:creationId xmlns:p14="http://schemas.microsoft.com/office/powerpoint/2010/main" val="760629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8: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En particulier, attirez l'attention des participants sur la page 17 du cahier d'exercices, l'échelle de bien-être intellectuel et émotionnel - encore une fois, demandez à un volontaire de dire ce qu'ils remarquent à propos de cette partie du formulaire. Manque-t-il quelque chose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Le nouveau formulaire de rapport sur l'état de santé demande désormais PLUS d'informations sur la santé mentale et cognitive, notamment :</a:t>
            </a:r>
          </a:p>
          <a:p>
            <a:pPr marL="171450" lvl="0" indent="-171450" algn="l" rtl="0">
              <a:spcBef>
                <a:spcPts val="0"/>
              </a:spcBef>
              <a:spcAft>
                <a:spcPts val="0"/>
              </a:spcAft>
              <a:buFont typeface="Arial" panose="020B0604020202020204" pitchFamily="34" charset="0"/>
              <a:buChar char="•"/>
            </a:pPr>
            <a:r>
              <a:rPr lang="fr-FR" dirty="0"/>
              <a:t>Dépendances</a:t>
            </a:r>
          </a:p>
          <a:p>
            <a:pPr marL="171450" lvl="0" indent="-171450" algn="l" rtl="0">
              <a:spcBef>
                <a:spcPts val="0"/>
              </a:spcBef>
              <a:spcAft>
                <a:spcPts val="0"/>
              </a:spcAft>
              <a:buFont typeface="Arial" panose="020B0604020202020204" pitchFamily="34" charset="0"/>
              <a:buChar char="•"/>
            </a:pPr>
            <a:r>
              <a:rPr lang="fr-FR" dirty="0"/>
              <a:t>troubles neurodéveloppementaux, par exemple, l'autisme ou la paralysie cérébrale</a:t>
            </a:r>
          </a:p>
          <a:p>
            <a:pPr marL="171450" lvl="0" indent="-171450" algn="l" rtl="0">
              <a:spcBef>
                <a:spcPts val="0"/>
              </a:spcBef>
              <a:spcAft>
                <a:spcPts val="0"/>
              </a:spcAft>
              <a:buFont typeface="Arial" panose="020B0604020202020204" pitchFamily="34" charset="0"/>
              <a:buChar char="•"/>
            </a:pPr>
            <a:r>
              <a:rPr lang="fr-FR" dirty="0"/>
              <a:t>troubles cognitifs, tels que la difficulté à comprendre ou à se souvenir des informations, ou à prendre des décisions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Partagez vos expériences avec des médecins qui ont rempli ou non cet aspect de la demande d'un client.</a:t>
            </a:r>
            <a:endParaRPr dirty="0"/>
          </a:p>
        </p:txBody>
      </p:sp>
      <p:sp>
        <p:nvSpPr>
          <p:cNvPr id="311" name="Google Shape;311;p28: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29</a:t>
            </a:fld>
            <a:endParaRPr/>
          </a:p>
        </p:txBody>
      </p:sp>
    </p:spTree>
    <p:extLst>
      <p:ext uri="{BB962C8B-B14F-4D97-AF65-F5344CB8AC3E}">
        <p14:creationId xmlns:p14="http://schemas.microsoft.com/office/powerpoint/2010/main" val="251915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Prenez un moment pour faire une pause et invitez les participants à reconnaître l’occupation actuelle des terres et des territoires autochtones par les colons au Canada. </a:t>
            </a:r>
          </a:p>
          <a:p>
            <a:pPr marL="171450" indent="-171450">
              <a:buFont typeface="Arial" panose="020B0604020202020204" pitchFamily="34" charset="0"/>
              <a:buChar char="•"/>
            </a:pPr>
            <a:r>
              <a:rPr lang="fr-FR" dirty="0"/>
              <a:t>Collaborez avec les gens de votre collectivité pour établir une reconnaissance des terres qui témoigne du colonialisme et de son lien avec votre travail, et consultez les partenaires autochtones de votre région. Vous pouvez inclure des exemples d’alliances actives.</a:t>
            </a:r>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3</a:t>
            </a:fld>
            <a:endParaRPr lang="en-CA"/>
          </a:p>
        </p:txBody>
      </p:sp>
    </p:spTree>
    <p:extLst>
      <p:ext uri="{BB962C8B-B14F-4D97-AF65-F5344CB8AC3E}">
        <p14:creationId xmlns:p14="http://schemas.microsoft.com/office/powerpoint/2010/main" val="3989340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9: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B36"/>
              </a:buClr>
              <a:buSzPts val="1200"/>
              <a:buFont typeface="Calibri"/>
              <a:buNone/>
            </a:pPr>
            <a:r>
              <a:rPr lang="fr-FR" sz="1200" b="1" dirty="0">
                <a:solidFill>
                  <a:srgbClr val="212B36"/>
                </a:solidFill>
                <a:latin typeface="Calibri"/>
                <a:ea typeface="Calibri"/>
                <a:cs typeface="Calibri"/>
                <a:sym typeface="Calibri"/>
              </a:rPr>
              <a:t>Rapport des activités de la vie quotidienne : </a:t>
            </a:r>
            <a:r>
              <a:rPr lang="fr-FR" sz="1200" b="0" dirty="0">
                <a:solidFill>
                  <a:srgbClr val="212B36"/>
                </a:solidFill>
                <a:latin typeface="Calibri"/>
                <a:ea typeface="Calibri"/>
                <a:cs typeface="Calibri"/>
                <a:sym typeface="Calibri"/>
              </a:rPr>
              <a:t>Rempli par un professionnel de la santé pour décrire comment l'invalidité affecte la vie du demandeur.</a:t>
            </a:r>
          </a:p>
          <a:p>
            <a:pPr marL="0" marR="0" lvl="0" indent="0" algn="l" rtl="0">
              <a:lnSpc>
                <a:spcPct val="100000"/>
              </a:lnSpc>
              <a:spcBef>
                <a:spcPts val="0"/>
              </a:spcBef>
              <a:spcAft>
                <a:spcPts val="0"/>
              </a:spcAft>
              <a:buClr>
                <a:srgbClr val="212B36"/>
              </a:buClr>
              <a:buSzPts val="1200"/>
              <a:buFont typeface="Calibri"/>
              <a:buNone/>
            </a:pPr>
            <a:endParaRPr lang="fr-FR" sz="1200" b="0" dirty="0">
              <a:solidFill>
                <a:srgbClr val="212B36"/>
              </a:solidFill>
              <a:latin typeface="Calibri"/>
              <a:ea typeface="Calibri"/>
              <a:cs typeface="Calibri"/>
              <a:sym typeface="Calibri"/>
            </a:endParaRPr>
          </a:p>
          <a:p>
            <a:pPr marL="0" marR="0" lvl="0" indent="0" algn="l" rtl="0">
              <a:lnSpc>
                <a:spcPct val="100000"/>
              </a:lnSpc>
              <a:spcBef>
                <a:spcPts val="0"/>
              </a:spcBef>
              <a:spcAft>
                <a:spcPts val="0"/>
              </a:spcAft>
              <a:buClr>
                <a:srgbClr val="212B36"/>
              </a:buClr>
              <a:buSzPts val="1200"/>
              <a:buFont typeface="Calibri"/>
              <a:buNone/>
            </a:pPr>
            <a:r>
              <a:rPr lang="fr-FR" sz="1200" b="0" dirty="0">
                <a:solidFill>
                  <a:srgbClr val="212B36"/>
                </a:solidFill>
                <a:latin typeface="Calibri"/>
                <a:ea typeface="Calibri"/>
                <a:cs typeface="Calibri"/>
                <a:sym typeface="Calibri"/>
              </a:rPr>
              <a:t>Cette partie du formulaire se trouve aux pages 23 à 25 du cahier de travail. Demandez aux participants s'il y a des activités qui les ont surpris sur la liste, ou s'il y a d'autres activités qui, selon eux, devraient être incluses.</a:t>
            </a:r>
          </a:p>
          <a:p>
            <a:pPr marL="0" marR="0" lvl="0" indent="0" algn="l" rtl="0">
              <a:lnSpc>
                <a:spcPct val="100000"/>
              </a:lnSpc>
              <a:spcBef>
                <a:spcPts val="0"/>
              </a:spcBef>
              <a:spcAft>
                <a:spcPts val="0"/>
              </a:spcAft>
              <a:buClr>
                <a:srgbClr val="212B36"/>
              </a:buClr>
              <a:buSzPts val="1200"/>
              <a:buFont typeface="Calibri"/>
              <a:buNone/>
            </a:pPr>
            <a:endParaRPr lang="fr-FR" sz="1200" b="0" dirty="0">
              <a:solidFill>
                <a:srgbClr val="212B36"/>
              </a:solidFill>
              <a:latin typeface="Calibri"/>
              <a:ea typeface="Calibri"/>
              <a:cs typeface="Calibri"/>
              <a:sym typeface="Calibri"/>
            </a:endParaRPr>
          </a:p>
          <a:p>
            <a:pPr marL="0" marR="0" lvl="0" indent="0" algn="l" rtl="0">
              <a:lnSpc>
                <a:spcPct val="100000"/>
              </a:lnSpc>
              <a:spcBef>
                <a:spcPts val="0"/>
              </a:spcBef>
              <a:spcAft>
                <a:spcPts val="0"/>
              </a:spcAft>
              <a:buClr>
                <a:srgbClr val="212B36"/>
              </a:buClr>
              <a:buSzPts val="1200"/>
              <a:buFont typeface="Calibri"/>
              <a:buNone/>
            </a:pPr>
            <a:r>
              <a:rPr lang="fr-FR" sz="1200" b="0" dirty="0">
                <a:solidFill>
                  <a:srgbClr val="212B36"/>
                </a:solidFill>
                <a:latin typeface="Calibri"/>
                <a:ea typeface="Calibri"/>
                <a:cs typeface="Calibri"/>
                <a:sym typeface="Calibri"/>
              </a:rPr>
              <a:t>Expliquez qu'il est possible pour le médecin d'ajouter une note pour expliquer d'autres activités qui ne sont pas incluses.</a:t>
            </a:r>
            <a:endParaRPr b="0" dirty="0"/>
          </a:p>
        </p:txBody>
      </p:sp>
      <p:sp>
        <p:nvSpPr>
          <p:cNvPr id="320" name="Google Shape;320;p29: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30</a:t>
            </a:fld>
            <a:endParaRPr/>
          </a:p>
        </p:txBody>
      </p:sp>
    </p:spTree>
    <p:extLst>
      <p:ext uri="{BB962C8B-B14F-4D97-AF65-F5344CB8AC3E}">
        <p14:creationId xmlns:p14="http://schemas.microsoft.com/office/powerpoint/2010/main" val="3851353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0: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B36"/>
              </a:buClr>
              <a:buSzPts val="1200"/>
              <a:buFont typeface="Calibri"/>
              <a:buNone/>
            </a:pPr>
            <a:r>
              <a:rPr lang="fr-FR" sz="1200" b="1" dirty="0">
                <a:solidFill>
                  <a:srgbClr val="212B36"/>
                </a:solidFill>
                <a:latin typeface="Calibri"/>
                <a:ea typeface="Calibri"/>
                <a:cs typeface="Calibri"/>
                <a:sym typeface="Calibri"/>
              </a:rPr>
              <a:t>Auto-évaluation : </a:t>
            </a:r>
            <a:r>
              <a:rPr lang="fr-FR" sz="1200" b="0" dirty="0">
                <a:solidFill>
                  <a:srgbClr val="212B36"/>
                </a:solidFill>
                <a:latin typeface="Calibri"/>
                <a:ea typeface="Calibri"/>
                <a:cs typeface="Calibri"/>
                <a:sym typeface="Calibri"/>
              </a:rPr>
              <a:t>rempli par le demandeur pour décrire son handicap et la façon dont il l'affecte.</a:t>
            </a:r>
          </a:p>
          <a:p>
            <a:pPr marL="0" marR="0" lvl="0" indent="0" algn="l" rtl="0">
              <a:lnSpc>
                <a:spcPct val="100000"/>
              </a:lnSpc>
              <a:spcBef>
                <a:spcPts val="0"/>
              </a:spcBef>
              <a:spcAft>
                <a:spcPts val="0"/>
              </a:spcAft>
              <a:buClr>
                <a:srgbClr val="212B36"/>
              </a:buClr>
              <a:buSzPts val="1200"/>
              <a:buFont typeface="Calibri"/>
              <a:buNone/>
            </a:pPr>
            <a:endParaRPr lang="fr-FR" sz="1200" b="0" dirty="0">
              <a:solidFill>
                <a:srgbClr val="212B36"/>
              </a:solidFill>
              <a:latin typeface="Calibri"/>
              <a:ea typeface="Calibri"/>
              <a:cs typeface="Calibri"/>
              <a:sym typeface="Calibri"/>
            </a:endParaRPr>
          </a:p>
          <a:p>
            <a:pPr marL="0" marR="0" lvl="0" indent="0" algn="l" rtl="0">
              <a:lnSpc>
                <a:spcPct val="100000"/>
              </a:lnSpc>
              <a:spcBef>
                <a:spcPts val="0"/>
              </a:spcBef>
              <a:spcAft>
                <a:spcPts val="0"/>
              </a:spcAft>
              <a:buClr>
                <a:srgbClr val="212B36"/>
              </a:buClr>
              <a:buSzPts val="1200"/>
              <a:buFont typeface="Calibri"/>
              <a:buNone/>
            </a:pPr>
            <a:r>
              <a:rPr lang="fr-FR" sz="1200" b="0" dirty="0">
                <a:solidFill>
                  <a:srgbClr val="212B36"/>
                </a:solidFill>
                <a:latin typeface="Calibri"/>
                <a:ea typeface="Calibri"/>
                <a:cs typeface="Calibri"/>
                <a:sym typeface="Calibri"/>
              </a:rPr>
              <a:t>Demandez aux participants de consulter l'auto-rapport aux pages 5 à 10 du cahier d'exercices. En plus de répondre aux questions sur la façon dont le handicap du client affecte sa vie, les services et soutiens qu'il utilise, l'emploi, l'éducation et la formation, il est possible d'ajouter d'autres rapports liés à son handicap à ce document.</a:t>
            </a:r>
          </a:p>
          <a:p>
            <a:pPr marL="0" marR="0" lvl="0" indent="0" algn="l" rtl="0">
              <a:lnSpc>
                <a:spcPct val="100000"/>
              </a:lnSpc>
              <a:spcBef>
                <a:spcPts val="0"/>
              </a:spcBef>
              <a:spcAft>
                <a:spcPts val="0"/>
              </a:spcAft>
              <a:buClr>
                <a:srgbClr val="212B36"/>
              </a:buClr>
              <a:buSzPts val="1200"/>
              <a:buFont typeface="Calibri"/>
              <a:buNone/>
            </a:pPr>
            <a:endParaRPr lang="fr-FR" sz="1200" b="0" dirty="0">
              <a:solidFill>
                <a:srgbClr val="212B36"/>
              </a:solidFill>
              <a:latin typeface="Calibri"/>
              <a:ea typeface="Calibri"/>
              <a:cs typeface="Calibri"/>
              <a:sym typeface="Calibri"/>
            </a:endParaRPr>
          </a:p>
          <a:p>
            <a:pPr marL="0" marR="0" lvl="0" indent="0" algn="l" rtl="0">
              <a:lnSpc>
                <a:spcPct val="100000"/>
              </a:lnSpc>
              <a:spcBef>
                <a:spcPts val="0"/>
              </a:spcBef>
              <a:spcAft>
                <a:spcPts val="0"/>
              </a:spcAft>
              <a:buClr>
                <a:srgbClr val="212B36"/>
              </a:buClr>
              <a:buSzPts val="1200"/>
              <a:buFont typeface="Calibri"/>
              <a:buNone/>
            </a:pPr>
            <a:r>
              <a:rPr lang="fr-FR" sz="1200" b="0" dirty="0">
                <a:solidFill>
                  <a:srgbClr val="212B36"/>
                </a:solidFill>
                <a:latin typeface="Calibri"/>
                <a:ea typeface="Calibri"/>
                <a:cs typeface="Calibri"/>
                <a:sym typeface="Calibri"/>
              </a:rPr>
              <a:t>Nous discuterons de la manière dont vous pouvez aider les clients à remplir l'auto-évaluation dans les diapositives ultérieures.</a:t>
            </a:r>
            <a:endParaRPr b="0" dirty="0"/>
          </a:p>
        </p:txBody>
      </p:sp>
      <p:sp>
        <p:nvSpPr>
          <p:cNvPr id="328" name="Google Shape;328;p30: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31</a:t>
            </a:fld>
            <a:endParaRPr/>
          </a:p>
        </p:txBody>
      </p:sp>
    </p:spTree>
    <p:extLst>
      <p:ext uri="{BB962C8B-B14F-4D97-AF65-F5344CB8AC3E}">
        <p14:creationId xmlns:p14="http://schemas.microsoft.com/office/powerpoint/2010/main" val="2598015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2: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2: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1200"/>
              <a:buFont typeface="Calibri"/>
              <a:buNone/>
            </a:pPr>
            <a:r>
              <a:rPr lang="fr-FR" sz="1200" b="0" i="0" u="none" strike="noStrike" cap="none" dirty="0">
                <a:solidFill>
                  <a:srgbClr val="000000"/>
                </a:solidFill>
                <a:latin typeface="Calibri"/>
                <a:ea typeface="Calibri"/>
                <a:cs typeface="Calibri"/>
                <a:sym typeface="Calibri"/>
              </a:rPr>
              <a:t>Les raisons courantes de refus du POSPH sont souvent liées à un manque de documentation sur l'invalidité sous-jacente.</a:t>
            </a:r>
          </a:p>
          <a:p>
            <a:pPr marL="457200" marR="0" lvl="1" indent="0" algn="l" rtl="0">
              <a:lnSpc>
                <a:spcPct val="100000"/>
              </a:lnSpc>
              <a:spcBef>
                <a:spcPts val="0"/>
              </a:spcBef>
              <a:spcAft>
                <a:spcPts val="0"/>
              </a:spcAft>
              <a:buClr>
                <a:srgbClr val="000000"/>
              </a:buClr>
              <a:buSzPts val="1200"/>
              <a:buFont typeface="Calibri"/>
              <a:buNone/>
            </a:pPr>
            <a:endParaRPr lang="fr-FR" sz="1200" b="0" i="0" u="none" strike="noStrike" cap="none" dirty="0">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200"/>
              <a:buFont typeface="Calibri"/>
              <a:buNone/>
            </a:pPr>
            <a:r>
              <a:rPr lang="fr-FR" sz="1200" b="0" i="0" u="none" strike="noStrike" cap="none" dirty="0">
                <a:solidFill>
                  <a:srgbClr val="000000"/>
                </a:solidFill>
                <a:latin typeface="Calibri"/>
                <a:ea typeface="Calibri"/>
                <a:cs typeface="Calibri"/>
                <a:sym typeface="Calibri"/>
              </a:rPr>
              <a:t>Ou elles peuvent être liées à l'état lui-même - il est peu probable qu'une personne ayant une jambe cassée soit admissible au POSPH parce qu'elle ne satisferait pas au critère de durée d'un an, cependant, parfois, un état aigu peut entraîner des complications qui seraient admissibles.</a:t>
            </a:r>
          </a:p>
          <a:p>
            <a:pPr marL="457200" marR="0" lvl="1" indent="0" algn="l" rtl="0">
              <a:lnSpc>
                <a:spcPct val="100000"/>
              </a:lnSpc>
              <a:spcBef>
                <a:spcPts val="0"/>
              </a:spcBef>
              <a:spcAft>
                <a:spcPts val="0"/>
              </a:spcAft>
              <a:buClr>
                <a:srgbClr val="000000"/>
              </a:buClr>
              <a:buSzPts val="1200"/>
              <a:buFont typeface="Calibri"/>
              <a:buNone/>
            </a:pPr>
            <a:endParaRPr lang="fr-FR" sz="1200" b="0" i="0" u="none" strike="noStrike" cap="none" dirty="0">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200"/>
              <a:buFont typeface="Calibri"/>
              <a:buNone/>
            </a:pPr>
            <a:r>
              <a:rPr lang="fr-FR" sz="1200" b="0" i="0" u="none" strike="noStrike" cap="none" dirty="0">
                <a:solidFill>
                  <a:srgbClr val="000000"/>
                </a:solidFill>
                <a:latin typeface="Calibri"/>
                <a:ea typeface="Calibri"/>
                <a:cs typeface="Calibri"/>
                <a:sym typeface="Calibri"/>
              </a:rPr>
              <a:t>D'autres problèmes liés à la façon dont la demande est préparée sont sur la diapositive suivante.</a:t>
            </a:r>
            <a:endParaRPr b="1" dirty="0"/>
          </a:p>
        </p:txBody>
      </p:sp>
      <p:sp>
        <p:nvSpPr>
          <p:cNvPr id="344" name="Google Shape;344;p32: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32</a:t>
            </a:fld>
            <a:endParaRPr/>
          </a:p>
        </p:txBody>
      </p:sp>
    </p:spTree>
    <p:extLst>
      <p:ext uri="{BB962C8B-B14F-4D97-AF65-F5344CB8AC3E}">
        <p14:creationId xmlns:p14="http://schemas.microsoft.com/office/powerpoint/2010/main" val="2176065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3: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3: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79425" lvl="2" indent="0" algn="l" rtl="0">
              <a:spcBef>
                <a:spcPts val="0"/>
              </a:spcBef>
              <a:spcAft>
                <a:spcPts val="0"/>
              </a:spcAft>
              <a:buClr>
                <a:schemeClr val="dk1"/>
              </a:buClr>
              <a:buSzPts val="1200"/>
              <a:buFont typeface="Calibri"/>
              <a:buNone/>
            </a:pPr>
            <a:endParaRPr sz="1200" b="1" dirty="0">
              <a:solidFill>
                <a:schemeClr val="dk1"/>
              </a:solidFill>
            </a:endParaRPr>
          </a:p>
          <a:p>
            <a:pPr marL="479425" marR="0" lvl="2" indent="0" algn="l" rtl="0">
              <a:lnSpc>
                <a:spcPct val="100000"/>
              </a:lnSpc>
              <a:spcBef>
                <a:spcPts val="0"/>
              </a:spcBef>
              <a:spcAft>
                <a:spcPts val="0"/>
              </a:spcAft>
              <a:buClr>
                <a:srgbClr val="000000"/>
              </a:buClr>
              <a:buSzPts val="1200"/>
              <a:buFont typeface="Calibri"/>
              <a:buNone/>
            </a:pPr>
            <a:r>
              <a:rPr lang="fr-FR" sz="1200" b="0" i="0" u="none" strike="noStrike" cap="none" dirty="0">
                <a:solidFill>
                  <a:srgbClr val="000000"/>
                </a:solidFill>
                <a:latin typeface="Calibri"/>
                <a:ea typeface="Calibri"/>
                <a:cs typeface="Calibri"/>
                <a:sym typeface="Calibri"/>
              </a:rPr>
              <a:t>Vous pouvez aider votre client </a:t>
            </a:r>
            <a:r>
              <a:rPr lang="fr-FR" sz="1200" b="1" i="1" u="none" strike="noStrike" cap="none" dirty="0">
                <a:solidFill>
                  <a:srgbClr val="000000"/>
                </a:solidFill>
                <a:latin typeface="Calibri"/>
                <a:ea typeface="Calibri"/>
                <a:cs typeface="Calibri"/>
                <a:sym typeface="Calibri"/>
              </a:rPr>
              <a:t>avant </a:t>
            </a:r>
            <a:r>
              <a:rPr lang="fr-FR" sz="1200" b="0" i="0" u="none" strike="noStrike" cap="none" dirty="0">
                <a:solidFill>
                  <a:srgbClr val="000000"/>
                </a:solidFill>
                <a:latin typeface="Calibri"/>
                <a:ea typeface="Calibri"/>
                <a:cs typeface="Calibri"/>
                <a:sym typeface="Calibri"/>
              </a:rPr>
              <a:t>qu'il ne commence sa demande au POSPH en vous assurant qu'il existe une base factuelle solide - en recueillant des preuves médicales pour aider à établir l'invalidité. Il peut s'agir de les encourager à accéder à des soutiens médicaux, de les orienter vers des programmes communautaires de traitement de la santé mentale et de la toxicomanie et de les aider à trouver une physiothérapie financée par l'OHIP.</a:t>
            </a:r>
          </a:p>
          <a:p>
            <a:pPr marL="650875" marR="0" lvl="2" indent="-171450" algn="l" rtl="0">
              <a:lnSpc>
                <a:spcPct val="100000"/>
              </a:lnSpc>
              <a:spcBef>
                <a:spcPts val="0"/>
              </a:spcBef>
              <a:spcAft>
                <a:spcPts val="0"/>
              </a:spcAft>
              <a:buClr>
                <a:srgbClr val="000000"/>
              </a:buClr>
              <a:buSzPts val="1200"/>
              <a:buFont typeface="Arial" panose="020B0604020202020204" pitchFamily="34" charset="0"/>
              <a:buChar char="•"/>
            </a:pPr>
            <a:endParaRPr lang="fr-FR" sz="1200" b="0" i="0" u="none" strike="noStrike" cap="none" dirty="0">
              <a:solidFill>
                <a:srgbClr val="000000"/>
              </a:solidFill>
              <a:latin typeface="Calibri"/>
              <a:ea typeface="Calibri"/>
              <a:cs typeface="Calibri"/>
              <a:sym typeface="Calibri"/>
            </a:endParaRPr>
          </a:p>
          <a:p>
            <a:pPr marL="479425" marR="0" lvl="2" indent="0" algn="l" rtl="0">
              <a:lnSpc>
                <a:spcPct val="100000"/>
              </a:lnSpc>
              <a:spcBef>
                <a:spcPts val="0"/>
              </a:spcBef>
              <a:spcAft>
                <a:spcPts val="0"/>
              </a:spcAft>
              <a:buClr>
                <a:srgbClr val="000000"/>
              </a:buClr>
              <a:buSzPts val="1200"/>
              <a:buFont typeface="Arial" panose="020B0604020202020204" pitchFamily="34" charset="0"/>
              <a:buNone/>
            </a:pPr>
            <a:r>
              <a:rPr lang="fr-FR" sz="1200" b="0" i="0" u="none" strike="noStrike" cap="none" dirty="0">
                <a:solidFill>
                  <a:srgbClr val="000000"/>
                </a:solidFill>
                <a:latin typeface="Calibri"/>
                <a:ea typeface="Calibri"/>
                <a:cs typeface="Calibri"/>
                <a:sym typeface="Calibri"/>
              </a:rPr>
              <a:t>Les autres aides spécifiques incluent :</a:t>
            </a:r>
          </a:p>
          <a:p>
            <a:pPr marL="479425" marR="0" lvl="2" indent="0" algn="l" rtl="0">
              <a:lnSpc>
                <a:spcPct val="100000"/>
              </a:lnSpc>
              <a:spcBef>
                <a:spcPts val="0"/>
              </a:spcBef>
              <a:spcAft>
                <a:spcPts val="0"/>
              </a:spcAft>
              <a:buClr>
                <a:srgbClr val="000000"/>
              </a:buClr>
              <a:buSzPts val="1200"/>
              <a:buFont typeface="Arial" panose="020B0604020202020204" pitchFamily="34" charset="0"/>
              <a:buNone/>
            </a:pPr>
            <a:endParaRPr lang="fr-FR" sz="1200" b="0" i="0" u="none" strike="noStrike" cap="none" dirty="0">
              <a:solidFill>
                <a:srgbClr val="000000"/>
              </a:solidFill>
              <a:latin typeface="Calibri"/>
              <a:ea typeface="Calibri"/>
              <a:cs typeface="Calibri"/>
              <a:sym typeface="Calibri"/>
            </a:endParaRPr>
          </a:p>
          <a:p>
            <a:pPr marL="650875" marR="0" lvl="2" indent="-171450" algn="l" rtl="0">
              <a:lnSpc>
                <a:spcPct val="100000"/>
              </a:lnSpc>
              <a:spcBef>
                <a:spcPts val="0"/>
              </a:spcBef>
              <a:spcAft>
                <a:spcPts val="0"/>
              </a:spcAft>
              <a:buClr>
                <a:srgbClr val="000000"/>
              </a:buClr>
              <a:buSzPts val="1200"/>
              <a:buFont typeface="Arial" panose="020B0604020202020204" pitchFamily="34" charset="0"/>
              <a:buChar char="•"/>
            </a:pPr>
            <a:r>
              <a:rPr lang="fr-FR" sz="1200" b="0" i="0" u="none" strike="noStrike" cap="none" dirty="0">
                <a:solidFill>
                  <a:srgbClr val="000000"/>
                </a:solidFill>
                <a:latin typeface="Calibri"/>
                <a:ea typeface="Calibri"/>
                <a:cs typeface="Calibri"/>
                <a:sym typeface="Calibri"/>
              </a:rPr>
              <a:t>Prendre rendez-vous avec des professionnels de la santé agréés.</a:t>
            </a:r>
          </a:p>
          <a:p>
            <a:pPr marL="650875" marR="0" lvl="2" indent="-171450" algn="l" rtl="0">
              <a:lnSpc>
                <a:spcPct val="100000"/>
              </a:lnSpc>
              <a:spcBef>
                <a:spcPts val="0"/>
              </a:spcBef>
              <a:spcAft>
                <a:spcPts val="0"/>
              </a:spcAft>
              <a:buClr>
                <a:srgbClr val="000000"/>
              </a:buClr>
              <a:buSzPts val="1200"/>
              <a:buFont typeface="Arial" panose="020B0604020202020204" pitchFamily="34" charset="0"/>
              <a:buChar char="•"/>
            </a:pPr>
            <a:r>
              <a:rPr lang="fr-FR" sz="1200" b="0" i="0" u="none" strike="noStrike" cap="none" dirty="0">
                <a:solidFill>
                  <a:srgbClr val="000000"/>
                </a:solidFill>
                <a:latin typeface="Calibri"/>
                <a:ea typeface="Calibri"/>
                <a:cs typeface="Calibri"/>
                <a:sym typeface="Calibri"/>
              </a:rPr>
              <a:t>Demander des rendez-vous plus longs afin que le professionnel de la santé puisse discuter pleinement des formulaires avec le demandeur.</a:t>
            </a:r>
          </a:p>
          <a:p>
            <a:pPr marL="650875" marR="0" lvl="2" indent="-171450" algn="l" rtl="0">
              <a:lnSpc>
                <a:spcPct val="100000"/>
              </a:lnSpc>
              <a:spcBef>
                <a:spcPts val="0"/>
              </a:spcBef>
              <a:spcAft>
                <a:spcPts val="0"/>
              </a:spcAft>
              <a:buClr>
                <a:srgbClr val="000000"/>
              </a:buClr>
              <a:buSzPts val="1200"/>
              <a:buFont typeface="Arial" panose="020B0604020202020204" pitchFamily="34" charset="0"/>
              <a:buChar char="•"/>
            </a:pPr>
            <a:r>
              <a:rPr lang="fr-FR" sz="1200" b="0" i="0" u="none" strike="noStrike" cap="none" dirty="0">
                <a:solidFill>
                  <a:srgbClr val="000000"/>
                </a:solidFill>
                <a:latin typeface="Calibri"/>
                <a:ea typeface="Calibri"/>
                <a:cs typeface="Calibri"/>
                <a:sym typeface="Calibri"/>
              </a:rPr>
              <a:t>Aider les candidats à soumettre leurs formulaires remplis</a:t>
            </a:r>
          </a:p>
          <a:p>
            <a:pPr marL="650875" marR="0" lvl="2"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fr-FR" sz="1200" b="0" i="0" u="none" strike="noStrike" cap="none" dirty="0">
                <a:solidFill>
                  <a:srgbClr val="000000"/>
                </a:solidFill>
                <a:latin typeface="Calibri"/>
                <a:ea typeface="Calibri"/>
                <a:cs typeface="Calibri"/>
                <a:sym typeface="Calibri"/>
              </a:rPr>
              <a:t>Aider les candidats à contacter l’</a:t>
            </a:r>
            <a:r>
              <a:rPr lang="en-CA" b="0" i="0" dirty="0">
                <a:solidFill>
                  <a:srgbClr val="1A1A1A"/>
                </a:solidFill>
                <a:effectLst/>
                <a:latin typeface="Raleway" pitchFamily="2" charset="0"/>
              </a:rPr>
              <a:t>UDAPH</a:t>
            </a:r>
            <a:r>
              <a:rPr lang="fr-FR" sz="1200" b="0" i="0" u="none" strike="noStrike" cap="none" dirty="0">
                <a:solidFill>
                  <a:srgbClr val="000000"/>
                </a:solidFill>
                <a:latin typeface="Calibri"/>
                <a:ea typeface="Calibri"/>
                <a:cs typeface="Calibri"/>
                <a:sym typeface="Calibri"/>
              </a:rPr>
              <a:t> pour demander plus de temps pour soumettre leurs formulaires (généralement, ils ont 3 mois pour le faire) ou pour d'autres aménagements.</a:t>
            </a:r>
            <a:endParaRPr dirty="0"/>
          </a:p>
        </p:txBody>
      </p:sp>
      <p:sp>
        <p:nvSpPr>
          <p:cNvPr id="352" name="Google Shape;352;p33: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33</a:t>
            </a:fld>
            <a:endParaRPr/>
          </a:p>
        </p:txBody>
      </p:sp>
    </p:spTree>
    <p:extLst>
      <p:ext uri="{BB962C8B-B14F-4D97-AF65-F5344CB8AC3E}">
        <p14:creationId xmlns:p14="http://schemas.microsoft.com/office/powerpoint/2010/main" val="826167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fr-FR" b="0" dirty="0"/>
              <a:t>Demandez aux participants s'ils ont des questions avant de faire une pause.</a:t>
            </a:r>
          </a:p>
          <a:p>
            <a:pPr marL="171450" lvl="0" indent="-171450" algn="l" rtl="0">
              <a:spcBef>
                <a:spcPts val="0"/>
              </a:spcBef>
              <a:spcAft>
                <a:spcPts val="0"/>
              </a:spcAft>
              <a:buFont typeface="Arial" panose="020B0604020202020204" pitchFamily="34" charset="0"/>
              <a:buChar char="•"/>
            </a:pPr>
            <a:endParaRPr lang="fr-FR" b="0" dirty="0"/>
          </a:p>
          <a:p>
            <a:pPr marL="171450" lvl="0" indent="-171450" algn="l" rtl="0">
              <a:spcBef>
                <a:spcPts val="0"/>
              </a:spcBef>
              <a:spcAft>
                <a:spcPts val="0"/>
              </a:spcAft>
              <a:buFont typeface="Arial" panose="020B0604020202020204" pitchFamily="34" charset="0"/>
              <a:buChar char="•"/>
            </a:pPr>
            <a:r>
              <a:rPr lang="fr-FR" b="0" dirty="0"/>
              <a:t>Rappelez-leur qu'il y aura du temps pour d'autres questions à la fin.</a:t>
            </a:r>
            <a:endParaRPr dirty="0"/>
          </a:p>
        </p:txBody>
      </p:sp>
      <p:sp>
        <p:nvSpPr>
          <p:cNvPr id="360" name="Google Shape;3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CA"/>
              <a:t>34</a:t>
            </a:fld>
            <a:endParaRPr/>
          </a:p>
        </p:txBody>
      </p:sp>
    </p:spTree>
    <p:extLst>
      <p:ext uri="{BB962C8B-B14F-4D97-AF65-F5344CB8AC3E}">
        <p14:creationId xmlns:p14="http://schemas.microsoft.com/office/powerpoint/2010/main" val="3178927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5: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5: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dirty="0">
                <a:latin typeface="Calibri"/>
                <a:ea typeface="Calibri"/>
                <a:cs typeface="Calibri"/>
                <a:sym typeface="Calibri"/>
              </a:rPr>
              <a:t>Faites une pause de 10 minutes à ce stade. Dites aux participants exactement à quelle heure ils doivent revenir ou revenir en ligne.</a:t>
            </a:r>
            <a:endParaRPr sz="1200" dirty="0"/>
          </a:p>
          <a:p>
            <a:pPr marL="0" lvl="0" indent="0" algn="l" rtl="0">
              <a:spcBef>
                <a:spcPts val="0"/>
              </a:spcBef>
              <a:spcAft>
                <a:spcPts val="0"/>
              </a:spcAft>
              <a:buNone/>
            </a:pPr>
            <a:endParaRPr dirty="0"/>
          </a:p>
        </p:txBody>
      </p:sp>
      <p:sp>
        <p:nvSpPr>
          <p:cNvPr id="368" name="Google Shape;368;p35: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35</a:t>
            </a:fld>
            <a:endParaRPr/>
          </a:p>
        </p:txBody>
      </p:sp>
    </p:spTree>
    <p:extLst>
      <p:ext uri="{BB962C8B-B14F-4D97-AF65-F5344CB8AC3E}">
        <p14:creationId xmlns:p14="http://schemas.microsoft.com/office/powerpoint/2010/main" val="1348065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379e6e980_0_0: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2379e6e980_0_0:notes"/>
          <p:cNvSpPr txBox="1">
            <a:spLocks noGrp="1"/>
          </p:cNvSpPr>
          <p:nvPr>
            <p:ph type="body" idx="1"/>
          </p:nvPr>
        </p:nvSpPr>
        <p:spPr>
          <a:xfrm>
            <a:off x="708660" y="4180522"/>
            <a:ext cx="5669400" cy="3420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000"/>
              <a:buFont typeface="Noto Sans Symbols"/>
              <a:buNone/>
            </a:pPr>
            <a:r>
              <a:rPr lang="fr-FR" dirty="0"/>
              <a:t>Nous sommes sur le point de démarrer une activité de scénario.</a:t>
            </a:r>
          </a:p>
          <a:p>
            <a:pPr marL="0" lvl="0" indent="0" algn="l" rtl="0">
              <a:lnSpc>
                <a:spcPct val="80000"/>
              </a:lnSpc>
              <a:spcBef>
                <a:spcPts val="0"/>
              </a:spcBef>
              <a:spcAft>
                <a:spcPts val="0"/>
              </a:spcAft>
              <a:buClr>
                <a:schemeClr val="dk1"/>
              </a:buClr>
              <a:buSzPts val="1000"/>
              <a:buFont typeface="Noto Sans Symbols"/>
              <a:buNone/>
            </a:pPr>
            <a:endParaRPr lang="fr-FR" dirty="0"/>
          </a:p>
          <a:p>
            <a:pPr marL="0" lvl="0" indent="0" algn="l" rtl="0">
              <a:lnSpc>
                <a:spcPct val="80000"/>
              </a:lnSpc>
              <a:spcBef>
                <a:spcPts val="0"/>
              </a:spcBef>
              <a:spcAft>
                <a:spcPts val="0"/>
              </a:spcAft>
              <a:buClr>
                <a:schemeClr val="dk1"/>
              </a:buClr>
              <a:buSzPts val="1000"/>
              <a:buFont typeface="Noto Sans Symbols"/>
              <a:buNone/>
            </a:pPr>
            <a:r>
              <a:rPr lang="fr-FR" dirty="0"/>
              <a:t>Pour rappel: </a:t>
            </a:r>
          </a:p>
          <a:p>
            <a:pPr marL="0" lvl="0" indent="0" algn="l" rtl="0">
              <a:lnSpc>
                <a:spcPct val="80000"/>
              </a:lnSpc>
              <a:spcBef>
                <a:spcPts val="0"/>
              </a:spcBef>
              <a:spcAft>
                <a:spcPts val="0"/>
              </a:spcAft>
              <a:buClr>
                <a:schemeClr val="dk1"/>
              </a:buClr>
              <a:buSzPts val="1000"/>
              <a:buFont typeface="Noto Sans Symbols"/>
              <a:buNone/>
            </a:pPr>
            <a:endParaRPr lang="fr-FR" dirty="0"/>
          </a:p>
          <a:p>
            <a:pPr marL="171450" lvl="0" indent="-171450" algn="l" rtl="0">
              <a:lnSpc>
                <a:spcPct val="80000"/>
              </a:lnSpc>
              <a:spcBef>
                <a:spcPts val="0"/>
              </a:spcBef>
              <a:spcAft>
                <a:spcPts val="0"/>
              </a:spcAft>
              <a:buClr>
                <a:schemeClr val="dk1"/>
              </a:buClr>
              <a:buSzPts val="1000"/>
              <a:buFont typeface="Arial" panose="020B0604020202020204" pitchFamily="34" charset="0"/>
              <a:buChar char="•"/>
            </a:pPr>
            <a:r>
              <a:rPr lang="fr-FR" dirty="0"/>
              <a:t>Une </a:t>
            </a:r>
            <a:r>
              <a:rPr lang="fr-FR" b="1" dirty="0"/>
              <a:t>déficience</a:t>
            </a:r>
            <a:r>
              <a:rPr lang="fr-FR" dirty="0"/>
              <a:t> est un symptôme causé par la condition - comme la douleur, la faiblesse, la fatigue, la mauvaise humeur, etc.</a:t>
            </a:r>
          </a:p>
          <a:p>
            <a:pPr marL="171450" lvl="0" indent="-171450" algn="l" rtl="0">
              <a:lnSpc>
                <a:spcPct val="80000"/>
              </a:lnSpc>
              <a:spcBef>
                <a:spcPts val="0"/>
              </a:spcBef>
              <a:spcAft>
                <a:spcPts val="0"/>
              </a:spcAft>
              <a:buClr>
                <a:schemeClr val="dk1"/>
              </a:buClr>
              <a:buSzPts val="1000"/>
              <a:buFont typeface="Arial" panose="020B0604020202020204" pitchFamily="34" charset="0"/>
              <a:buChar char="•"/>
            </a:pPr>
            <a:endParaRPr lang="fr-FR" dirty="0"/>
          </a:p>
          <a:p>
            <a:pPr marL="171450" lvl="0" indent="-171450" algn="l" rtl="0">
              <a:lnSpc>
                <a:spcPct val="80000"/>
              </a:lnSpc>
              <a:spcBef>
                <a:spcPts val="0"/>
              </a:spcBef>
              <a:spcAft>
                <a:spcPts val="0"/>
              </a:spcAft>
              <a:buClr>
                <a:schemeClr val="dk1"/>
              </a:buClr>
              <a:buSzPts val="1000"/>
              <a:buFont typeface="Arial" panose="020B0604020202020204" pitchFamily="34" charset="0"/>
              <a:buChar char="•"/>
            </a:pPr>
            <a:r>
              <a:rPr lang="fr-FR" dirty="0"/>
              <a:t>Une </a:t>
            </a:r>
            <a:r>
              <a:rPr lang="fr-FR" b="1" dirty="0"/>
              <a:t>limitation</a:t>
            </a:r>
            <a:r>
              <a:rPr lang="fr-FR" dirty="0"/>
              <a:t> est la restriction que ces symptômes ont sur les activités quotidiennes de la personne, telles que les tâches ménagères.</a:t>
            </a:r>
          </a:p>
          <a:p>
            <a:pPr marL="171450" lvl="0" indent="-171450" algn="l" rtl="0">
              <a:lnSpc>
                <a:spcPct val="80000"/>
              </a:lnSpc>
              <a:spcBef>
                <a:spcPts val="0"/>
              </a:spcBef>
              <a:spcAft>
                <a:spcPts val="0"/>
              </a:spcAft>
              <a:buClr>
                <a:schemeClr val="dk1"/>
              </a:buClr>
              <a:buSzPts val="1000"/>
              <a:buFont typeface="Arial" panose="020B0604020202020204" pitchFamily="34" charset="0"/>
              <a:buChar char="•"/>
            </a:pPr>
            <a:endParaRPr lang="fr-FR" dirty="0"/>
          </a:p>
          <a:p>
            <a:pPr marL="171450" lvl="0" indent="-171450" algn="l" rtl="0">
              <a:lnSpc>
                <a:spcPct val="80000"/>
              </a:lnSpc>
              <a:spcBef>
                <a:spcPts val="0"/>
              </a:spcBef>
              <a:spcAft>
                <a:spcPts val="0"/>
              </a:spcAft>
              <a:buClr>
                <a:schemeClr val="dk1"/>
              </a:buClr>
              <a:buSzPts val="1000"/>
              <a:buFont typeface="Arial" panose="020B0604020202020204" pitchFamily="34" charset="0"/>
              <a:buChar char="•"/>
            </a:pPr>
            <a:r>
              <a:rPr lang="fr-FR" dirty="0"/>
              <a:t>Et la déficience et la limitation doivent être vérifiées par un professionnel de la santé agréé (liste à la diapositive 22)</a:t>
            </a:r>
          </a:p>
          <a:p>
            <a:pPr marL="0" lvl="0" indent="0" algn="l" rtl="0">
              <a:lnSpc>
                <a:spcPct val="80000"/>
              </a:lnSpc>
              <a:spcBef>
                <a:spcPts val="0"/>
              </a:spcBef>
              <a:spcAft>
                <a:spcPts val="0"/>
              </a:spcAft>
              <a:buClr>
                <a:schemeClr val="dk1"/>
              </a:buClr>
              <a:buSzPts val="1000"/>
              <a:buFont typeface="Noto Sans Symbols"/>
              <a:buNone/>
            </a:pPr>
            <a:endParaRPr lang="fr-FR" dirty="0"/>
          </a:p>
          <a:p>
            <a:pPr marL="0" lvl="0" indent="0" algn="l" rtl="0">
              <a:lnSpc>
                <a:spcPct val="80000"/>
              </a:lnSpc>
              <a:spcBef>
                <a:spcPts val="0"/>
              </a:spcBef>
              <a:spcAft>
                <a:spcPts val="0"/>
              </a:spcAft>
              <a:buClr>
                <a:schemeClr val="dk1"/>
              </a:buClr>
              <a:buSzPts val="1000"/>
              <a:buFont typeface="Noto Sans Symbols"/>
              <a:buNone/>
            </a:pPr>
            <a:r>
              <a:rPr lang="fr-FR" dirty="0"/>
              <a:t>Par exemple : une personne peut être capable de faire la lessive - mais que fait-elle pour compenser la douleur/l'action/le temps nécessaire pour effectuer la corvée ?</a:t>
            </a:r>
            <a:endParaRPr dirty="0"/>
          </a:p>
          <a:p>
            <a:pPr marL="0" lvl="0" indent="0" algn="l" rtl="0">
              <a:lnSpc>
                <a:spcPct val="80000"/>
              </a:lnSpc>
              <a:spcBef>
                <a:spcPts val="0"/>
              </a:spcBef>
              <a:spcAft>
                <a:spcPts val="0"/>
              </a:spcAft>
              <a:buClr>
                <a:schemeClr val="dk1"/>
              </a:buClr>
              <a:buSzPts val="1000"/>
              <a:buFont typeface="Noto Sans Symbols"/>
              <a:buNone/>
            </a:pPr>
            <a:endParaRPr dirty="0"/>
          </a:p>
        </p:txBody>
      </p:sp>
      <p:sp>
        <p:nvSpPr>
          <p:cNvPr id="375" name="Google Shape;375;g12379e6e980_0_0:notes"/>
          <p:cNvSpPr txBox="1">
            <a:spLocks noGrp="1"/>
          </p:cNvSpPr>
          <p:nvPr>
            <p:ph type="sldNum" idx="12"/>
          </p:nvPr>
        </p:nvSpPr>
        <p:spPr>
          <a:xfrm>
            <a:off x="4014100" y="8250953"/>
            <a:ext cx="3070800" cy="435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36</a:t>
            </a:fld>
            <a:endParaRPr/>
          </a:p>
        </p:txBody>
      </p:sp>
    </p:spTree>
    <p:extLst>
      <p:ext uri="{BB962C8B-B14F-4D97-AF65-F5344CB8AC3E}">
        <p14:creationId xmlns:p14="http://schemas.microsoft.com/office/powerpoint/2010/main" val="4041686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6: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6: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398463" lvl="1" indent="-342900" algn="l" rtl="0">
              <a:spcBef>
                <a:spcPts val="0"/>
              </a:spcBef>
              <a:spcAft>
                <a:spcPts val="0"/>
              </a:spcAft>
              <a:buClr>
                <a:schemeClr val="dk1"/>
              </a:buClr>
              <a:buSzPts val="1200"/>
              <a:buFont typeface="Arial"/>
              <a:buChar char="•"/>
            </a:pPr>
            <a:r>
              <a:rPr lang="fr-FR" sz="1200" b="0" dirty="0">
                <a:solidFill>
                  <a:schemeClr val="dk1"/>
                </a:solidFill>
              </a:rPr>
              <a:t>Ensuite, passez aux questions sur le scénario sur la diapositive suivante. Distribuez aux participants le polycopié avec le scénario afin qu'ils puissent s'y référer pendant qu'ils révisent les questions.</a:t>
            </a:r>
          </a:p>
          <a:p>
            <a:pPr marL="398463" lvl="1" indent="-342900" algn="l" rtl="0">
              <a:spcBef>
                <a:spcPts val="0"/>
              </a:spcBef>
              <a:spcAft>
                <a:spcPts val="0"/>
              </a:spcAft>
              <a:buClr>
                <a:schemeClr val="dk1"/>
              </a:buClr>
              <a:buSzPts val="1200"/>
              <a:buFont typeface="Arial"/>
              <a:buChar char="•"/>
            </a:pPr>
            <a:endParaRPr lang="fr-FR" sz="1200" b="0" dirty="0">
              <a:solidFill>
                <a:schemeClr val="dk1"/>
              </a:solidFill>
            </a:endParaRPr>
          </a:p>
          <a:p>
            <a:pPr marL="398463" lvl="1" indent="-342900" algn="l" rtl="0">
              <a:spcBef>
                <a:spcPts val="0"/>
              </a:spcBef>
              <a:spcAft>
                <a:spcPts val="0"/>
              </a:spcAft>
              <a:buClr>
                <a:schemeClr val="dk1"/>
              </a:buClr>
              <a:buSzPts val="1200"/>
              <a:buFont typeface="Arial"/>
              <a:buChar char="•"/>
            </a:pPr>
            <a:r>
              <a:rPr lang="fr-FR" sz="1200" b="0" dirty="0">
                <a:solidFill>
                  <a:schemeClr val="dk1"/>
                </a:solidFill>
              </a:rPr>
              <a:t>Créez des sondages pour les questions qui demandent si les participants pensent que c'est :  </a:t>
            </a:r>
          </a:p>
          <a:p>
            <a:pPr marL="55563" lvl="1" indent="0" algn="l" rtl="0">
              <a:spcBef>
                <a:spcPts val="0"/>
              </a:spcBef>
              <a:spcAft>
                <a:spcPts val="0"/>
              </a:spcAft>
              <a:buClr>
                <a:schemeClr val="dk1"/>
              </a:buClr>
              <a:buSzPts val="1200"/>
              <a:buFont typeface="Arial"/>
              <a:buNone/>
            </a:pPr>
            <a:endParaRPr lang="fr-FR" sz="1200" b="0" dirty="0">
              <a:solidFill>
                <a:schemeClr val="dk1"/>
              </a:solidFill>
            </a:endParaRPr>
          </a:p>
          <a:p>
            <a:pPr marL="55563" lvl="1" indent="0" algn="l" rtl="0">
              <a:spcBef>
                <a:spcPts val="0"/>
              </a:spcBef>
              <a:spcAft>
                <a:spcPts val="0"/>
              </a:spcAft>
              <a:buClr>
                <a:schemeClr val="dk1"/>
              </a:buClr>
              <a:buSzPts val="1200"/>
              <a:buFont typeface="Arial"/>
              <a:buNone/>
            </a:pPr>
            <a:r>
              <a:rPr lang="fr-FR" sz="1200" b="0" dirty="0">
                <a:solidFill>
                  <a:schemeClr val="dk1"/>
                </a:solidFill>
              </a:rPr>
              <a:t>a) Déficience ou b) Invalidité</a:t>
            </a:r>
            <a:endParaRPr dirty="0"/>
          </a:p>
        </p:txBody>
      </p:sp>
      <p:sp>
        <p:nvSpPr>
          <p:cNvPr id="383" name="Google Shape;383;p36: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37</a:t>
            </a:fld>
            <a:endParaRPr/>
          </a:p>
        </p:txBody>
      </p:sp>
    </p:spTree>
    <p:extLst>
      <p:ext uri="{BB962C8B-B14F-4D97-AF65-F5344CB8AC3E}">
        <p14:creationId xmlns:p14="http://schemas.microsoft.com/office/powerpoint/2010/main" val="830440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7: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7: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800"/>
              <a:buFont typeface="Calibri"/>
              <a:buNone/>
            </a:pPr>
            <a:endParaRPr b="0" i="0" u="none" strike="noStrike" cap="none" dirty="0">
              <a:solidFill>
                <a:srgbClr val="000000"/>
              </a:solidFill>
              <a:latin typeface="Calibri"/>
              <a:ea typeface="Calibri"/>
              <a:cs typeface="Calibri"/>
              <a:sym typeface="Calibri"/>
            </a:endParaRPr>
          </a:p>
          <a:p>
            <a:pPr marL="457200" lvl="1" indent="0" algn="l" rtl="0">
              <a:spcBef>
                <a:spcPts val="0"/>
              </a:spcBef>
              <a:spcAft>
                <a:spcPts val="0"/>
              </a:spcAft>
              <a:buNone/>
            </a:pPr>
            <a:r>
              <a:rPr lang="fr-FR" dirty="0"/>
              <a:t>Demandez aux participants de considérer la situation de Hassan et de décider si son mal de dos est une déficience ou une invalidité. Vous pouvez créer un sondage à l'avance pour chaque question, ou vous pouvez diviser les participants en petits groupes pour discuter de chacun des quatre faits mis en évidence sur la situation de Hassan, et utiliser la diapositive 42 comme guide pour qu'ils travaillent et proposent des réponses.</a:t>
            </a:r>
          </a:p>
          <a:p>
            <a:pPr marL="457200" lvl="1" indent="0" algn="l" rtl="0">
              <a:spcBef>
                <a:spcPts val="0"/>
              </a:spcBef>
              <a:spcAft>
                <a:spcPts val="0"/>
              </a:spcAft>
              <a:buNone/>
            </a:pPr>
            <a:endParaRPr lang="fr-FR" dirty="0"/>
          </a:p>
          <a:p>
            <a:pPr marL="457200" lvl="1" indent="0" algn="l" rtl="0">
              <a:spcBef>
                <a:spcPts val="0"/>
              </a:spcBef>
              <a:spcAft>
                <a:spcPts val="0"/>
              </a:spcAft>
              <a:buNone/>
            </a:pPr>
            <a:r>
              <a:rPr lang="fr-FR" dirty="0"/>
              <a:t>Réponse : Le mal de dos est le symptôme et, par conséquent, il s'agit d'une </a:t>
            </a:r>
            <a:r>
              <a:rPr lang="fr-FR" b="1" dirty="0"/>
              <a:t>altération</a:t>
            </a:r>
            <a:r>
              <a:rPr lang="fr-FR" dirty="0"/>
              <a:t> de la condition "mal de dos mécanique".</a:t>
            </a:r>
            <a:endParaRPr dirty="0"/>
          </a:p>
        </p:txBody>
      </p:sp>
      <p:sp>
        <p:nvSpPr>
          <p:cNvPr id="391" name="Google Shape;391;p37: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38</a:t>
            </a:fld>
            <a:endParaRPr/>
          </a:p>
        </p:txBody>
      </p:sp>
    </p:spTree>
    <p:extLst>
      <p:ext uri="{BB962C8B-B14F-4D97-AF65-F5344CB8AC3E}">
        <p14:creationId xmlns:p14="http://schemas.microsoft.com/office/powerpoint/2010/main" val="1688584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8: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8: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Vous pouvez créer un sondage à l'avance pour chaque question, ou vous pouvez diviser les participants en petits groupes pour discuter de chacun des quatre faits mis en évidence sur la situation de Hassan et utiliser la diapositive 42 comme guide pour qu'ils travaillent et proposent des réponses.</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Réponse : Marcher avec une canne est un exemple d'un type de </a:t>
            </a:r>
            <a:r>
              <a:rPr lang="fr-FR" b="1" dirty="0"/>
              <a:t>restriction</a:t>
            </a:r>
            <a:r>
              <a:rPr lang="fr-FR" dirty="0"/>
              <a:t> qui pourrait découler d'un mal de dos mécanique. D'autres exemples de restrictions pouvant découler de maux de dos incluent des limitations de la durée de marche d'Hassan, de sa capacité à se tenir debout, de la quantité qu'il peut porter et de la façon dont il peut se débrouiller dans les escaliers.</a:t>
            </a:r>
            <a:endParaRPr dirty="0"/>
          </a:p>
        </p:txBody>
      </p:sp>
      <p:sp>
        <p:nvSpPr>
          <p:cNvPr id="399" name="Google Shape;399;p38: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39</a:t>
            </a:fld>
            <a:endParaRPr/>
          </a:p>
        </p:txBody>
      </p:sp>
    </p:spTree>
    <p:extLst>
      <p:ext uri="{BB962C8B-B14F-4D97-AF65-F5344CB8AC3E}">
        <p14:creationId xmlns:p14="http://schemas.microsoft.com/office/powerpoint/2010/main" val="229548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indent="0">
              <a:spcBef>
                <a:spcPts val="604"/>
              </a:spcBef>
              <a:spcAft>
                <a:spcPts val="604"/>
              </a:spcAft>
              <a:buFont typeface="Symbol" panose="05050102010706020507" pitchFamily="18" charset="2"/>
              <a:buNone/>
              <a:tabLst>
                <a:tab pos="230246" algn="l"/>
                <a:tab pos="460492" algn="l"/>
              </a:tabLst>
            </a:pPr>
            <a:endParaRPr lang="en-US" dirty="0">
              <a:latin typeface="+mn-lt"/>
              <a:ea typeface="Heiti TC Medium"/>
            </a:endParaRP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fr-CA" sz="1200" dirty="0">
                <a:ea typeface="Heiti TC Medium"/>
              </a:rPr>
              <a:t>Précisez que vous avez l’intention de suivre ce programme, mais que vous êtes ouvert aux questions et à la discussion au fil de l’atelier.  Indiquez qu’une pause est prévue. </a:t>
            </a:r>
            <a:r>
              <a:rPr lang="fr-FR" sz="1200" dirty="0">
                <a:ea typeface="Times New Roman" panose="02020603050405020304" pitchFamily="18" charset="0"/>
              </a:rPr>
              <a:t>Décidez si vous voulez avoir deux périodes de questions et réponses plus courtes ou une plus longue à la fin.</a:t>
            </a:r>
          </a:p>
          <a:p>
            <a:pPr marL="0" marR="0" lvl="0" indent="0" algn="l" defTabSz="914400" rtl="0" eaLnBrk="1" fontAlgn="auto" latinLnBrk="0" hangingPunct="1">
              <a:lnSpc>
                <a:spcPct val="100000"/>
              </a:lnSpc>
              <a:spcBef>
                <a:spcPts val="604"/>
              </a:spcBef>
              <a:spcAft>
                <a:spcPts val="604"/>
              </a:spcAft>
              <a:buClrTx/>
              <a:buSzTx/>
              <a:buFont typeface="Symbol" panose="05050102010706020507" pitchFamily="18" charset="2"/>
              <a:buNone/>
              <a:tabLst>
                <a:tab pos="230246" algn="l"/>
                <a:tab pos="460492" algn="l"/>
              </a:tabLst>
              <a:defRPr/>
            </a:pPr>
            <a:endParaRPr lang="fr-FR" sz="1200" dirty="0">
              <a:ea typeface="Times New Roman" panose="02020603050405020304" pitchFamily="18" charset="0"/>
            </a:endParaRP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fr-FR" sz="1200" dirty="0">
                <a:ea typeface="Times New Roman" panose="02020603050405020304" pitchFamily="18" charset="0"/>
              </a:rPr>
              <a:t>Dites que vous vous efforcerez de suivre ce programme et que vous êtes ouvert aux questions et à la discussion au fur et à mesure que vous parcourez le matériel. Il y aura une pause. Faites savoir aux participants que vous partagerez les diapositives plus tard (les diapositives « Ressources » se trouvent à la fin du jeu de diapositives.)</a:t>
            </a: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endParaRPr lang="fr-FR" sz="1200" dirty="0">
              <a:ea typeface="Times New Roman" panose="02020603050405020304" pitchFamily="18" charset="0"/>
            </a:endParaRP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fr-FR" sz="1200" dirty="0">
                <a:ea typeface="Times New Roman" panose="02020603050405020304" pitchFamily="18" charset="0"/>
              </a:rPr>
              <a:t>Dites aux participants que vous ferez référence à un cahier d'exercices pendant la présentation qu'ils auraient dû recevoir.</a:t>
            </a:r>
          </a:p>
          <a:p>
            <a:pPr marL="345369" lvl="0" indent="-269169" algn="l" rtl="0">
              <a:spcBef>
                <a:spcPts val="1208"/>
              </a:spcBef>
              <a:spcAft>
                <a:spcPts val="0"/>
              </a:spcAft>
              <a:buClr>
                <a:schemeClr val="dk1"/>
              </a:buClr>
              <a:buSzPts val="1200"/>
              <a:buFont typeface="Noto Sans Symbols"/>
              <a:buNone/>
            </a:pPr>
            <a:endParaRPr sz="1200" b="1" dirty="0">
              <a:latin typeface="Times New Roman"/>
              <a:ea typeface="Times New Roman"/>
              <a:cs typeface="Times New Roman"/>
              <a:sym typeface="Times New Roman"/>
            </a:endParaRPr>
          </a:p>
          <a:p>
            <a:pPr marL="0" lvl="0" indent="0" algn="l" rtl="0">
              <a:spcBef>
                <a:spcPts val="604"/>
              </a:spcBef>
              <a:spcAft>
                <a:spcPts val="0"/>
              </a:spcAft>
              <a:buNone/>
            </a:pPr>
            <a:endParaRPr dirty="0"/>
          </a:p>
        </p:txBody>
      </p:sp>
      <p:sp>
        <p:nvSpPr>
          <p:cNvPr id="114" name="Google Shape;114;p4: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extLst>
      <p:ext uri="{BB962C8B-B14F-4D97-AF65-F5344CB8AC3E}">
        <p14:creationId xmlns:p14="http://schemas.microsoft.com/office/powerpoint/2010/main" val="1690988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9: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9: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Vous pouvez créer un sondage à l'avance pour chaque question, ou vous pouvez diviser les participants en petits groupes pour discuter de chacun des quatre faits mis en évidence sur la situation de Hassan et utiliser la diapositive 42 comme guide pour qu'ils travaillent et proposent des réponses.</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Réponse : Lutter pour apprendre l'anglais est une </a:t>
            </a:r>
            <a:r>
              <a:rPr lang="fr-FR" b="1" dirty="0"/>
              <a:t>restriction</a:t>
            </a:r>
            <a:r>
              <a:rPr lang="fr-FR" dirty="0"/>
              <a:t> découlant de la condition de trouble d'apprentissage. Il est également possible que « lutter pour apprendre » puisse être considéré comme une déficience, bien que la déficience puisse être définie plus spécifiquement comme quelque chose comme une difficulté de concentration et de concentration.</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Souvent, pour les problèmes d'apprentissage et de santé mentale, les praticiens de la santé ont du mal à faire la distinction entre les déficiences et les restrictions, et rédigent parfois les mêmes réponses pour les deux. La frontière entre </a:t>
            </a:r>
            <a:r>
              <a:rPr lang="fr-FR" b="1" dirty="0"/>
              <a:t>déficience</a:t>
            </a:r>
            <a:r>
              <a:rPr lang="fr-FR" dirty="0"/>
              <a:t> et invalidité est donc quelque peu artificielle.</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Dites aux participants que c'était un peu une question piège pour souligner cette difficulté.</a:t>
            </a:r>
            <a:endParaRPr dirty="0"/>
          </a:p>
        </p:txBody>
      </p:sp>
      <p:sp>
        <p:nvSpPr>
          <p:cNvPr id="407" name="Google Shape;407;p39: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40</a:t>
            </a:fld>
            <a:endParaRPr/>
          </a:p>
        </p:txBody>
      </p:sp>
    </p:spTree>
    <p:extLst>
      <p:ext uri="{BB962C8B-B14F-4D97-AF65-F5344CB8AC3E}">
        <p14:creationId xmlns:p14="http://schemas.microsoft.com/office/powerpoint/2010/main" val="2275208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0: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Vous pouvez créer un sondage à l'avance pour chaque question, ou vous pouvez diviser les participants en petits groupes pour discuter de chacun des quatre faits mis en évidence sur la situation de Hassan et utiliser la diapositive 42 comme guide pour qu'ils travaillent et proposent des réponses.</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Réponse : La nécessité d'un traitement pour gérer l'humeur est ici un signe des </a:t>
            </a:r>
            <a:r>
              <a:rPr lang="fr-FR" b="1" dirty="0"/>
              <a:t>déficiences</a:t>
            </a:r>
            <a:r>
              <a:rPr lang="fr-FR" dirty="0"/>
              <a:t> découlant de la dépression et de l'anxiété, comme une humeur potentiellement déprimée ou des crises de panique. Le traitement est souvent utilisé dans les cas du POSPH comme marqueur du niveau de déficience.</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Cela signifie que les conditions de douleur sont souvent évaluées par le niveau de contrôle de la douleur fourni, et les conditions de santé mentale par le niveau de traitement psychiatrique et médical.</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Bien que le traitement puisse parfois être un moyen utile de comprendre les déficiences - en comparant l'expérience d'une personne qui a besoin d'une chirurgie du dos à celle d'une personne qui a besoin de faire de la physiothérapie - ce n'est pas toujours le cas. Il n'y a aucune exigence réelle dans la Loi sur le POSPH pour un traitement actif en cas de constatation d'une déficience substantielle.</a:t>
            </a:r>
            <a:endParaRPr dirty="0"/>
          </a:p>
        </p:txBody>
      </p:sp>
      <p:sp>
        <p:nvSpPr>
          <p:cNvPr id="415" name="Google Shape;415;p40: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41</a:t>
            </a:fld>
            <a:endParaRPr/>
          </a:p>
        </p:txBody>
      </p:sp>
    </p:spTree>
    <p:extLst>
      <p:ext uri="{BB962C8B-B14F-4D97-AF65-F5344CB8AC3E}">
        <p14:creationId xmlns:p14="http://schemas.microsoft.com/office/powerpoint/2010/main" val="320685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fr-FR" dirty="0"/>
              <a:t>Rappelez aux participants que vous partagerez les diapositives après la présentation.</a:t>
            </a:r>
          </a:p>
          <a:p>
            <a:pPr>
              <a:buFont typeface="Arial" panose="020B0604020202020204" pitchFamily="34" charset="0"/>
              <a:buChar char="•"/>
            </a:pPr>
            <a:endParaRPr lang="fr-FR" dirty="0"/>
          </a:p>
          <a:p>
            <a:pPr>
              <a:buFont typeface="Arial" panose="020B0604020202020204" pitchFamily="34" charset="0"/>
              <a:buChar char="•"/>
            </a:pPr>
            <a:r>
              <a:rPr lang="fr-FR" dirty="0"/>
              <a:t>Vous pouvez utiliser cette diapositive pour partager avec les participants s'ils travaillent sur les réponses en petits groupes.</a:t>
            </a:r>
          </a:p>
          <a:p>
            <a:pPr>
              <a:buFont typeface="Arial" panose="020B0604020202020204" pitchFamily="34" charset="0"/>
              <a:buChar char="•"/>
            </a:pPr>
            <a:endParaRPr lang="fr-FR" dirty="0"/>
          </a:p>
          <a:p>
            <a:pPr>
              <a:buFont typeface="Arial" panose="020B0604020202020204" pitchFamily="34" charset="0"/>
              <a:buChar char="•"/>
            </a:pPr>
            <a:r>
              <a:rPr lang="fr-FR" dirty="0"/>
              <a:t>Vous pouvez également partager à l'avance le document d'activité Scénario TDH du Guide du formateur avec les participants.</a:t>
            </a: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5194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fr-FR" dirty="0"/>
              <a:t>Rappelez aux participants que vous partagerez les diapositives après la présentation. Cette diapositive résume les réponses à l'activité.</a:t>
            </a: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7248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1: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1: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Encouragez une discussion sur ce que les participants pensent qu'il faudrait inclure dans l'auto-évaluation. Expliquez qu'il n'y a pas de « mauvaise » réponse.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Le but de cet exercice est double :</a:t>
            </a:r>
          </a:p>
          <a:p>
            <a:pPr marL="228600" lvl="0" indent="-228600" algn="l" rtl="0">
              <a:spcBef>
                <a:spcPts val="0"/>
              </a:spcBef>
              <a:spcAft>
                <a:spcPts val="0"/>
              </a:spcAft>
              <a:buFont typeface="+mj-lt"/>
              <a:buAutoNum type="arabicPeriod"/>
            </a:pPr>
            <a:r>
              <a:rPr lang="fr-FR" dirty="0"/>
              <a:t>Pour aider le client à documenter les détails de son état de santé, y compris les déficiences et les restrictions, et</a:t>
            </a:r>
          </a:p>
          <a:p>
            <a:pPr marL="228600" lvl="0" indent="-228600" algn="l" rtl="0">
              <a:spcBef>
                <a:spcPts val="0"/>
              </a:spcBef>
              <a:spcAft>
                <a:spcPts val="0"/>
              </a:spcAft>
              <a:buFont typeface="+mj-lt"/>
              <a:buAutoNum type="arabicPeriod"/>
            </a:pPr>
            <a:r>
              <a:rPr lang="fr-FR" dirty="0"/>
              <a:t>Pour aider le récit du client sur ses expériences à sortir de la page, afin qu'il soit considéré comme une "personne à part entière" par le décideur. C'est la seule partie de l'application où le client a une voix pour partager son histoire.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Ensuite, guidez les participants à travers les diapositives suivantes concernant l'aide au client avec l'auto-évaluation, et vous pouvez référencer les réponses du remue-méninges par rapport à cette liste de suggestions.</a:t>
            </a:r>
            <a:endParaRPr dirty="0"/>
          </a:p>
        </p:txBody>
      </p:sp>
      <p:sp>
        <p:nvSpPr>
          <p:cNvPr id="423" name="Google Shape;423;p41: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44</a:t>
            </a:fld>
            <a:endParaRPr/>
          </a:p>
        </p:txBody>
      </p:sp>
    </p:spTree>
    <p:extLst>
      <p:ext uri="{BB962C8B-B14F-4D97-AF65-F5344CB8AC3E}">
        <p14:creationId xmlns:p14="http://schemas.microsoft.com/office/powerpoint/2010/main" val="1153987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2: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42: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Certains clients trouvent qu'il est stimulant de remplir l'auto-évaluation, tandis que d'autres signalent que cela peut être un processus anxiogène. Beaucoup ont de la difficulté avec le formulaire en raison d'obstacles liés à la langue, à l'alphabétisation et au handicap. Les travailleurs communautaires peuvent aider les clients à remplir ce formulaire. Ils peuvent également dire aux clients qu'ils peuvent choisi de ne pas le remplir s’ils se sentent trop stressés.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Le client peut remplir une auto-évaluation dans le cadre de sa demande d'invalidité. On ne lui accordera peut-être pas beaucoup de poids dans la décision de savoir s’il est admissible au POSPH. Cela peut toujours être un outil de plaidoyer utile pour fournir des informations générales aux fournisseurs de soins de santé avant qu'ils ne remplissent leurs rapports, et c'est un dossier utile des expériences de votre client si sa demande est refusée.</a:t>
            </a:r>
            <a:endParaRPr dirty="0"/>
          </a:p>
        </p:txBody>
      </p:sp>
      <p:sp>
        <p:nvSpPr>
          <p:cNvPr id="430" name="Google Shape;430;p42: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45</a:t>
            </a:fld>
            <a:endParaRPr/>
          </a:p>
        </p:txBody>
      </p:sp>
    </p:spTree>
    <p:extLst>
      <p:ext uri="{BB962C8B-B14F-4D97-AF65-F5344CB8AC3E}">
        <p14:creationId xmlns:p14="http://schemas.microsoft.com/office/powerpoint/2010/main" val="1129801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3: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43: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Il est important de mentionner toute personne qui aide votre client dans ses activités quotidiennes ainsi que tout appareil fonctionnel qu'il utilise.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Bien qu'il soit important de fournir un contexte dans l'auto-évaluation, assurez-vous que l'accent reste mis sur les problèmes de santé du client.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Par exemple, les tâches d'aidant peuvent être mentionnées comme une source de stress qui aggrave un état de santé mentale, mais les tâches d'aidant à elles seules ne constituent pas une base pour obtenir une aide pour l’handicap.</a:t>
            </a:r>
            <a:endParaRPr dirty="0"/>
          </a:p>
        </p:txBody>
      </p:sp>
      <p:sp>
        <p:nvSpPr>
          <p:cNvPr id="438" name="Google Shape;438;p43: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46</a:t>
            </a:fld>
            <a:endParaRPr/>
          </a:p>
        </p:txBody>
      </p:sp>
    </p:spTree>
    <p:extLst>
      <p:ext uri="{BB962C8B-B14F-4D97-AF65-F5344CB8AC3E}">
        <p14:creationId xmlns:p14="http://schemas.microsoft.com/office/powerpoint/2010/main" val="2261326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4: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44: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alibri"/>
              <a:buNone/>
            </a:pPr>
            <a:r>
              <a:rPr lang="fr-FR" b="0" dirty="0"/>
              <a:t>Il est important de souligner qu'avant même que quelqu'un présente une demande au POSPH, vous pouvez aider le client à réussir en l'encourageant à participer à des groupes d'entraide et à des services médicaux, en demandant des tests et des références à des spécialistes, etc. Sans l'intervention d'un spécialiste, il y a peu chance qu'une candidature aboutisse. Certains clients pourraient avoir besoin d'aide pour envoyer leur demande ou leurs formulaires par télécopieur, courriel ou courrier, afin de s'assurer qu'ils sont reçus à temps pour respecter les délais.</a:t>
            </a:r>
          </a:p>
          <a:p>
            <a:pPr marL="457200" marR="0" lvl="1" indent="0" algn="l" rtl="0">
              <a:lnSpc>
                <a:spcPct val="100000"/>
              </a:lnSpc>
              <a:spcBef>
                <a:spcPts val="0"/>
              </a:spcBef>
              <a:spcAft>
                <a:spcPts val="0"/>
              </a:spcAft>
              <a:buClr>
                <a:schemeClr val="dk1"/>
              </a:buClr>
              <a:buSzPts val="1200"/>
              <a:buFont typeface="Calibri"/>
              <a:buNone/>
            </a:pPr>
            <a:endParaRPr lang="fr-FR" b="0" dirty="0"/>
          </a:p>
          <a:p>
            <a:pPr marL="457200" marR="0" lvl="1" indent="0" algn="l" rtl="0">
              <a:lnSpc>
                <a:spcPct val="100000"/>
              </a:lnSpc>
              <a:spcBef>
                <a:spcPts val="0"/>
              </a:spcBef>
              <a:spcAft>
                <a:spcPts val="0"/>
              </a:spcAft>
              <a:buClr>
                <a:schemeClr val="dk1"/>
              </a:buClr>
              <a:buSzPts val="1200"/>
              <a:buFont typeface="Calibri"/>
              <a:buNone/>
            </a:pPr>
            <a:r>
              <a:rPr lang="fr-FR" b="0" dirty="0"/>
              <a:t>Dites aux participants qu'ils peuvent également plaider auprès des professionnels de la santé autour de l'achèvement du TDH et accompagner le client aux rendez-vous et organiser l'interprétation, si nécessaire.</a:t>
            </a:r>
          </a:p>
          <a:p>
            <a:pPr marL="457200" marR="0" lvl="1" indent="0" algn="l" rtl="0">
              <a:lnSpc>
                <a:spcPct val="100000"/>
              </a:lnSpc>
              <a:spcBef>
                <a:spcPts val="0"/>
              </a:spcBef>
              <a:spcAft>
                <a:spcPts val="0"/>
              </a:spcAft>
              <a:buClr>
                <a:schemeClr val="dk1"/>
              </a:buClr>
              <a:buSzPts val="1200"/>
              <a:buFont typeface="Calibri"/>
              <a:buNone/>
            </a:pPr>
            <a:endParaRPr lang="fr-FR" b="0" dirty="0"/>
          </a:p>
          <a:p>
            <a:pPr marL="457200" marR="0" lvl="1" indent="0" algn="l" rtl="0">
              <a:lnSpc>
                <a:spcPct val="100000"/>
              </a:lnSpc>
              <a:spcBef>
                <a:spcPts val="0"/>
              </a:spcBef>
              <a:spcAft>
                <a:spcPts val="0"/>
              </a:spcAft>
              <a:buClr>
                <a:schemeClr val="dk1"/>
              </a:buClr>
              <a:buSzPts val="1200"/>
              <a:buFont typeface="Calibri"/>
              <a:buNone/>
            </a:pPr>
            <a:r>
              <a:rPr lang="fr-FR" b="0" dirty="0"/>
              <a:t>Partagez le document Liste de vérification de la demande du POSPH avec les participants et expliquez qu'il peut s'agir d'un outil utile pour aider les clients à respecter les délais, demander l'aide de leur clinique juridique locale et, de manière générale, pour aider les clients à naviguer dans le processus de demande, sans assumer la responsabilité légale de respecter les délais. délais, mais pour les suivre.</a:t>
            </a:r>
          </a:p>
          <a:p>
            <a:pPr marL="457200" marR="0" lvl="1" indent="0" algn="l" rtl="0">
              <a:lnSpc>
                <a:spcPct val="100000"/>
              </a:lnSpc>
              <a:spcBef>
                <a:spcPts val="0"/>
              </a:spcBef>
              <a:spcAft>
                <a:spcPts val="0"/>
              </a:spcAft>
              <a:buClr>
                <a:schemeClr val="dk1"/>
              </a:buClr>
              <a:buSzPts val="1200"/>
              <a:buFont typeface="Calibri"/>
              <a:buNone/>
            </a:pPr>
            <a:endParaRPr lang="fr-FR" b="0" dirty="0"/>
          </a:p>
          <a:p>
            <a:pPr marL="457200" marR="0" lvl="1" indent="0" algn="l" rtl="0">
              <a:lnSpc>
                <a:spcPct val="100000"/>
              </a:lnSpc>
              <a:spcBef>
                <a:spcPts val="0"/>
              </a:spcBef>
              <a:spcAft>
                <a:spcPts val="0"/>
              </a:spcAft>
              <a:buClr>
                <a:schemeClr val="dk1"/>
              </a:buClr>
              <a:buSzPts val="1200"/>
              <a:buFont typeface="Calibri"/>
              <a:buNone/>
            </a:pPr>
            <a:r>
              <a:rPr lang="fr-FR" b="0" dirty="0"/>
              <a:t>Il est possible d'être témoin à l'audience du POSPH ou de fournir une lettre d'appui énonçant vos observations (pas de conclusions médicales, à moins d'être qualifié pour les fournir).</a:t>
            </a:r>
          </a:p>
          <a:p>
            <a:pPr marL="457200" marR="0" lvl="1" indent="0" algn="l" rtl="0">
              <a:lnSpc>
                <a:spcPct val="100000"/>
              </a:lnSpc>
              <a:spcBef>
                <a:spcPts val="0"/>
              </a:spcBef>
              <a:spcAft>
                <a:spcPts val="0"/>
              </a:spcAft>
              <a:buClr>
                <a:schemeClr val="dk1"/>
              </a:buClr>
              <a:buSzPts val="1200"/>
              <a:buFont typeface="Calibri"/>
              <a:buNone/>
            </a:pPr>
            <a:endParaRPr lang="fr-FR" b="0" dirty="0"/>
          </a:p>
          <a:p>
            <a:pPr marL="457200" marR="0" lvl="1" indent="0" algn="l" rtl="0">
              <a:lnSpc>
                <a:spcPct val="100000"/>
              </a:lnSpc>
              <a:spcBef>
                <a:spcPts val="0"/>
              </a:spcBef>
              <a:spcAft>
                <a:spcPts val="0"/>
              </a:spcAft>
              <a:buClr>
                <a:schemeClr val="dk1"/>
              </a:buClr>
              <a:buSzPts val="1200"/>
              <a:buFont typeface="Calibri"/>
              <a:buNone/>
            </a:pPr>
            <a:r>
              <a:rPr lang="fr-FR" b="0" dirty="0"/>
              <a:t>***Si le temps le permet, demandez au groupe de réfléchir à d'autres idées sur la façon dont ils peuvent aider ou de partager comment ils ont aidé des clients dans le passé.</a:t>
            </a:r>
            <a:endParaRPr dirty="0"/>
          </a:p>
        </p:txBody>
      </p:sp>
      <p:sp>
        <p:nvSpPr>
          <p:cNvPr id="446" name="Google Shape;446;p44: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47</a:t>
            </a:fld>
            <a:endParaRPr/>
          </a:p>
        </p:txBody>
      </p:sp>
    </p:spTree>
    <p:extLst>
      <p:ext uri="{BB962C8B-B14F-4D97-AF65-F5344CB8AC3E}">
        <p14:creationId xmlns:p14="http://schemas.microsoft.com/office/powerpoint/2010/main" val="20046582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6: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6: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Calibri"/>
              <a:buNone/>
            </a:pPr>
            <a:r>
              <a:rPr lang="fr-FR" b="0" dirty="0"/>
              <a:t>De nombreuses cliniques juridiques aideront également leurs clients à déposer une lettre de révision interne. Le plus souvent, les demandes de révision interne sont refusées, mais c'est une étape qui doit passer avant de faire appel.</a:t>
            </a:r>
          </a:p>
          <a:p>
            <a:pPr marL="457200" lvl="1" indent="0" algn="l" rtl="0">
              <a:spcBef>
                <a:spcPts val="0"/>
              </a:spcBef>
              <a:spcAft>
                <a:spcPts val="0"/>
              </a:spcAft>
              <a:buClr>
                <a:schemeClr val="dk1"/>
              </a:buClr>
              <a:buSzPts val="1200"/>
              <a:buFont typeface="Calibri"/>
              <a:buNone/>
            </a:pPr>
            <a:endParaRPr lang="fr-FR" b="0" dirty="0"/>
          </a:p>
          <a:p>
            <a:pPr marL="457200" lvl="1" indent="0" algn="l" rtl="0">
              <a:spcBef>
                <a:spcPts val="0"/>
              </a:spcBef>
              <a:spcAft>
                <a:spcPts val="0"/>
              </a:spcAft>
              <a:buClr>
                <a:schemeClr val="dk1"/>
              </a:buClr>
              <a:buSzPts val="1200"/>
              <a:buFont typeface="Calibri"/>
              <a:buNone/>
            </a:pPr>
            <a:r>
              <a:rPr lang="fr-FR" b="0" dirty="0"/>
              <a:t>Rappelez aux participants que si quelqu'un a dépassé un délai que le POSPH lui a donné (par exemple, pour faire appel ; demander une révision interne), il est généralement possible de demander une prolongation de délai.</a:t>
            </a:r>
          </a:p>
          <a:p>
            <a:pPr marL="457200" lvl="1" indent="0" algn="l" rtl="0">
              <a:spcBef>
                <a:spcPts val="0"/>
              </a:spcBef>
              <a:spcAft>
                <a:spcPts val="0"/>
              </a:spcAft>
              <a:buClr>
                <a:schemeClr val="dk1"/>
              </a:buClr>
              <a:buSzPts val="1200"/>
              <a:buFont typeface="Calibri"/>
              <a:buNone/>
            </a:pPr>
            <a:endParaRPr lang="fr-FR" b="0" dirty="0"/>
          </a:p>
          <a:p>
            <a:pPr marL="457200" lvl="1" indent="0" algn="l" rtl="0">
              <a:spcBef>
                <a:spcPts val="0"/>
              </a:spcBef>
              <a:spcAft>
                <a:spcPts val="0"/>
              </a:spcAft>
              <a:buClr>
                <a:schemeClr val="dk1"/>
              </a:buClr>
              <a:buSzPts val="1200"/>
              <a:buFont typeface="Calibri"/>
              <a:buNone/>
            </a:pPr>
            <a:r>
              <a:rPr lang="fr-FR" b="0" dirty="0"/>
              <a:t>Il est important de fournir un soutien continu tout au long du processus d'appel.</a:t>
            </a:r>
          </a:p>
          <a:p>
            <a:pPr marL="457200" lvl="1" indent="0" algn="l" rtl="0">
              <a:spcBef>
                <a:spcPts val="0"/>
              </a:spcBef>
              <a:spcAft>
                <a:spcPts val="0"/>
              </a:spcAft>
              <a:buClr>
                <a:schemeClr val="dk1"/>
              </a:buClr>
              <a:buSzPts val="1200"/>
              <a:buFont typeface="Calibri"/>
              <a:buNone/>
            </a:pPr>
            <a:endParaRPr lang="fr-FR" b="0" dirty="0"/>
          </a:p>
          <a:p>
            <a:pPr marL="457200" lvl="1" indent="0" algn="l" rtl="0">
              <a:spcBef>
                <a:spcPts val="0"/>
              </a:spcBef>
              <a:spcAft>
                <a:spcPts val="0"/>
              </a:spcAft>
              <a:buClr>
                <a:schemeClr val="dk1"/>
              </a:buClr>
              <a:buSzPts val="1200"/>
              <a:buFont typeface="Calibri"/>
              <a:buNone/>
            </a:pPr>
            <a:r>
              <a:rPr lang="fr-FR" b="0" dirty="0"/>
              <a:t>Vous pouvez partager le lien vers l'outil de rédaction de lettres de CLEO avec les participants : https://tools.stepstojustice.ca/fr/demander-une-revision-interne-au-posph/</a:t>
            </a:r>
            <a:endParaRPr dirty="0"/>
          </a:p>
        </p:txBody>
      </p:sp>
      <p:sp>
        <p:nvSpPr>
          <p:cNvPr id="462" name="Google Shape;462;p46: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48</a:t>
            </a:fld>
            <a:endParaRPr/>
          </a:p>
        </p:txBody>
      </p:sp>
    </p:spTree>
    <p:extLst>
      <p:ext uri="{BB962C8B-B14F-4D97-AF65-F5344CB8AC3E}">
        <p14:creationId xmlns:p14="http://schemas.microsoft.com/office/powerpoint/2010/main" val="2603047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5: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45: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alibri"/>
              <a:buNone/>
            </a:pPr>
            <a:r>
              <a:rPr lang="fr-FR" b="0" dirty="0"/>
              <a:t>Un examen médical est un autre mot pour un examen de l'admissibilité médicale du POSPH. La plupart des gens obtiennent une date de révision, à moins qu'il n'y ait aucune chance que l'état s'améliore. Les dates d'examen vont de 6 mois à plusieurs années. L'examen peut avoir lieu à tout moment après la date d'examen définie ou des années après. L'examen médical comporte des formulaires spécifiques qui doivent être remplis par un prestataire médical agréé.</a:t>
            </a:r>
          </a:p>
          <a:p>
            <a:pPr marL="457200" marR="0" lvl="1" indent="0" algn="l" rtl="0">
              <a:lnSpc>
                <a:spcPct val="100000"/>
              </a:lnSpc>
              <a:spcBef>
                <a:spcPts val="0"/>
              </a:spcBef>
              <a:spcAft>
                <a:spcPts val="0"/>
              </a:spcAft>
              <a:buClr>
                <a:schemeClr val="dk1"/>
              </a:buClr>
              <a:buSzPts val="1200"/>
              <a:buFont typeface="Calibri"/>
              <a:buNone/>
            </a:pPr>
            <a:endParaRPr lang="fr-FR" b="0" dirty="0"/>
          </a:p>
          <a:p>
            <a:pPr marL="457200" marR="0" lvl="1" indent="0" algn="l" rtl="0">
              <a:lnSpc>
                <a:spcPct val="100000"/>
              </a:lnSpc>
              <a:spcBef>
                <a:spcPts val="0"/>
              </a:spcBef>
              <a:spcAft>
                <a:spcPts val="0"/>
              </a:spcAft>
              <a:buClr>
                <a:schemeClr val="dk1"/>
              </a:buClr>
              <a:buSzPts val="1200"/>
              <a:buFont typeface="Calibri"/>
              <a:buNone/>
            </a:pPr>
            <a:r>
              <a:rPr lang="fr-FR" b="0" dirty="0"/>
              <a:t>Il est important de faire savoir aux clients qui reçoivent des prestations du POSPH qu'ils doivent continuer à consulter leur professionnel de la santé, car il y aura très probablement un examen.</a:t>
            </a:r>
          </a:p>
          <a:p>
            <a:pPr marL="457200" marR="0" lvl="1" indent="0" algn="l" rtl="0">
              <a:lnSpc>
                <a:spcPct val="100000"/>
              </a:lnSpc>
              <a:spcBef>
                <a:spcPts val="0"/>
              </a:spcBef>
              <a:spcAft>
                <a:spcPts val="0"/>
              </a:spcAft>
              <a:buClr>
                <a:schemeClr val="dk1"/>
              </a:buClr>
              <a:buSzPts val="1200"/>
              <a:buFont typeface="Calibri"/>
              <a:buNone/>
            </a:pPr>
            <a:endParaRPr lang="fr-FR" b="0" dirty="0"/>
          </a:p>
          <a:p>
            <a:pPr marL="457200" marR="0" lvl="1" indent="0" algn="l" rtl="0">
              <a:lnSpc>
                <a:spcPct val="100000"/>
              </a:lnSpc>
              <a:spcBef>
                <a:spcPts val="0"/>
              </a:spcBef>
              <a:spcAft>
                <a:spcPts val="0"/>
              </a:spcAft>
              <a:buClr>
                <a:schemeClr val="dk1"/>
              </a:buClr>
              <a:buSzPts val="1200"/>
              <a:buFont typeface="Calibri"/>
              <a:buNone/>
            </a:pPr>
            <a:r>
              <a:rPr lang="fr-FR" b="0" dirty="0"/>
              <a:t>S'ils sont refusés après avoir soumis des preuves pour l'examen médical, ils doivent être référés à leur clinique juridique locale dès que possible. Vous pouvez également partager le lien vers l'outil de rédaction de courrier pour demander un avis interne : https://tools.stepstojustice.ca/fr/demander-une-revision-interne-au-posph/</a:t>
            </a:r>
          </a:p>
          <a:p>
            <a:pPr marL="457200" marR="0" lvl="1" indent="0" algn="l" rtl="0">
              <a:lnSpc>
                <a:spcPct val="100000"/>
              </a:lnSpc>
              <a:spcBef>
                <a:spcPts val="0"/>
              </a:spcBef>
              <a:spcAft>
                <a:spcPts val="0"/>
              </a:spcAft>
              <a:buClr>
                <a:schemeClr val="dk1"/>
              </a:buClr>
              <a:buSzPts val="1200"/>
              <a:buFont typeface="Calibri"/>
              <a:buNone/>
            </a:pPr>
            <a:endParaRPr lang="fr-FR" b="0" dirty="0"/>
          </a:p>
          <a:p>
            <a:pPr marL="457200" marR="0" lvl="1" indent="0" algn="l" rtl="0">
              <a:lnSpc>
                <a:spcPct val="100000"/>
              </a:lnSpc>
              <a:spcBef>
                <a:spcPts val="0"/>
              </a:spcBef>
              <a:spcAft>
                <a:spcPts val="0"/>
              </a:spcAft>
              <a:buClr>
                <a:schemeClr val="dk1"/>
              </a:buClr>
              <a:buSzPts val="1200"/>
              <a:buFont typeface="Calibri"/>
              <a:buNone/>
            </a:pPr>
            <a:r>
              <a:rPr lang="fr-FR" b="0" dirty="0"/>
              <a:t>Les prestations supplémentaires — allocation pour régime alimentaire spécial, nécessités spéciales obligatoires — comprennent les voyages (y compris les subventions de voyage dans le Nord) et les fournitures médicales.</a:t>
            </a:r>
            <a:endParaRPr dirty="0"/>
          </a:p>
        </p:txBody>
      </p:sp>
      <p:sp>
        <p:nvSpPr>
          <p:cNvPr id="454" name="Google Shape;454;p45: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49</a:t>
            </a:fld>
            <a:endParaRPr/>
          </a:p>
        </p:txBody>
      </p:sp>
    </p:spTree>
    <p:extLst>
      <p:ext uri="{BB962C8B-B14F-4D97-AF65-F5344CB8AC3E}">
        <p14:creationId xmlns:p14="http://schemas.microsoft.com/office/powerpoint/2010/main" val="197712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b="1" dirty="0"/>
              <a:t>ACTIVITE 1 — </a:t>
            </a:r>
            <a:r>
              <a:rPr lang="en-CA" sz="1200" b="1" dirty="0" err="1">
                <a:solidFill>
                  <a:srgbClr val="C55A11"/>
                </a:solidFill>
                <a:latin typeface="Calibri"/>
                <a:ea typeface="Calibri"/>
                <a:cs typeface="Calibri"/>
                <a:sym typeface="Calibri"/>
              </a:rPr>
              <a:t>D</a:t>
            </a:r>
            <a:r>
              <a:rPr lang="en-CA" sz="1200" b="1" i="0" u="none" strike="noStrike" cap="none" dirty="0" err="1">
                <a:solidFill>
                  <a:srgbClr val="C55A11"/>
                </a:solidFill>
                <a:latin typeface="Calibri"/>
                <a:ea typeface="Calibri"/>
                <a:cs typeface="Calibri"/>
                <a:sym typeface="Calibri"/>
              </a:rPr>
              <a:t>éboulonner</a:t>
            </a:r>
            <a:r>
              <a:rPr lang="en-CA" sz="1200" b="1" i="0" u="none" strike="noStrike" cap="none" dirty="0">
                <a:solidFill>
                  <a:srgbClr val="C55A11"/>
                </a:solidFill>
                <a:latin typeface="Calibri"/>
                <a:ea typeface="Calibri"/>
                <a:cs typeface="Calibri"/>
                <a:sym typeface="Calibri"/>
              </a:rPr>
              <a:t> les </a:t>
            </a:r>
            <a:r>
              <a:rPr lang="en-CA" sz="1200" b="1" i="0" u="none" strike="noStrike" cap="none" dirty="0" err="1">
                <a:solidFill>
                  <a:srgbClr val="C55A11"/>
                </a:solidFill>
                <a:latin typeface="Calibri"/>
                <a:ea typeface="Calibri"/>
                <a:cs typeface="Calibri"/>
                <a:sym typeface="Calibri"/>
              </a:rPr>
              <a:t>mythes</a:t>
            </a:r>
            <a:r>
              <a:rPr lang="en-CA" sz="1200" b="1" i="0" u="none" strike="noStrike" cap="none" dirty="0">
                <a:solidFill>
                  <a:srgbClr val="C55A11"/>
                </a:solidFill>
                <a:latin typeface="Calibri"/>
                <a:ea typeface="Calibri"/>
                <a:cs typeface="Calibri"/>
                <a:sym typeface="Calibri"/>
              </a:rPr>
              <a:t> POSPH</a:t>
            </a:r>
            <a:r>
              <a:rPr lang="en-CA" b="1" dirty="0"/>
              <a:t>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fr-FR" dirty="0"/>
              <a:t>Il y a 6 énoncés dans cette activité.</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Posez chaque énoncé et demandez aux participants de choisir VRAI ou FAUX.</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Discutez de la désinformation ou des hypothèses que les clients ou le public peuvent avoir au sujet du POSPH.</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Demandez au groupe s'il est surpris par l'une des réponses. Dites que vous avez inclus une autre diapositive avec les bonnes réponses.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Utilisez la discussion pour demander aux participants de partager toutes les questions qu'ils espèrent voir abordées lors de l'atelier.</a:t>
            </a:r>
            <a:endParaRPr lang="fr-FR" sz="1200" b="0" kern="0" dirty="0">
              <a:effectLst/>
              <a:latin typeface="Calibri"/>
              <a:cs typeface="Calibri"/>
            </a:endParaRPr>
          </a:p>
          <a:p>
            <a:endParaRPr lang="fr-CA" sz="1200" kern="1200" dirty="0">
              <a:effectLst/>
              <a:latin typeface="+mn-lt"/>
              <a:ea typeface="+mn-ea"/>
              <a:cs typeface="+mn-cs"/>
            </a:endParaRPr>
          </a:p>
          <a:p>
            <a:pPr marL="171450" lvl="0" indent="-171450">
              <a:buFont typeface="Arial" panose="020B0604020202020204" pitchFamily="34" charset="0"/>
              <a:buChar char="•"/>
            </a:pPr>
            <a:r>
              <a:rPr lang="fr-CA" sz="1200" kern="1200" dirty="0">
                <a:effectLst/>
                <a:latin typeface="+mn-lt"/>
                <a:ea typeface="+mn-ea"/>
                <a:cs typeface="+mn-cs"/>
              </a:rPr>
              <a:t>Lisez </a:t>
            </a:r>
            <a:r>
              <a:rPr lang="fr-CA" dirty="0"/>
              <a:t>chaque é</a:t>
            </a:r>
            <a:r>
              <a:rPr lang="fr-CA" sz="1200" kern="1200" dirty="0">
                <a:effectLst/>
                <a:latin typeface="+mn-lt"/>
                <a:ea typeface="+mn-ea"/>
                <a:cs typeface="+mn-cs"/>
              </a:rPr>
              <a:t>noncé (</a:t>
            </a:r>
            <a:r>
              <a:rPr lang="fr-CA" dirty="0"/>
              <a:t>un à la fois</a:t>
            </a:r>
            <a:r>
              <a:rPr lang="fr-CA" sz="1200" kern="1200" dirty="0">
                <a:effectLst/>
                <a:latin typeface="+mn-lt"/>
                <a:ea typeface="+mn-ea"/>
                <a:cs typeface="+mn-cs"/>
              </a:rPr>
              <a:t>) et demandez aux participants s’il est VRAI ou FAUX.</a:t>
            </a:r>
          </a:p>
          <a:p>
            <a:pPr marL="0" lvl="0" indent="0">
              <a:buFont typeface="Arial" panose="020B0604020202020204" pitchFamily="34" charset="0"/>
              <a:buNone/>
            </a:pPr>
            <a:endParaRPr lang="fr-CA" sz="1200" kern="1200" dirty="0">
              <a:effectLst/>
              <a:latin typeface="+mn-lt"/>
              <a:ea typeface="+mn-ea"/>
              <a:cs typeface="+mn-cs"/>
            </a:endParaRPr>
          </a:p>
          <a:p>
            <a:pPr marL="171450" lvl="0" indent="-171450">
              <a:buFont typeface="Arial" panose="020B0604020202020204" pitchFamily="34" charset="0"/>
              <a:buChar char="•"/>
            </a:pPr>
            <a:r>
              <a:rPr lang="fr-CA" b="1" dirty="0"/>
              <a:t>Formation en personne :</a:t>
            </a:r>
            <a:r>
              <a:rPr lang="fr-CA" sz="1200" kern="1200" dirty="0">
                <a:effectLst/>
                <a:latin typeface="+mn-lt"/>
                <a:ea typeface="+mn-ea"/>
                <a:cs typeface="+mn-cs"/>
              </a:rPr>
              <a:t> Demandez simplement aux participants de leve</a:t>
            </a:r>
            <a:r>
              <a:rPr lang="fr-CA" dirty="0"/>
              <a:t>r la main ou de dire leur réponse</a:t>
            </a:r>
            <a:r>
              <a:rPr lang="fr-CA" sz="1200" kern="1200" dirty="0">
                <a:effectLst/>
                <a:latin typeface="+mn-lt"/>
                <a:ea typeface="+mn-ea"/>
                <a:cs typeface="+mn-cs"/>
              </a:rPr>
              <a:t>.</a:t>
            </a:r>
          </a:p>
          <a:p>
            <a:pPr marL="0" lvl="0" indent="0">
              <a:buFont typeface="Arial" panose="020B0604020202020204" pitchFamily="34" charset="0"/>
              <a:buNone/>
            </a:pPr>
            <a:endParaRPr lang="fr-CA" sz="1200" kern="1200" dirty="0">
              <a:effectLst/>
              <a:latin typeface="+mn-lt"/>
              <a:ea typeface="+mn-ea"/>
              <a:cs typeface="+mn-cs"/>
            </a:endParaRPr>
          </a:p>
          <a:p>
            <a:pPr marL="171450" lvl="0" indent="-171450">
              <a:buFont typeface="Arial" panose="020B0604020202020204" pitchFamily="34" charset="0"/>
              <a:buChar char="•"/>
            </a:pPr>
            <a:r>
              <a:rPr lang="fr-CA" b="1" dirty="0"/>
              <a:t>Formation en ligne :</a:t>
            </a:r>
            <a:r>
              <a:rPr lang="fr-CA" sz="1200" kern="1200" dirty="0">
                <a:effectLst/>
                <a:latin typeface="+mn-lt"/>
                <a:ea typeface="+mn-ea"/>
                <a:cs typeface="+mn-cs"/>
              </a:rPr>
              <a:t> Créez un sondage </a:t>
            </a:r>
            <a:r>
              <a:rPr lang="fr-CA" i="1" dirty="0"/>
              <a:t>VRAI ou FAUX</a:t>
            </a:r>
            <a:r>
              <a:rPr lang="fr-CA" sz="1200" kern="1200" dirty="0">
                <a:effectLst/>
                <a:latin typeface="+mn-lt"/>
                <a:ea typeface="+mn-ea"/>
                <a:cs typeface="+mn-cs"/>
              </a:rPr>
              <a:t> et demandez aux participants de choisir la bonne réponse. </a:t>
            </a:r>
            <a:r>
              <a:rPr lang="fr-CA" sz="1200" b="0" kern="1200" dirty="0">
                <a:effectLst/>
                <a:latin typeface="+mn-lt"/>
                <a:ea typeface="+mn-ea"/>
                <a:cs typeface="+mn-cs"/>
              </a:rPr>
              <a:t>Vous pouve</a:t>
            </a:r>
            <a:r>
              <a:rPr lang="fr-CA" b="0" dirty="0"/>
              <a:t>z aussi </a:t>
            </a:r>
            <a:r>
              <a:rPr lang="fr-CA" dirty="0"/>
              <a:t>leur demander de lever virtuellement la main ou de répondre dans la zone de clavardage.</a:t>
            </a:r>
            <a:r>
              <a:rPr lang="fr-CA" sz="1200" kern="1200" dirty="0">
                <a:effectLst/>
                <a:latin typeface="+mn-lt"/>
                <a:ea typeface="+mn-ea"/>
                <a:cs typeface="+mn-cs"/>
              </a:rPr>
              <a:t> </a:t>
            </a:r>
          </a:p>
          <a:p>
            <a:pPr marL="0" indent="0">
              <a:buFontTx/>
              <a:buNone/>
            </a:pPr>
            <a:r>
              <a:rPr lang="fr-CA" sz="1200" kern="1200" dirty="0">
                <a:effectLst/>
                <a:latin typeface="+mn-lt"/>
                <a:ea typeface="+mn-ea"/>
                <a:cs typeface="+mn-cs"/>
              </a:rPr>
              <a:t>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2" name="Google Shape;122;p5: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extLst>
      <p:ext uri="{BB962C8B-B14F-4D97-AF65-F5344CB8AC3E}">
        <p14:creationId xmlns:p14="http://schemas.microsoft.com/office/powerpoint/2010/main" val="3740095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b="0" dirty="0"/>
              <a:t>Demandez aux participants s'ils ont des questions finales avant de discuter des ressources</a:t>
            </a:r>
            <a:endParaRPr dirty="0"/>
          </a:p>
        </p:txBody>
      </p:sp>
      <p:sp>
        <p:nvSpPr>
          <p:cNvPr id="470" name="Google Shape;47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CA"/>
              <a:t>50</a:t>
            </a:fld>
            <a:endParaRPr/>
          </a:p>
        </p:txBody>
      </p:sp>
    </p:spTree>
    <p:extLst>
      <p:ext uri="{BB962C8B-B14F-4D97-AF65-F5344CB8AC3E}">
        <p14:creationId xmlns:p14="http://schemas.microsoft.com/office/powerpoint/2010/main" val="1445144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8: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8: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CA"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CA"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S'il reste du temps, présentez aux participants les ressources de Justice pas-à-pas sur cette diapositive.</a:t>
            </a:r>
          </a:p>
          <a:p>
            <a:pPr marL="0" indent="0">
              <a:spcBef>
                <a:spcPts val="600"/>
              </a:spcBef>
              <a:spcAft>
                <a:spcPts val="600"/>
              </a:spcAft>
              <a:buFont typeface="Arial" panose="020B0604020202020204" pitchFamily="34" charset="0"/>
              <a:buNone/>
            </a:pPr>
            <a:endParaRPr lang="fr-CA" dirty="0">
              <a:latin typeface="Calibri" panose="020F0502020204030204" pitchFamily="34" charset="0"/>
              <a:cs typeface="Calibri" panose="020F0502020204030204" pitchFamily="34" charset="0"/>
            </a:endParaRPr>
          </a:p>
          <a:p>
            <a:pPr marL="171450" marR="0" lvl="0" indent="-171450" fontAlgn="auto">
              <a:lnSpc>
                <a:spcPct val="100000"/>
              </a:lnSpc>
              <a:spcBef>
                <a:spcPts val="600"/>
              </a:spcBef>
              <a:spcAft>
                <a:spcPts val="600"/>
              </a:spcAft>
              <a:buClrTx/>
              <a:buSzTx/>
              <a:buFont typeface="Arial" panose="020B0604020202020204" pitchFamily="34" charset="0"/>
              <a:buChar char="•"/>
              <a:tabLst/>
              <a:defRPr/>
            </a:pPr>
            <a:r>
              <a:rPr lang="fr-CA" dirty="0">
                <a:latin typeface="Calibri" panose="020F0502020204030204" pitchFamily="34" charset="0"/>
                <a:cs typeface="Calibri" panose="020F0502020204030204" pitchFamily="34" charset="0"/>
              </a:rPr>
              <a:t>Si vous avez une connexion Wi-Fi (dans le cas d’une formation en personne), ouvrez le site </a:t>
            </a:r>
            <a:r>
              <a:rPr lang="fr-FR" dirty="0"/>
              <a:t>Web Justice pas-à-pas *https://justicepasapas.ca/ pour mettre en évidence la variété de questions juridiques qui s'y trouvent, en particulier celles concernant le POSPH et l'aide sociale. </a:t>
            </a:r>
            <a:r>
              <a:rPr lang="fr-CA" dirty="0">
                <a:latin typeface="Calibri" panose="020F0502020204030204" pitchFamily="34" charset="0"/>
                <a:cs typeface="Calibri" panose="020F0502020204030204" pitchFamily="34" charset="0"/>
              </a:rPr>
              <a:t>Dites aux participants que la diapositive comporte des liens et qu’ils recevront la présentation après la formation.</a:t>
            </a:r>
          </a:p>
          <a:p>
            <a:pPr marL="0" marR="0" lvl="0" indent="0" fontAlgn="auto">
              <a:lnSpc>
                <a:spcPct val="100000"/>
              </a:lnSpc>
              <a:spcBef>
                <a:spcPts val="600"/>
              </a:spcBef>
              <a:spcAft>
                <a:spcPts val="600"/>
              </a:spcAft>
              <a:buClrTx/>
              <a:buSzTx/>
              <a:buFont typeface="Arial" panose="020B0604020202020204" pitchFamily="34" charset="0"/>
              <a:buNone/>
              <a:tabLst/>
              <a:defRPr/>
            </a:pPr>
            <a:endParaRPr lang="fr-CA" dirty="0">
              <a:latin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fr-CA" dirty="0">
                <a:latin typeface="Calibri" panose="020F0502020204030204" pitchFamily="34" charset="0"/>
                <a:cs typeface="Calibri" panose="020F0502020204030204" pitchFamily="34" charset="0"/>
              </a:rPr>
              <a:t>Si vous donnez la formation en ligne, partagez votre écran pour montrer aux participants quelques questions et ressources de Justice pas-à-pas. </a:t>
            </a:r>
          </a:p>
          <a:p>
            <a:pPr marL="0" indent="0">
              <a:spcBef>
                <a:spcPts val="600"/>
              </a:spcBef>
              <a:spcAft>
                <a:spcPts val="600"/>
              </a:spcAft>
              <a:buFont typeface="Arial" panose="020B0604020202020204" pitchFamily="34" charset="0"/>
              <a:buNone/>
            </a:pPr>
            <a:endParaRPr lang="fr-CA"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600"/>
              </a:spcBef>
              <a:spcAft>
                <a:spcPts val="600"/>
              </a:spcAft>
              <a:buClr>
                <a:srgbClr val="000000"/>
              </a:buClr>
              <a:buSzPts val="1400"/>
              <a:buFont typeface="Arial" panose="020B0604020202020204" pitchFamily="34" charset="0"/>
              <a:buChar char="•"/>
              <a:tabLst/>
              <a:defRPr/>
            </a:pPr>
            <a:r>
              <a:rPr lang="fr-FR" dirty="0"/>
              <a:t>CLEO dispose également d'informations juridiques spécifiques au POPSH sur l'aide sociale et d'autres sujets juridiques.</a:t>
            </a:r>
            <a:endParaRPr lang="fr-CA" dirty="0">
              <a:latin typeface="Calibri" panose="020F0502020204030204" pitchFamily="34" charset="0"/>
              <a:cs typeface="Calibri" panose="020F0502020204030204" pitchFamily="34" charset="0"/>
            </a:endParaRPr>
          </a:p>
          <a:p>
            <a:pPr marL="0" indent="0">
              <a:spcBef>
                <a:spcPts val="600"/>
              </a:spcBef>
              <a:spcAft>
                <a:spcPts val="600"/>
              </a:spcAft>
              <a:buFont typeface="Arial" panose="020B0604020202020204" pitchFamily="34" charset="0"/>
              <a:buNone/>
            </a:pPr>
            <a:endParaRPr lang="fr-CA" dirty="0">
              <a:latin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fr-CA" dirty="0">
                <a:latin typeface="Calibri" panose="020F0502020204030204" pitchFamily="34" charset="0"/>
                <a:cs typeface="Calibri" panose="020F0502020204030204" pitchFamily="34" charset="0"/>
              </a:rPr>
              <a:t>Enfin, précisez qu’il est possible de commander les ressources </a:t>
            </a:r>
            <a:r>
              <a:rPr lang="fr-CA" sz="1200" dirty="0">
                <a:effectLst/>
                <a:latin typeface="Calibri" panose="020F0502020204030204" pitchFamily="34" charset="0"/>
                <a:ea typeface="Calibri" panose="020F0502020204030204" pitchFamily="34" charset="0"/>
                <a:cs typeface="Calibri" panose="020F0502020204030204" pitchFamily="34" charset="0"/>
              </a:rPr>
              <a:t>de CLEO en ligne pour les imprimer et les remettre aux clients.</a:t>
            </a:r>
          </a:p>
          <a:p>
            <a:pPr marL="0" indent="0">
              <a:spcBef>
                <a:spcPts val="600"/>
              </a:spcBef>
              <a:spcAft>
                <a:spcPts val="600"/>
              </a:spcAft>
              <a:buFont typeface="Arial" panose="020B0604020202020204" pitchFamily="34" charset="0"/>
              <a:buNone/>
            </a:pPr>
            <a:endParaRPr lang="fr-CA"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fr-F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effectLst/>
                <a:latin typeface="Calibri" panose="020F0502020204030204" pitchFamily="34" charset="0"/>
                <a:ea typeface="Calibri" panose="020F0502020204030204" pitchFamily="34" charset="0"/>
                <a:cs typeface="Times New Roman" panose="02020603050405020304" pitchFamily="18" charset="0"/>
              </a:rPr>
              <a:t>Les URL et les hyperliens des sites Web dans les notes ne sont pas actifs. Vous devrez les copier et les coller dans votre navigateur.</a:t>
            </a:r>
          </a:p>
          <a:p>
            <a:pPr marL="0" lvl="0" indent="0" algn="l" rtl="0">
              <a:spcBef>
                <a:spcPts val="6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78" name="Google Shape;478;p48: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51</a:t>
            </a:fld>
            <a:endParaRPr/>
          </a:p>
        </p:txBody>
      </p:sp>
    </p:spTree>
    <p:extLst>
      <p:ext uri="{BB962C8B-B14F-4D97-AF65-F5344CB8AC3E}">
        <p14:creationId xmlns:p14="http://schemas.microsoft.com/office/powerpoint/2010/main" val="4200162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9: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Expliquez qu’ils peuvent utiliser la fonction de recherche pour trouver leur clinique juridique locale. </a:t>
            </a:r>
          </a:p>
          <a:p>
            <a:pPr marL="0" marR="0" lvl="0" indent="0" algn="l" rtl="0">
              <a:lnSpc>
                <a:spcPct val="100000"/>
              </a:lnSpc>
              <a:spcBef>
                <a:spcPts val="0"/>
              </a:spcBef>
              <a:spcAft>
                <a:spcPts val="0"/>
              </a:spcAft>
              <a:buClr>
                <a:schemeClr val="dk1"/>
              </a:buClr>
              <a:buSzPts val="1200"/>
              <a:buFont typeface="Calibri"/>
              <a:buNone/>
            </a:pPr>
            <a:endParaRPr lang="fr-FR" dirty="0"/>
          </a:p>
          <a:p>
            <a:pPr marL="0" marR="0" lvl="0" indent="0" algn="l" rtl="0">
              <a:lnSpc>
                <a:spcPct val="100000"/>
              </a:lnSpc>
              <a:spcBef>
                <a:spcPts val="0"/>
              </a:spcBef>
              <a:spcAft>
                <a:spcPts val="0"/>
              </a:spcAft>
              <a:buClr>
                <a:schemeClr val="dk1"/>
              </a:buClr>
              <a:buSzPts val="1200"/>
              <a:buFont typeface="Calibri"/>
              <a:buNone/>
            </a:pPr>
            <a:r>
              <a:rPr lang="fr-FR" dirty="0"/>
              <a:t>Il existe également de nombreuses cliniques spécialisées qui desservent des populations spécifiques : Black Legal Action Centre (BLAC), Centre for </a:t>
            </a:r>
            <a:r>
              <a:rPr lang="fr-FR" dirty="0" err="1"/>
              <a:t>Spanish-Speaking</a:t>
            </a:r>
            <a:r>
              <a:rPr lang="fr-FR" dirty="0"/>
              <a:t> Peoples (CSSP), South Asian Legal Clinic of Ontario (SALCO), </a:t>
            </a:r>
            <a:r>
              <a:rPr lang="fr-FR" dirty="0" err="1"/>
              <a:t>Chinese</a:t>
            </a:r>
            <a:r>
              <a:rPr lang="fr-FR" dirty="0"/>
              <a:t> and </a:t>
            </a:r>
            <a:r>
              <a:rPr lang="fr-FR" dirty="0" err="1"/>
              <a:t>Southeast</a:t>
            </a:r>
            <a:r>
              <a:rPr lang="fr-FR" dirty="0"/>
              <a:t> Asian Legal Clinic (CSALC) et Clinique juridique VIH et sida Ontario (HALCO).</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effectLst/>
                <a:latin typeface="Calibri" panose="020F0502020204030204" pitchFamily="34" charset="0"/>
                <a:ea typeface="Calibri" panose="020F0502020204030204" pitchFamily="34" charset="0"/>
                <a:cs typeface="Times New Roman" panose="02020603050405020304" pitchFamily="18" charset="0"/>
              </a:rPr>
              <a:t>Les URL et les hyperliens des sites Web dans les notes ne sont pas actifs. Vous devrez les copier et les coller dans votre navigateur.</a:t>
            </a:r>
            <a:endParaRPr sz="1200" dirty="0">
              <a:latin typeface="Calibri"/>
              <a:ea typeface="Calibri"/>
              <a:cs typeface="Calibri"/>
              <a:sym typeface="Calibri"/>
            </a:endParaRPr>
          </a:p>
          <a:p>
            <a:pPr marL="0" lvl="0" indent="0" algn="l" rtl="0">
              <a:spcBef>
                <a:spcPts val="600"/>
              </a:spcBef>
              <a:spcAft>
                <a:spcPts val="0"/>
              </a:spcAft>
              <a:buNone/>
            </a:pPr>
            <a:endParaRPr dirty="0"/>
          </a:p>
          <a:p>
            <a:pPr marL="0" lvl="0" indent="0" algn="l" rtl="0">
              <a:spcBef>
                <a:spcPts val="0"/>
              </a:spcBef>
              <a:spcAft>
                <a:spcPts val="0"/>
              </a:spcAft>
              <a:buClr>
                <a:schemeClr val="dk1"/>
              </a:buClr>
              <a:buSzPts val="1200"/>
              <a:buFont typeface="Calibri"/>
              <a:buNone/>
            </a:pPr>
            <a:r>
              <a:rPr lang="fr-FR" b="0" dirty="0"/>
              <a:t>Si les clients veulent se plaindre de la loi ou du processus, il peut être utile de contacter leur député provincial. Parfois, le personnel aidera à télécopier des documents à l'unité d'évaluation des personnes handicapées ou fera un suivi auprès de l’UDAPH pour obtenir une réponse. Expliquez qu'il existe également des réformes législatives et des campagnes de plaidoyer auxquelles les clients peuvent s'impliquer et qui sont incluses dans les diapositives suivantes.</a:t>
            </a:r>
            <a:endParaRPr b="1" dirty="0"/>
          </a:p>
          <a:p>
            <a:pPr marL="0" lvl="0" indent="0" algn="l" rtl="0">
              <a:spcBef>
                <a:spcPts val="0"/>
              </a:spcBef>
              <a:spcAft>
                <a:spcPts val="0"/>
              </a:spcAft>
              <a:buNone/>
            </a:pPr>
            <a:endParaRPr dirty="0"/>
          </a:p>
        </p:txBody>
      </p:sp>
      <p:sp>
        <p:nvSpPr>
          <p:cNvPr id="486" name="Google Shape;486;p49: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52</a:t>
            </a:fld>
            <a:endParaRPr/>
          </a:p>
        </p:txBody>
      </p:sp>
    </p:spTree>
    <p:extLst>
      <p:ext uri="{BB962C8B-B14F-4D97-AF65-F5344CB8AC3E}">
        <p14:creationId xmlns:p14="http://schemas.microsoft.com/office/powerpoint/2010/main" val="4242194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50: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sz="1200" b="0">
                <a:latin typeface="Calibri"/>
                <a:ea typeface="Calibri"/>
                <a:cs typeface="Calibri"/>
                <a:sym typeface="Calibri"/>
              </a:rPr>
              <a:t>L'ISAC a créé des grilles des taux d'OT et du POSPH, disponibles sur leur site Web : </a:t>
            </a:r>
            <a:r>
              <a:rPr lang="fr-FR" b="0" dirty="0">
                <a:sym typeface="Calibri"/>
              </a:rPr>
              <a:t>https://incomesecurity.org/wp-content/uploads/</a:t>
            </a:r>
            <a:r>
              <a:rPr lang="fr-FR" dirty="0"/>
              <a:t>2023/07</a:t>
            </a:r>
            <a:r>
              <a:rPr lang="fr-FR" b="0" dirty="0">
                <a:sym typeface="Calibri"/>
              </a:rPr>
              <a:t>/</a:t>
            </a:r>
            <a:r>
              <a:rPr lang="fr-FR" dirty="0"/>
              <a:t>Jul-2023-Taux-du-OT-POSPH-et-la-POE</a:t>
            </a:r>
            <a:r>
              <a:rPr lang="fr-FR" b="0" dirty="0">
                <a:sym typeface="Calibri"/>
              </a:rPr>
              <a:t>_</a:t>
            </a:r>
            <a:r>
              <a:rPr lang="fr-FR" dirty="0"/>
              <a:t>FR</a:t>
            </a:r>
            <a:r>
              <a:rPr lang="fr-FR" b="0" dirty="0">
                <a:sym typeface="Calibri"/>
              </a:rPr>
              <a:t>.pdf</a:t>
            </a:r>
          </a:p>
          <a:p>
            <a:pPr marL="0" lvl="0" indent="0" algn="l" rtl="0">
              <a:spcBef>
                <a:spcPts val="0"/>
              </a:spcBef>
              <a:spcAft>
                <a:spcPts val="0"/>
              </a:spcAft>
              <a:buClr>
                <a:schemeClr val="dk1"/>
              </a:buClr>
              <a:buSzPts val="1200"/>
              <a:buFont typeface="Arial"/>
              <a:buNone/>
            </a:pPr>
            <a:endParaRPr lang="fr-FR" sz="1200" b="0" dirty="0">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fr-FR" sz="1200" b="0" dirty="0">
                <a:latin typeface="Calibri"/>
                <a:ea typeface="Calibri"/>
                <a:cs typeface="Calibri"/>
                <a:sym typeface="Calibri"/>
              </a:rPr>
              <a:t>Fiches d'information du POSPH : </a:t>
            </a:r>
          </a:p>
          <a:p>
            <a:pPr marL="0" lvl="0" indent="0" algn="l" rtl="0">
              <a:spcBef>
                <a:spcPts val="0"/>
              </a:spcBef>
              <a:spcAft>
                <a:spcPts val="0"/>
              </a:spcAft>
              <a:buClr>
                <a:schemeClr val="dk1"/>
              </a:buClr>
              <a:buSzPts val="1200"/>
              <a:buFont typeface="Arial"/>
              <a:buNone/>
            </a:pPr>
            <a:r>
              <a:rPr lang="fr-FR" sz="1200" b="0" dirty="0">
                <a:latin typeface="Calibri"/>
                <a:ea typeface="Calibri"/>
                <a:cs typeface="Calibri"/>
                <a:sym typeface="Calibri"/>
              </a:rPr>
              <a:t>https://www.ontario.ca/fr/page/programme-ontarien-de-soutien-aux-personnes-handicapees</a:t>
            </a:r>
          </a:p>
          <a:p>
            <a:pPr marL="0" lvl="0" indent="0" algn="l" rtl="0">
              <a:spcBef>
                <a:spcPts val="0"/>
              </a:spcBef>
              <a:spcAft>
                <a:spcPts val="0"/>
              </a:spcAft>
              <a:buClr>
                <a:schemeClr val="dk1"/>
              </a:buClr>
              <a:buSzPts val="1200"/>
              <a:buFont typeface="Arial"/>
              <a:buNone/>
            </a:pPr>
            <a:endParaRPr lang="fr-FR" sz="1200" b="0" dirty="0">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fr-FR" sz="1200" b="0" dirty="0">
                <a:latin typeface="Calibri"/>
                <a:ea typeface="Calibri"/>
                <a:cs typeface="Calibri"/>
                <a:sym typeface="Calibri"/>
              </a:rPr>
              <a:t>Directives de politique du POSPH : </a:t>
            </a:r>
          </a:p>
          <a:p>
            <a:pPr marL="0" lvl="0" indent="0" algn="l" rtl="0">
              <a:spcBef>
                <a:spcPts val="0"/>
              </a:spcBef>
              <a:spcAft>
                <a:spcPts val="0"/>
              </a:spcAft>
              <a:buClr>
                <a:schemeClr val="dk1"/>
              </a:buClr>
              <a:buSzPts val="1200"/>
              <a:buFont typeface="Arial"/>
              <a:buNone/>
            </a:pPr>
            <a:r>
              <a:rPr lang="fr-FR" sz="1200" b="0" dirty="0">
                <a:latin typeface="Calibri"/>
                <a:ea typeface="Calibri"/>
                <a:cs typeface="Calibri"/>
                <a:sym typeface="Calibri"/>
              </a:rPr>
              <a:t>https://www.ontario.ca/fr/document/directives-du-programme-ontarien-de-soutien-aux-personnes-handicapees-concernant-le</a:t>
            </a:r>
            <a:endParaRPr dirty="0"/>
          </a:p>
        </p:txBody>
      </p:sp>
      <p:sp>
        <p:nvSpPr>
          <p:cNvPr id="494" name="Google Shape;494;p50: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53</a:t>
            </a:fld>
            <a:endParaRPr/>
          </a:p>
        </p:txBody>
      </p:sp>
    </p:spTree>
    <p:extLst>
      <p:ext uri="{BB962C8B-B14F-4D97-AF65-F5344CB8AC3E}">
        <p14:creationId xmlns:p14="http://schemas.microsoft.com/office/powerpoint/2010/main" val="2750929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1: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1: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dirty="0">
                <a:latin typeface="Calibri"/>
                <a:ea typeface="Calibri"/>
                <a:cs typeface="Calibri"/>
                <a:sym typeface="Calibri"/>
              </a:rPr>
              <a:t>La loi et les politiques concernant l'accès à l'aide sociale et au POSPH sont contestées par de nombreuses organisations partout en Ontario qui font pression pour un accès égal et des montants d'aide sociale suffisants.</a:t>
            </a:r>
          </a:p>
          <a:p>
            <a:pPr marL="0" marR="0" lvl="0" indent="0" algn="l" rtl="0">
              <a:spcBef>
                <a:spcPts val="0"/>
              </a:spcBef>
              <a:spcAft>
                <a:spcPts val="0"/>
              </a:spcAft>
              <a:buNone/>
            </a:pPr>
            <a:endParaRPr lang="fr-FR" sz="1200" b="0" dirty="0">
              <a:latin typeface="Calibri"/>
              <a:ea typeface="Calibri"/>
              <a:cs typeface="Calibri"/>
              <a:sym typeface="Calibri"/>
            </a:endParaRPr>
          </a:p>
          <a:p>
            <a:pPr marL="0" marR="0" lvl="0" indent="0" algn="l" rtl="0">
              <a:spcBef>
                <a:spcPts val="0"/>
              </a:spcBef>
              <a:spcAft>
                <a:spcPts val="0"/>
              </a:spcAft>
              <a:buNone/>
            </a:pPr>
            <a:r>
              <a:rPr lang="fr-FR" sz="1200" b="0" dirty="0">
                <a:latin typeface="Calibri"/>
                <a:ea typeface="Calibri"/>
                <a:cs typeface="Calibri"/>
                <a:sym typeface="Calibri"/>
              </a:rPr>
              <a:t>L'ODSP Action Coalition et Defend Disability travaillent dans ce domaine depuis des années.</a:t>
            </a:r>
          </a:p>
          <a:p>
            <a:pPr marL="0" marR="0" lvl="0" indent="0" algn="l" rtl="0">
              <a:spcBef>
                <a:spcPts val="0"/>
              </a:spcBef>
              <a:spcAft>
                <a:spcPts val="0"/>
              </a:spcAft>
              <a:buNone/>
            </a:pPr>
            <a:endParaRPr lang="fr-FR" sz="1200" b="0" dirty="0">
              <a:latin typeface="Calibri"/>
              <a:ea typeface="Calibri"/>
              <a:cs typeface="Calibri"/>
              <a:sym typeface="Calibri"/>
            </a:endParaRPr>
          </a:p>
          <a:p>
            <a:pPr marL="0" marR="0" lvl="0" indent="0" algn="l" rtl="0">
              <a:spcBef>
                <a:spcPts val="0"/>
              </a:spcBef>
              <a:spcAft>
                <a:spcPts val="0"/>
              </a:spcAft>
              <a:buNone/>
            </a:pPr>
            <a:r>
              <a:rPr lang="fr-FR" sz="1200" b="0" dirty="0">
                <a:latin typeface="Calibri"/>
                <a:ea typeface="Calibri"/>
                <a:cs typeface="Calibri"/>
                <a:sym typeface="Calibri"/>
              </a:rPr>
              <a:t>Mettez en surbrillance d'autres organisations pertinentes pour les participants et ajoutez ici toute autre initiative locale.</a:t>
            </a:r>
          </a:p>
          <a:p>
            <a:pPr marL="0" marR="0" lvl="0" indent="0" algn="l" rtl="0">
              <a:spcBef>
                <a:spcPts val="0"/>
              </a:spcBef>
              <a:spcAft>
                <a:spcPts val="0"/>
              </a:spcAft>
              <a:buNone/>
            </a:pPr>
            <a:endParaRPr lang="fr-FR" sz="1200" b="0" dirty="0">
              <a:latin typeface="Calibri"/>
              <a:ea typeface="Calibri"/>
              <a:cs typeface="Calibri"/>
              <a:sym typeface="Calibri"/>
            </a:endParaRPr>
          </a:p>
          <a:p>
            <a:pPr marL="0" marR="0" lvl="0" indent="0" algn="l" rtl="0">
              <a:spcBef>
                <a:spcPts val="0"/>
              </a:spcBef>
              <a:spcAft>
                <a:spcPts val="0"/>
              </a:spcAft>
              <a:buNone/>
            </a:pPr>
            <a:r>
              <a:rPr lang="fr-FR" sz="1200" b="0" dirty="0">
                <a:latin typeface="Calibri"/>
                <a:ea typeface="Calibri"/>
                <a:cs typeface="Calibri"/>
                <a:sym typeface="Calibri"/>
              </a:rPr>
              <a:t>*Les URL de site Web et les hyperliens dans les notes de PowerPoint ne sont pas « en direct ». Vous devrez couper et coller les liens dans votre navigateur.</a:t>
            </a:r>
            <a:endParaRPr dirty="0"/>
          </a:p>
        </p:txBody>
      </p:sp>
      <p:sp>
        <p:nvSpPr>
          <p:cNvPr id="502" name="Google Shape;502;p51: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54</a:t>
            </a:fld>
            <a:endParaRPr/>
          </a:p>
        </p:txBody>
      </p:sp>
    </p:spTree>
    <p:extLst>
      <p:ext uri="{BB962C8B-B14F-4D97-AF65-F5344CB8AC3E}">
        <p14:creationId xmlns:p14="http://schemas.microsoft.com/office/powerpoint/2010/main" val="1103827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2: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52: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dirty="0">
                <a:latin typeface="Calibri"/>
                <a:ea typeface="Calibri"/>
                <a:cs typeface="Calibri"/>
                <a:sym typeface="Calibri"/>
              </a:rPr>
              <a:t>Incluez les informations de votre clinique et votre courriel de contact sur cette diapositive.</a:t>
            </a:r>
          </a:p>
          <a:p>
            <a:pPr marL="0" marR="0" lvl="0" indent="0" algn="l" rtl="0">
              <a:lnSpc>
                <a:spcPct val="100000"/>
              </a:lnSpc>
              <a:spcBef>
                <a:spcPts val="0"/>
              </a:spcBef>
              <a:spcAft>
                <a:spcPts val="0"/>
              </a:spcAft>
              <a:buClr>
                <a:schemeClr val="dk1"/>
              </a:buClr>
              <a:buSzPts val="1200"/>
              <a:buFont typeface="Calibri"/>
              <a:buNone/>
            </a:pPr>
            <a:endParaRPr lang="fr-FR" sz="12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dirty="0">
                <a:latin typeface="Calibri"/>
                <a:ea typeface="Calibri"/>
                <a:cs typeface="Calibri"/>
                <a:sym typeface="Calibri"/>
              </a:rPr>
              <a:t>Ajoutez tous les détails sur le processus d'admission de votre clinique que vous souhaitez partager.</a:t>
            </a:r>
            <a:endParaRPr dirty="0"/>
          </a:p>
        </p:txBody>
      </p:sp>
      <p:sp>
        <p:nvSpPr>
          <p:cNvPr id="510" name="Google Shape;510;p52: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55</a:t>
            </a:fld>
            <a:endParaRPr/>
          </a:p>
        </p:txBody>
      </p:sp>
    </p:spTree>
    <p:extLst>
      <p:ext uri="{BB962C8B-B14F-4D97-AF65-F5344CB8AC3E}">
        <p14:creationId xmlns:p14="http://schemas.microsoft.com/office/powerpoint/2010/main" val="40394209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Symbol" panose="05050102010706020507" pitchFamily="18" charset="2"/>
              <a:buChar char=""/>
              <a:tabLst>
                <a:tab pos="228600" algn="l"/>
                <a:tab pos="457200" algn="l"/>
              </a:tabLst>
            </a:pPr>
            <a:r>
              <a:rPr lang="fr-CA" sz="1200" dirty="0">
                <a:effectLst/>
                <a:latin typeface="+mn-lt"/>
                <a:ea typeface="Times New Roman" panose="02020603050405020304" pitchFamily="18" charset="0"/>
              </a:rPr>
              <a:t>Répondez aux questions.</a:t>
            </a:r>
          </a:p>
          <a:p>
            <a:pPr marL="342900" lvl="0" indent="-342900">
              <a:spcBef>
                <a:spcPts val="600"/>
              </a:spcBef>
              <a:spcAft>
                <a:spcPts val="600"/>
              </a:spcAft>
              <a:buFont typeface="Symbol" panose="05050102010706020507" pitchFamily="18" charset="2"/>
              <a:buChar char=""/>
              <a:tabLst>
                <a:tab pos="228600" algn="l"/>
                <a:tab pos="457200" algn="l"/>
              </a:tabLst>
            </a:pPr>
            <a:endParaRPr lang="fr-CA" sz="1200" dirty="0">
              <a:effectLst/>
              <a:latin typeface="+mn-l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fr-CA" sz="1200" dirty="0">
                <a:effectLst/>
                <a:latin typeface="+mn-lt"/>
                <a:ea typeface="Times New Roman" panose="02020603050405020304" pitchFamily="18" charset="0"/>
              </a:rPr>
              <a:t>Remettez le formulaire d’évaluation </a:t>
            </a:r>
            <a:r>
              <a:rPr lang="fr-CA" dirty="0">
                <a:ea typeface="Times New Roman" panose="02020603050405020304" pitchFamily="18" charset="0"/>
              </a:rPr>
              <a:t>aux p</a:t>
            </a:r>
            <a:r>
              <a:rPr lang="fr-CA" sz="1200" dirty="0">
                <a:effectLst/>
                <a:latin typeface="+mn-lt"/>
                <a:ea typeface="Times New Roman" panose="02020603050405020304" pitchFamily="18" charset="0"/>
              </a:rPr>
              <a:t>articipants : vous pouvez leur demander de le remplir immédiatement ou de vous le faire parvenir plus tard par courriel. À noter que c’est la première option qui génère habituellement le meilleur taux de réponse.</a:t>
            </a:r>
          </a:p>
          <a:p>
            <a:pPr marL="342900" lvl="0" indent="-342900">
              <a:spcBef>
                <a:spcPts val="600"/>
              </a:spcBef>
              <a:spcAft>
                <a:spcPts val="600"/>
              </a:spcAft>
              <a:buFont typeface="Symbol" panose="05050102010706020507" pitchFamily="18" charset="2"/>
              <a:buChar char=""/>
              <a:tabLst>
                <a:tab pos="228600" algn="l"/>
                <a:tab pos="457200" algn="l"/>
              </a:tabLst>
            </a:pPr>
            <a:endParaRPr lang="fr-CA" sz="1200" dirty="0">
              <a:effectLst/>
              <a:latin typeface="+mn-l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fr-CA" sz="1200" dirty="0">
                <a:effectLst/>
                <a:latin typeface="+mn-lt"/>
                <a:ea typeface="Times New Roman" panose="02020603050405020304" pitchFamily="18" charset="0"/>
              </a:rPr>
              <a:t>Demandez-leur s’ils ont des commentaires sur la formation.</a:t>
            </a:r>
          </a:p>
          <a:p>
            <a:endParaRPr lang="fr-CA" dirty="0"/>
          </a:p>
        </p:txBody>
      </p:sp>
      <p:sp>
        <p:nvSpPr>
          <p:cNvPr id="4" name="Slide Number Placeholder 3"/>
          <p:cNvSpPr>
            <a:spLocks noGrp="1"/>
          </p:cNvSpPr>
          <p:nvPr>
            <p:ph type="sldNum" sz="quarter" idx="5"/>
          </p:nvPr>
        </p:nvSpPr>
        <p:spPr/>
        <p:txBody>
          <a:bodyPr/>
          <a:lstStyle/>
          <a:p>
            <a:fld id="{E19AA93F-B8EA-40BF-A40E-657072069FE3}" type="slidenum">
              <a:rPr lang="en-CA" smtClean="0"/>
              <a:t>56</a:t>
            </a:fld>
            <a:endParaRPr lang="en-CA"/>
          </a:p>
        </p:txBody>
      </p:sp>
    </p:spTree>
    <p:extLst>
      <p:ext uri="{BB962C8B-B14F-4D97-AF65-F5344CB8AC3E}">
        <p14:creationId xmlns:p14="http://schemas.microsoft.com/office/powerpoint/2010/main" val="8336122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defTabSz="920984">
              <a:lnSpc>
                <a:spcPct val="115000"/>
              </a:lnSpc>
              <a:spcBef>
                <a:spcPts val="604"/>
              </a:spcBef>
              <a:spcAft>
                <a:spcPts val="0"/>
              </a:spcAft>
              <a:buFont typeface="Symbol" panose="05050102010706020507" pitchFamily="18" charset="2"/>
              <a:buChar char=""/>
              <a:defRPr/>
            </a:pPr>
            <a:r>
              <a:rPr lang="fr-CA" sz="1600" dirty="0">
                <a:latin typeface="Calibri" panose="020F0502020204030204" pitchFamily="34" charset="0"/>
                <a:ea typeface="Times New Roman" panose="02020603050405020304" pitchFamily="18" charset="0"/>
                <a:cs typeface="Times New Roman" panose="02020603050405020304" pitchFamily="18" charset="0"/>
              </a:rPr>
              <a:t>Soulignez le soutien financier de la Fondation du droit de l’Ontario et le fait que cette formation s’inscrit dans une série élaborée par CLEO, en collaboration avec l’Association des cliniques juridiques communautaires de l’Ontario (ACLCO), le Réseau ontarien d’éducation juridique (ROEJ) et un groupe consultatif de cliniques de toute la province.</a:t>
            </a:r>
          </a:p>
          <a:p>
            <a:pPr marL="0" indent="0" defTabSz="920984">
              <a:lnSpc>
                <a:spcPct val="115000"/>
              </a:lnSpc>
              <a:spcBef>
                <a:spcPts val="604"/>
              </a:spcBef>
              <a:spcAft>
                <a:spcPts val="0"/>
              </a:spcAft>
              <a:buFont typeface="Symbol" panose="05050102010706020507" pitchFamily="18" charset="2"/>
              <a:buNone/>
              <a:defRPr/>
            </a:pPr>
            <a:endParaRPr lang="fr-C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A9CECF9-7594-4285-B2AC-FD60809D8B56}" type="slidenum">
              <a:rPr lang="en-US" smtClean="0"/>
              <a:t>57</a:t>
            </a:fld>
            <a:endParaRPr lang="en-US"/>
          </a:p>
        </p:txBody>
      </p:sp>
    </p:spTree>
    <p:extLst>
      <p:ext uri="{BB962C8B-B14F-4D97-AF65-F5344CB8AC3E}">
        <p14:creationId xmlns:p14="http://schemas.microsoft.com/office/powerpoint/2010/main" val="152284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dirty="0">
                <a:solidFill>
                  <a:schemeClr val="dk1"/>
                </a:solidFill>
                <a:latin typeface="Calibri"/>
                <a:ea typeface="Calibri"/>
                <a:cs typeface="Calibri"/>
                <a:sym typeface="Calibri"/>
              </a:rPr>
              <a:t>[</a:t>
            </a:r>
            <a:r>
              <a:rPr lang="fr-FR" sz="1400" b="1" dirty="0"/>
              <a:t>DÉBOULONNER LES MYTHES - </a:t>
            </a:r>
            <a:r>
              <a:rPr lang="fr-CA" sz="1400" b="1" dirty="0">
                <a:ea typeface="Times New Roman" panose="02020603050405020304" pitchFamily="18" charset="0"/>
                <a:cs typeface="Times New Roman" panose="02020603050405020304" pitchFamily="18" charset="0"/>
              </a:rPr>
              <a:t>Voir les instructions à la diapositive </a:t>
            </a:r>
            <a:r>
              <a:rPr lang="fr-CA" sz="1400" b="1" dirty="0">
                <a:effectLst/>
                <a:latin typeface="+mn-lt"/>
                <a:ea typeface="Times New Roman" panose="02020603050405020304" pitchFamily="18" charset="0"/>
                <a:cs typeface="Times New Roman" panose="02020603050405020304" pitchFamily="18" charset="0"/>
              </a:rPr>
              <a:t>5</a:t>
            </a:r>
            <a:r>
              <a:rPr lang="en-CA" sz="1400" b="1" dirty="0">
                <a:solidFill>
                  <a:schemeClr val="dk1"/>
                </a:solidFill>
                <a:latin typeface="Calibri"/>
                <a:ea typeface="Calibri"/>
                <a:cs typeface="Calibri"/>
                <a:sym typeface="Calibri"/>
              </a:rPr>
              <a:t>]</a:t>
            </a:r>
            <a:endParaRPr sz="1600" b="1" dirty="0"/>
          </a:p>
          <a:p>
            <a:pPr marL="0" lvl="0" indent="0" algn="l" rtl="0">
              <a:lnSpc>
                <a:spcPct val="115000"/>
              </a:lnSpc>
              <a:spcBef>
                <a:spcPts val="1208"/>
              </a:spcBef>
              <a:spcAft>
                <a:spcPts val="0"/>
              </a:spcAft>
              <a:buClr>
                <a:schemeClr val="dk1"/>
              </a:buClr>
              <a:buSzPts val="1400"/>
              <a:buFont typeface="Arial"/>
              <a:buNone/>
            </a:pPr>
            <a:endParaRPr sz="1400" b="0" dirty="0">
              <a:latin typeface="Calibri"/>
              <a:ea typeface="Calibri"/>
              <a:cs typeface="Calibri"/>
              <a:sym typeface="Calibri"/>
            </a:endParaRPr>
          </a:p>
          <a:p>
            <a:pPr marL="0" lvl="0" indent="0" algn="l" rtl="0">
              <a:lnSpc>
                <a:spcPct val="115000"/>
              </a:lnSpc>
              <a:spcBef>
                <a:spcPts val="1208"/>
              </a:spcBef>
              <a:spcAft>
                <a:spcPts val="0"/>
              </a:spcAft>
              <a:buClr>
                <a:schemeClr val="dk1"/>
              </a:buClr>
              <a:buSzPts val="1600"/>
              <a:buFont typeface="Calibri"/>
              <a:buNone/>
            </a:pPr>
            <a:r>
              <a:rPr lang="fr-FR" sz="1600" b="1" dirty="0">
                <a:latin typeface="Calibri"/>
                <a:ea typeface="Calibri"/>
                <a:cs typeface="Calibri"/>
                <a:sym typeface="Calibri"/>
              </a:rPr>
              <a:t>Réponse pour cette diapositive : VRAI</a:t>
            </a:r>
            <a:endParaRPr dirty="0"/>
          </a:p>
          <a:p>
            <a:pPr marL="0" lvl="0" indent="0" algn="l" rtl="0">
              <a:lnSpc>
                <a:spcPct val="115000"/>
              </a:lnSpc>
              <a:spcBef>
                <a:spcPts val="1208"/>
              </a:spcBef>
              <a:spcAft>
                <a:spcPts val="0"/>
              </a:spcAft>
              <a:buClr>
                <a:schemeClr val="dk1"/>
              </a:buClr>
              <a:buSzPts val="1400"/>
              <a:buFont typeface="Calibri"/>
              <a:buNone/>
            </a:pPr>
            <a:endParaRPr sz="1400" dirty="0">
              <a:latin typeface="Arial"/>
              <a:ea typeface="Arial"/>
              <a:cs typeface="Arial"/>
              <a:sym typeface="Arial"/>
            </a:endParaRPr>
          </a:p>
          <a:p>
            <a:pPr marL="0" marR="0" lvl="0" indent="0" algn="l" rtl="0">
              <a:lnSpc>
                <a:spcPct val="100000"/>
              </a:lnSpc>
              <a:spcBef>
                <a:spcPts val="604"/>
              </a:spcBef>
              <a:spcAft>
                <a:spcPts val="0"/>
              </a:spcAft>
              <a:buClr>
                <a:schemeClr val="dk1"/>
              </a:buClr>
              <a:buSzPts val="1200"/>
              <a:buFont typeface="Calibri"/>
              <a:buNone/>
            </a:pPr>
            <a:r>
              <a:rPr lang="fr-FR" b="0" dirty="0"/>
              <a:t>Auparavant, les infirmières ne pouvaient pas remplir le rapport sur l'état de santé (RES), contrairement aux infirmières praticiennes. Cependant, en 2018, les infirmières autorisées ont été ajoutées à la liste des professionnels de la santé de l'Ontario qui peuvent remplir ce formulaire, et donc vérifier les déficiences, les restrictions et la durée des déficiences (dont nous parlerons dans cette présentation). Ce changement peut améliorer l'accès de nombreuses personnes marginalisées qui n'ont pas accès à un médecin de famille ou à une infirmière praticienne.</a:t>
            </a:r>
            <a:endParaRPr b="0" dirty="0"/>
          </a:p>
        </p:txBody>
      </p:sp>
      <p:sp>
        <p:nvSpPr>
          <p:cNvPr id="128" name="Google Shape;128;p6: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extLst>
      <p:ext uri="{BB962C8B-B14F-4D97-AF65-F5344CB8AC3E}">
        <p14:creationId xmlns:p14="http://schemas.microsoft.com/office/powerpoint/2010/main" val="300864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dk1"/>
                </a:solidFill>
                <a:latin typeface="Calibri"/>
                <a:ea typeface="Calibri"/>
                <a:cs typeface="Calibri"/>
                <a:sym typeface="Calibri"/>
              </a:rPr>
              <a:t>[</a:t>
            </a:r>
            <a:r>
              <a:rPr lang="fr-FR" sz="1400" b="1" dirty="0"/>
              <a:t>DÉBOULONNER LES MYTHES - </a:t>
            </a:r>
            <a:r>
              <a:rPr lang="fr-FR" sz="1400" b="1" dirty="0">
                <a:ea typeface="Times New Roman" panose="02020603050405020304" pitchFamily="18" charset="0"/>
                <a:cs typeface="Times New Roman" panose="02020603050405020304" pitchFamily="18" charset="0"/>
              </a:rPr>
              <a:t>Voir les instructions à la diapositive </a:t>
            </a:r>
            <a:r>
              <a:rPr lang="fr-FR" sz="1400" b="1" dirty="0">
                <a:effectLst/>
                <a:latin typeface="+mn-lt"/>
                <a:ea typeface="Times New Roman" panose="02020603050405020304" pitchFamily="18" charset="0"/>
                <a:cs typeface="Times New Roman" panose="02020603050405020304" pitchFamily="18" charset="0"/>
              </a:rPr>
              <a:t>5</a:t>
            </a:r>
            <a:r>
              <a:rPr lang="fr-FR" sz="1400" b="1" dirty="0">
                <a:solidFill>
                  <a:schemeClr val="dk1"/>
                </a:solidFill>
                <a:latin typeface="Calibri"/>
                <a:ea typeface="Calibri"/>
                <a:cs typeface="Calibri"/>
                <a:sym typeface="Calibri"/>
              </a:rPr>
              <a:t>]</a:t>
            </a:r>
            <a:endParaRPr lang="fr-FR" sz="1600" b="1" dirty="0"/>
          </a:p>
          <a:p>
            <a:pPr marL="345369" lvl="0" indent="-256469" algn="l" rtl="0">
              <a:lnSpc>
                <a:spcPct val="115000"/>
              </a:lnSpc>
              <a:spcBef>
                <a:spcPts val="1208"/>
              </a:spcBef>
              <a:spcAft>
                <a:spcPts val="0"/>
              </a:spcAft>
              <a:buClr>
                <a:schemeClr val="dk1"/>
              </a:buClr>
              <a:buSzPts val="1400"/>
              <a:buFont typeface="Arial"/>
              <a:buNone/>
            </a:pPr>
            <a:endParaRPr sz="1400" b="0" dirty="0">
              <a:latin typeface="Calibri"/>
              <a:ea typeface="Calibri"/>
              <a:cs typeface="Calibri"/>
              <a:sym typeface="Calibri"/>
            </a:endParaRPr>
          </a:p>
          <a:p>
            <a:pPr marL="0" lvl="0" indent="0" algn="l" rtl="0">
              <a:lnSpc>
                <a:spcPct val="115000"/>
              </a:lnSpc>
              <a:spcBef>
                <a:spcPts val="1208"/>
              </a:spcBef>
              <a:spcAft>
                <a:spcPts val="0"/>
              </a:spcAft>
              <a:buClr>
                <a:schemeClr val="dk1"/>
              </a:buClr>
              <a:buSzPts val="1600"/>
              <a:buFont typeface="Calibri"/>
              <a:buNone/>
            </a:pPr>
            <a:r>
              <a:rPr lang="fr-FR" sz="1600" b="1" dirty="0">
                <a:latin typeface="Calibri"/>
                <a:ea typeface="Calibri"/>
                <a:cs typeface="Calibri"/>
                <a:sym typeface="Calibri"/>
              </a:rPr>
              <a:t>Réponse pour cette diapositive : </a:t>
            </a:r>
            <a:r>
              <a:rPr lang="en-CA" sz="1600" b="1" dirty="0">
                <a:latin typeface="Calibri"/>
                <a:ea typeface="Calibri"/>
                <a:cs typeface="Calibri"/>
                <a:sym typeface="Calibri"/>
              </a:rPr>
              <a:t>FAUX</a:t>
            </a:r>
            <a:endParaRPr dirty="0"/>
          </a:p>
          <a:p>
            <a:pPr marL="0" lvl="0" indent="0" algn="l" rtl="0">
              <a:lnSpc>
                <a:spcPct val="115000"/>
              </a:lnSpc>
              <a:spcBef>
                <a:spcPts val="1208"/>
              </a:spcBef>
              <a:spcAft>
                <a:spcPts val="0"/>
              </a:spcAft>
              <a:buClr>
                <a:schemeClr val="dk1"/>
              </a:buClr>
              <a:buSzPts val="1400"/>
              <a:buFont typeface="Calibri"/>
              <a:buNone/>
            </a:pPr>
            <a:endParaRPr sz="1400" dirty="0">
              <a:latin typeface="Arial"/>
              <a:ea typeface="Arial"/>
              <a:cs typeface="Arial"/>
              <a:sym typeface="Arial"/>
            </a:endParaRPr>
          </a:p>
          <a:p>
            <a:pPr marL="0" marR="0" lvl="0" indent="0" algn="l" rtl="0">
              <a:lnSpc>
                <a:spcPct val="100000"/>
              </a:lnSpc>
              <a:spcBef>
                <a:spcPts val="604"/>
              </a:spcBef>
              <a:spcAft>
                <a:spcPts val="0"/>
              </a:spcAft>
              <a:buClr>
                <a:schemeClr val="dk1"/>
              </a:buClr>
              <a:buSzPts val="1800"/>
              <a:buFont typeface="Calibri"/>
              <a:buNone/>
            </a:pPr>
            <a:r>
              <a:rPr lang="fr-FR" sz="1800" dirty="0">
                <a:latin typeface="Calibri"/>
                <a:ea typeface="Calibri"/>
                <a:cs typeface="Calibri"/>
                <a:sym typeface="Calibri"/>
              </a:rPr>
              <a:t>La loi avait l'habitude de dire qu'une dépendance n'était pas un handicap, donc vous ne pouviez pas obtenir le POSPH si votre seule condition était la dépendance. Mais les tribunaux ont conclu qu'il s'agissait de discrimination, de sorte que cette loi ne s'applique plus.</a:t>
            </a:r>
            <a:endParaRPr sz="1200" b="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37" name="Google Shape;137;p7: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extLst>
      <p:ext uri="{BB962C8B-B14F-4D97-AF65-F5344CB8AC3E}">
        <p14:creationId xmlns:p14="http://schemas.microsoft.com/office/powerpoint/2010/main" val="269485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dk1"/>
                </a:solidFill>
                <a:latin typeface="Calibri"/>
                <a:ea typeface="Calibri"/>
                <a:cs typeface="Calibri"/>
                <a:sym typeface="Calibri"/>
              </a:rPr>
              <a:t>[</a:t>
            </a:r>
            <a:r>
              <a:rPr lang="fr-FR" sz="1400" b="1" dirty="0"/>
              <a:t>DÉBOULONNER LES MYTHES - </a:t>
            </a:r>
            <a:r>
              <a:rPr lang="fr-FR" sz="1400" b="1" dirty="0">
                <a:ea typeface="Times New Roman" panose="02020603050405020304" pitchFamily="18" charset="0"/>
                <a:cs typeface="Times New Roman" panose="02020603050405020304" pitchFamily="18" charset="0"/>
              </a:rPr>
              <a:t>Voir les instructions à la diapositive </a:t>
            </a:r>
            <a:r>
              <a:rPr lang="fr-FR" sz="1400" b="1" dirty="0">
                <a:effectLst/>
                <a:latin typeface="+mn-lt"/>
                <a:ea typeface="Times New Roman" panose="02020603050405020304" pitchFamily="18" charset="0"/>
                <a:cs typeface="Times New Roman" panose="02020603050405020304" pitchFamily="18" charset="0"/>
              </a:rPr>
              <a:t>5</a:t>
            </a:r>
            <a:r>
              <a:rPr lang="fr-FR" sz="1400" b="1" dirty="0">
                <a:solidFill>
                  <a:schemeClr val="dk1"/>
                </a:solidFill>
                <a:latin typeface="Calibri"/>
                <a:ea typeface="Calibri"/>
                <a:cs typeface="Calibri"/>
                <a:sym typeface="Calibri"/>
              </a:rPr>
              <a:t>]</a:t>
            </a:r>
            <a:endParaRPr lang="fr-FR" sz="1600" b="1" dirty="0"/>
          </a:p>
          <a:p>
            <a:pPr marL="0" lvl="0" indent="0" algn="l" rtl="0">
              <a:lnSpc>
                <a:spcPct val="115000"/>
              </a:lnSpc>
              <a:spcBef>
                <a:spcPts val="1208"/>
              </a:spcBef>
              <a:spcAft>
                <a:spcPts val="0"/>
              </a:spcAft>
              <a:buClr>
                <a:schemeClr val="dk1"/>
              </a:buClr>
              <a:buSzPts val="1400"/>
              <a:buFont typeface="Arial"/>
              <a:buNone/>
            </a:pPr>
            <a:endParaRPr sz="1400" b="0" dirty="0">
              <a:latin typeface="Calibri"/>
              <a:ea typeface="Calibri"/>
              <a:cs typeface="Calibri"/>
              <a:sym typeface="Calibri"/>
            </a:endParaRPr>
          </a:p>
          <a:p>
            <a:pPr marL="0" lvl="0" indent="0" algn="l" rtl="0">
              <a:lnSpc>
                <a:spcPct val="115000"/>
              </a:lnSpc>
              <a:spcBef>
                <a:spcPts val="1208"/>
              </a:spcBef>
              <a:spcAft>
                <a:spcPts val="0"/>
              </a:spcAft>
              <a:buClr>
                <a:schemeClr val="dk1"/>
              </a:buClr>
              <a:buSzPts val="1600"/>
              <a:buFont typeface="Calibri"/>
              <a:buNone/>
            </a:pPr>
            <a:r>
              <a:rPr lang="fr-FR" sz="1600" b="1" dirty="0">
                <a:latin typeface="Calibri"/>
                <a:ea typeface="Calibri"/>
                <a:cs typeface="Calibri"/>
                <a:sym typeface="Calibri"/>
              </a:rPr>
              <a:t>Réponse pour cette diapositive : </a:t>
            </a:r>
            <a:r>
              <a:rPr lang="en-CA" sz="1600" b="1" dirty="0">
                <a:latin typeface="Calibri"/>
                <a:ea typeface="Calibri"/>
                <a:cs typeface="Calibri"/>
                <a:sym typeface="Calibri"/>
              </a:rPr>
              <a:t>FAUX</a:t>
            </a:r>
            <a:endParaRPr dirty="0"/>
          </a:p>
          <a:p>
            <a:pPr marL="0" lvl="0" indent="0" algn="l" rtl="0">
              <a:lnSpc>
                <a:spcPct val="115000"/>
              </a:lnSpc>
              <a:spcBef>
                <a:spcPts val="1208"/>
              </a:spcBef>
              <a:spcAft>
                <a:spcPts val="0"/>
              </a:spcAft>
              <a:buClr>
                <a:schemeClr val="dk1"/>
              </a:buClr>
              <a:buSzPts val="1400"/>
              <a:buFont typeface="Calibri"/>
              <a:buNone/>
            </a:pPr>
            <a:endParaRPr sz="1400" dirty="0">
              <a:latin typeface="Arial"/>
              <a:ea typeface="Arial"/>
              <a:cs typeface="Arial"/>
              <a:sym typeface="Arial"/>
            </a:endParaRPr>
          </a:p>
          <a:p>
            <a:pPr marL="0" marR="0" lvl="0" indent="0" algn="l" rtl="0">
              <a:lnSpc>
                <a:spcPct val="100000"/>
              </a:lnSpc>
              <a:spcBef>
                <a:spcPts val="604"/>
              </a:spcBef>
              <a:spcAft>
                <a:spcPts val="0"/>
              </a:spcAft>
              <a:buClr>
                <a:schemeClr val="dk1"/>
              </a:buClr>
              <a:buSzPts val="1200"/>
              <a:buFont typeface="Calibri"/>
              <a:buNone/>
            </a:pPr>
            <a:r>
              <a:rPr lang="fr-FR" b="0" dirty="0"/>
              <a:t>Comme nous en discuterons plus en détail plus tard, si vous avez plus de 65 ans et que vous n'êtes pas admissible à la Sécurité de la vieillesse parce que vous n'avez pas vécu au Canada depuis au moins 10 ans, vous êtes admissible au POSPH en tant que « membre d'une catégorie prescrite”.</a:t>
            </a:r>
          </a:p>
          <a:p>
            <a:pPr marL="0" marR="0" lvl="0" indent="0" algn="l" rtl="0">
              <a:lnSpc>
                <a:spcPct val="100000"/>
              </a:lnSpc>
              <a:spcBef>
                <a:spcPts val="604"/>
              </a:spcBef>
              <a:spcAft>
                <a:spcPts val="0"/>
              </a:spcAft>
              <a:buClr>
                <a:schemeClr val="dk1"/>
              </a:buClr>
              <a:buSzPts val="1200"/>
              <a:buFont typeface="Calibri"/>
              <a:buNone/>
            </a:pPr>
            <a:endParaRPr lang="fr-FR" b="0" dirty="0"/>
          </a:p>
          <a:p>
            <a:pPr marL="0" marR="0" lvl="0" indent="0" algn="l" rtl="0">
              <a:lnSpc>
                <a:spcPct val="100000"/>
              </a:lnSpc>
              <a:spcBef>
                <a:spcPts val="604"/>
              </a:spcBef>
              <a:spcAft>
                <a:spcPts val="0"/>
              </a:spcAft>
              <a:buClr>
                <a:schemeClr val="dk1"/>
              </a:buClr>
              <a:buSzPts val="1200"/>
              <a:buFont typeface="Calibri"/>
              <a:buNone/>
            </a:pPr>
            <a:r>
              <a:rPr lang="fr-FR" b="0" dirty="0"/>
              <a:t>Cela signifie que vous n'avez qu'à remplir une demande financière pour le POSPH et que vous n'avez pas besoin de remplir la trousse de détermination de l'invalidité et de prouver que vous êtes invalide.</a:t>
            </a:r>
          </a:p>
          <a:p>
            <a:pPr marL="0" marR="0" lvl="0" indent="0" algn="l" rtl="0">
              <a:lnSpc>
                <a:spcPct val="100000"/>
              </a:lnSpc>
              <a:spcBef>
                <a:spcPts val="604"/>
              </a:spcBef>
              <a:spcAft>
                <a:spcPts val="0"/>
              </a:spcAft>
              <a:buClr>
                <a:schemeClr val="dk1"/>
              </a:buClr>
              <a:buSzPts val="1200"/>
              <a:buFont typeface="Calibri"/>
              <a:buNone/>
            </a:pPr>
            <a:endParaRPr lang="fr-FR" b="0" dirty="0"/>
          </a:p>
          <a:p>
            <a:pPr marL="0" marR="0" lvl="0" indent="0" algn="l" rtl="0">
              <a:lnSpc>
                <a:spcPct val="100000"/>
              </a:lnSpc>
              <a:spcBef>
                <a:spcPts val="604"/>
              </a:spcBef>
              <a:spcAft>
                <a:spcPts val="0"/>
              </a:spcAft>
              <a:buClr>
                <a:schemeClr val="dk1"/>
              </a:buClr>
              <a:buSzPts val="1200"/>
              <a:buFont typeface="Calibri"/>
              <a:buNone/>
            </a:pPr>
            <a:r>
              <a:rPr lang="fr-FR" b="0" dirty="0"/>
              <a:t>Tant que vous répondez au critère des besoins financiers, vous recevrez des prestations, que vous ayez ou non une invalidité.</a:t>
            </a:r>
            <a:endParaRPr b="0" dirty="0"/>
          </a:p>
        </p:txBody>
      </p:sp>
      <p:sp>
        <p:nvSpPr>
          <p:cNvPr id="146" name="Google Shape;146;p8: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extLst>
      <p:ext uri="{BB962C8B-B14F-4D97-AF65-F5344CB8AC3E}">
        <p14:creationId xmlns:p14="http://schemas.microsoft.com/office/powerpoint/2010/main" val="209098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1589088" y="1085850"/>
            <a:ext cx="3908425" cy="2932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708660" y="4180522"/>
            <a:ext cx="5669280" cy="34204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dk1"/>
                </a:solidFill>
                <a:latin typeface="Calibri"/>
                <a:ea typeface="Calibri"/>
                <a:cs typeface="Calibri"/>
                <a:sym typeface="Calibri"/>
              </a:rPr>
              <a:t>[</a:t>
            </a:r>
            <a:r>
              <a:rPr lang="fr-FR" sz="1400" b="1" dirty="0"/>
              <a:t>DÉBOULONNER LES MYTHES - </a:t>
            </a:r>
            <a:r>
              <a:rPr lang="fr-FR" sz="1400" b="1" dirty="0">
                <a:ea typeface="Times New Roman" panose="02020603050405020304" pitchFamily="18" charset="0"/>
                <a:cs typeface="Times New Roman" panose="02020603050405020304" pitchFamily="18" charset="0"/>
              </a:rPr>
              <a:t>Voir les instructions à la diapositive </a:t>
            </a:r>
            <a:r>
              <a:rPr lang="fr-FR" sz="1400" b="1" dirty="0">
                <a:effectLst/>
                <a:latin typeface="+mn-lt"/>
                <a:ea typeface="Times New Roman" panose="02020603050405020304" pitchFamily="18" charset="0"/>
                <a:cs typeface="Times New Roman" panose="02020603050405020304" pitchFamily="18" charset="0"/>
              </a:rPr>
              <a:t>5</a:t>
            </a:r>
            <a:r>
              <a:rPr lang="fr-FR" sz="1400" b="1" dirty="0">
                <a:solidFill>
                  <a:schemeClr val="dk1"/>
                </a:solidFill>
                <a:latin typeface="Calibri"/>
                <a:ea typeface="Calibri"/>
                <a:cs typeface="Calibri"/>
                <a:sym typeface="Calibri"/>
              </a:rPr>
              <a:t>]</a:t>
            </a:r>
            <a:endParaRPr lang="fr-FR" sz="1600" b="1" dirty="0"/>
          </a:p>
          <a:p>
            <a:pPr marL="0" marR="0" lvl="0" indent="0" algn="l" rtl="0">
              <a:lnSpc>
                <a:spcPct val="115000"/>
              </a:lnSpc>
              <a:spcBef>
                <a:spcPts val="1208"/>
              </a:spcBef>
              <a:spcAft>
                <a:spcPts val="0"/>
              </a:spcAft>
              <a:buClr>
                <a:schemeClr val="dk1"/>
              </a:buClr>
              <a:buSzPts val="1400"/>
              <a:buFont typeface="Arial"/>
              <a:buNone/>
            </a:pPr>
            <a:endParaRPr sz="1400" b="0" dirty="0">
              <a:latin typeface="Calibri"/>
              <a:ea typeface="Calibri"/>
              <a:cs typeface="Calibri"/>
              <a:sym typeface="Calibri"/>
            </a:endParaRPr>
          </a:p>
          <a:p>
            <a:pPr marL="0" lvl="0" indent="0" algn="l" rtl="0">
              <a:lnSpc>
                <a:spcPct val="115000"/>
              </a:lnSpc>
              <a:spcBef>
                <a:spcPts val="1208"/>
              </a:spcBef>
              <a:spcAft>
                <a:spcPts val="0"/>
              </a:spcAft>
              <a:buClr>
                <a:schemeClr val="dk1"/>
              </a:buClr>
              <a:buSzPts val="1600"/>
              <a:buFont typeface="Calibri"/>
              <a:buNone/>
            </a:pPr>
            <a:r>
              <a:rPr lang="fr-FR" sz="1600" b="1" dirty="0">
                <a:latin typeface="Calibri"/>
                <a:ea typeface="Calibri"/>
                <a:cs typeface="Calibri"/>
                <a:sym typeface="Calibri"/>
              </a:rPr>
              <a:t>Réponse pour cette diapositive : VRAI</a:t>
            </a:r>
          </a:p>
          <a:p>
            <a:pPr marL="0" lvl="0" indent="0" algn="l" rtl="0">
              <a:lnSpc>
                <a:spcPct val="115000"/>
              </a:lnSpc>
              <a:spcBef>
                <a:spcPts val="1208"/>
              </a:spcBef>
              <a:spcAft>
                <a:spcPts val="0"/>
              </a:spcAft>
              <a:buClr>
                <a:schemeClr val="dk1"/>
              </a:buClr>
              <a:buSzPts val="1600"/>
              <a:buFont typeface="Calibri"/>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dirty="0">
                <a:solidFill>
                  <a:schemeClr val="dk1"/>
                </a:solidFill>
                <a:latin typeface="Calibri"/>
                <a:ea typeface="Calibri"/>
                <a:cs typeface="Calibri"/>
                <a:sym typeface="Calibri"/>
              </a:rPr>
              <a:t>En fait, le POSPH encourage les bénéficiaires à travailler. Ils fournissent une prestation liée au travail de 100 $ aux bénéficiaires qui ont gagné un revenu et ne déduisent pas tout le revenu gagné d'une personne de leurs prestations du POSPH. Vous êtes autorisé à conserver les premiers 200 $, puis 50 %.</a:t>
            </a:r>
          </a:p>
          <a:p>
            <a:pPr marL="0" lvl="0" indent="0" algn="l" rtl="0">
              <a:spcBef>
                <a:spcPts val="0"/>
              </a:spcBef>
              <a:spcAft>
                <a:spcPts val="0"/>
              </a:spcAft>
              <a:buNone/>
            </a:pPr>
            <a:endParaRPr lang="fr-FR" sz="1200" b="0"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dirty="0">
                <a:solidFill>
                  <a:schemeClr val="dk1"/>
                </a:solidFill>
                <a:latin typeface="Calibri"/>
                <a:ea typeface="Calibri"/>
                <a:cs typeface="Calibri"/>
                <a:sym typeface="Calibri"/>
              </a:rPr>
              <a:t>Certains fournisseurs de soins de santé peuvent croire qu'un patient n'est pas handicapé s'il est capable de travailler. C'est faux. Ils peuvent craindre que si le patient obtient le POSPH, ils seront découragés de travailler. Il peut être utile de leur rappeler l'amélioration de l'état de santé des personnes ayant un accès adéquat à des aliments sains et à un logement sûr, ainsi que le rôle du soutien du POSPH dans la sécurité financière.</a:t>
            </a:r>
          </a:p>
          <a:p>
            <a:pPr marL="0" lvl="0" indent="0" algn="l" rtl="0">
              <a:spcBef>
                <a:spcPts val="0"/>
              </a:spcBef>
              <a:spcAft>
                <a:spcPts val="0"/>
              </a:spcAft>
              <a:buNone/>
            </a:pPr>
            <a:endParaRPr lang="fr-FR" sz="1200" b="0"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dirty="0">
                <a:solidFill>
                  <a:schemeClr val="dk1"/>
                </a:solidFill>
                <a:latin typeface="Calibri"/>
                <a:ea typeface="Calibri"/>
                <a:cs typeface="Calibri"/>
                <a:sym typeface="Calibri"/>
              </a:rPr>
              <a:t>Vous pouvez partager le lien vers la question Justice pas-à-pas sur le travail et le POSPH dans le clavardage (dites aux participants qu'il est inclus dans les diapositives de ressources qui seront partagées) :</a:t>
            </a:r>
          </a:p>
          <a:p>
            <a:pPr marL="0" lvl="0" indent="0" algn="l" rtl="0">
              <a:spcBef>
                <a:spcPts val="0"/>
              </a:spcBef>
              <a:spcAft>
                <a:spcPts val="0"/>
              </a:spcAft>
              <a:buNone/>
            </a:pPr>
            <a:endParaRPr lang="fr-FR" sz="1200" b="0" dirty="0">
              <a:solidFill>
                <a:schemeClr val="dk1"/>
              </a:solidFill>
              <a:latin typeface="Calibri"/>
              <a:cs typeface="Calibri"/>
              <a:sym typeface="Calibri"/>
            </a:endParaRPr>
          </a:p>
          <a:p>
            <a:pPr marL="0" lvl="0" indent="0" algn="l" rtl="0">
              <a:spcBef>
                <a:spcPts val="0"/>
              </a:spcBef>
              <a:spcAft>
                <a:spcPts val="0"/>
              </a:spcAft>
              <a:buNone/>
            </a:pPr>
            <a:r>
              <a:rPr lang="en-CA" dirty="0"/>
              <a:t>https://stepstojustice.ca/fr/questions/income-assistance/puis-je-travailler-et-beneficier-du-posph-en-meme-temps/</a:t>
            </a:r>
            <a:endParaRPr dirty="0"/>
          </a:p>
        </p:txBody>
      </p:sp>
      <p:sp>
        <p:nvSpPr>
          <p:cNvPr id="155" name="Google Shape;155;p9:notes"/>
          <p:cNvSpPr txBox="1">
            <a:spLocks noGrp="1"/>
          </p:cNvSpPr>
          <p:nvPr>
            <p:ph type="sldNum" idx="12"/>
          </p:nvPr>
        </p:nvSpPr>
        <p:spPr>
          <a:xfrm>
            <a:off x="4014100" y="8250953"/>
            <a:ext cx="3070860" cy="4358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extLst>
      <p:ext uri="{BB962C8B-B14F-4D97-AF65-F5344CB8AC3E}">
        <p14:creationId xmlns:p14="http://schemas.microsoft.com/office/powerpoint/2010/main" val="84066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2265363" y="2087563"/>
            <a:ext cx="6411912" cy="32004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i="0" u="none" strike="noStrike" cap="none">
                <a:solidFill>
                  <a:schemeClr val="dk1"/>
                </a:solidFill>
                <a:latin typeface="Calibri"/>
                <a:ea typeface="Calibri"/>
                <a:cs typeface="Calibri"/>
                <a:sym typeface="Calibri"/>
              </a:defRPr>
            </a:lvl1pPr>
            <a:lvl2pPr marL="0" lvl="1" indent="0" algn="r">
              <a:spcBef>
                <a:spcPts val="0"/>
              </a:spcBef>
              <a:buNone/>
              <a:defRPr sz="1600" b="1" i="0" u="none" strike="noStrike" cap="none">
                <a:solidFill>
                  <a:schemeClr val="dk1"/>
                </a:solidFill>
                <a:latin typeface="Calibri"/>
                <a:ea typeface="Calibri"/>
                <a:cs typeface="Calibri"/>
                <a:sym typeface="Calibri"/>
              </a:defRPr>
            </a:lvl2pPr>
            <a:lvl3pPr marL="0" lvl="2" indent="0" algn="r">
              <a:spcBef>
                <a:spcPts val="0"/>
              </a:spcBef>
              <a:buNone/>
              <a:defRPr sz="1600" b="1" i="0" u="none" strike="noStrike" cap="none">
                <a:solidFill>
                  <a:schemeClr val="dk1"/>
                </a:solidFill>
                <a:latin typeface="Calibri"/>
                <a:ea typeface="Calibri"/>
                <a:cs typeface="Calibri"/>
                <a:sym typeface="Calibri"/>
              </a:defRPr>
            </a:lvl3pPr>
            <a:lvl4pPr marL="0" lvl="3" indent="0" algn="r">
              <a:spcBef>
                <a:spcPts val="0"/>
              </a:spcBef>
              <a:buNone/>
              <a:defRPr sz="1600" b="1" i="0" u="none" strike="noStrike" cap="none">
                <a:solidFill>
                  <a:schemeClr val="dk1"/>
                </a:solidFill>
                <a:latin typeface="Calibri"/>
                <a:ea typeface="Calibri"/>
                <a:cs typeface="Calibri"/>
                <a:sym typeface="Calibri"/>
              </a:defRPr>
            </a:lvl4pPr>
            <a:lvl5pPr marL="0" lvl="4" indent="0" algn="r">
              <a:spcBef>
                <a:spcPts val="0"/>
              </a:spcBef>
              <a:buNone/>
              <a:defRPr sz="1600" b="1" i="0" u="none" strike="noStrike" cap="none">
                <a:solidFill>
                  <a:schemeClr val="dk1"/>
                </a:solidFill>
                <a:latin typeface="Calibri"/>
                <a:ea typeface="Calibri"/>
                <a:cs typeface="Calibri"/>
                <a:sym typeface="Calibri"/>
              </a:defRPr>
            </a:lvl5pPr>
            <a:lvl6pPr marL="0" lvl="5" indent="0" algn="r">
              <a:spcBef>
                <a:spcPts val="0"/>
              </a:spcBef>
              <a:buNone/>
              <a:defRPr sz="1600" b="1" i="0" u="none" strike="noStrike" cap="none">
                <a:solidFill>
                  <a:schemeClr val="dk1"/>
                </a:solidFill>
                <a:latin typeface="Calibri"/>
                <a:ea typeface="Calibri"/>
                <a:cs typeface="Calibri"/>
                <a:sym typeface="Calibri"/>
              </a:defRPr>
            </a:lvl6pPr>
            <a:lvl7pPr marL="0" lvl="6" indent="0" algn="r">
              <a:spcBef>
                <a:spcPts val="0"/>
              </a:spcBef>
              <a:buNone/>
              <a:defRPr sz="1600" b="1" i="0" u="none" strike="noStrike" cap="none">
                <a:solidFill>
                  <a:schemeClr val="dk1"/>
                </a:solidFill>
                <a:latin typeface="Calibri"/>
                <a:ea typeface="Calibri"/>
                <a:cs typeface="Calibri"/>
                <a:sym typeface="Calibri"/>
              </a:defRPr>
            </a:lvl7pPr>
            <a:lvl8pPr marL="0" lvl="7" indent="0" algn="r">
              <a:spcBef>
                <a:spcPts val="0"/>
              </a:spcBef>
              <a:buNone/>
              <a:defRPr sz="1600" b="1" i="0" u="none" strike="noStrike" cap="none">
                <a:solidFill>
                  <a:schemeClr val="dk1"/>
                </a:solidFill>
                <a:latin typeface="Calibri"/>
                <a:ea typeface="Calibri"/>
                <a:cs typeface="Calibri"/>
                <a:sym typeface="Calibri"/>
              </a:defRPr>
            </a:lvl8pPr>
            <a:lvl9pPr marL="0" lvl="8" indent="0" algn="r">
              <a:spcBef>
                <a:spcPts val="0"/>
              </a:spcBef>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28650" y="817971"/>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55A11"/>
              </a:buClr>
              <a:buSzPts val="4300"/>
              <a:buFont typeface="Calibri"/>
              <a:buNone/>
              <a:defRPr sz="4300" b="1">
                <a:solidFill>
                  <a:srgbClr val="C55A1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628650" y="2187574"/>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888888"/>
                </a:solidFill>
                <a:latin typeface="Calibri"/>
                <a:ea typeface="Calibri"/>
                <a:cs typeface="Calibri"/>
                <a:sym typeface="Calibri"/>
              </a:defRPr>
            </a:lvl1pPr>
            <a:lvl2pPr marL="0" lvl="1" indent="0" algn="r">
              <a:spcBef>
                <a:spcPts val="0"/>
              </a:spcBef>
              <a:buNone/>
              <a:defRPr sz="1200" b="1">
                <a:solidFill>
                  <a:srgbClr val="888888"/>
                </a:solidFill>
                <a:latin typeface="Calibri"/>
                <a:ea typeface="Calibri"/>
                <a:cs typeface="Calibri"/>
                <a:sym typeface="Calibri"/>
              </a:defRPr>
            </a:lvl2pPr>
            <a:lvl3pPr marL="0" lvl="2" indent="0" algn="r">
              <a:spcBef>
                <a:spcPts val="0"/>
              </a:spcBef>
              <a:buNone/>
              <a:defRPr sz="1200" b="1">
                <a:solidFill>
                  <a:srgbClr val="888888"/>
                </a:solidFill>
                <a:latin typeface="Calibri"/>
                <a:ea typeface="Calibri"/>
                <a:cs typeface="Calibri"/>
                <a:sym typeface="Calibri"/>
              </a:defRPr>
            </a:lvl3pPr>
            <a:lvl4pPr marL="0" lvl="3" indent="0" algn="r">
              <a:spcBef>
                <a:spcPts val="0"/>
              </a:spcBef>
              <a:buNone/>
              <a:defRPr sz="1200" b="1">
                <a:solidFill>
                  <a:srgbClr val="888888"/>
                </a:solidFill>
                <a:latin typeface="Calibri"/>
                <a:ea typeface="Calibri"/>
                <a:cs typeface="Calibri"/>
                <a:sym typeface="Calibri"/>
              </a:defRPr>
            </a:lvl4pPr>
            <a:lvl5pPr marL="0" lvl="4" indent="0" algn="r">
              <a:spcBef>
                <a:spcPts val="0"/>
              </a:spcBef>
              <a:buNone/>
              <a:defRPr sz="1200" b="1">
                <a:solidFill>
                  <a:srgbClr val="888888"/>
                </a:solidFill>
                <a:latin typeface="Calibri"/>
                <a:ea typeface="Calibri"/>
                <a:cs typeface="Calibri"/>
                <a:sym typeface="Calibri"/>
              </a:defRPr>
            </a:lvl5pPr>
            <a:lvl6pPr marL="0" lvl="5" indent="0" algn="r">
              <a:spcBef>
                <a:spcPts val="0"/>
              </a:spcBef>
              <a:buNone/>
              <a:defRPr sz="1200" b="1">
                <a:solidFill>
                  <a:srgbClr val="888888"/>
                </a:solidFill>
                <a:latin typeface="Calibri"/>
                <a:ea typeface="Calibri"/>
                <a:cs typeface="Calibri"/>
                <a:sym typeface="Calibri"/>
              </a:defRPr>
            </a:lvl6pPr>
            <a:lvl7pPr marL="0" lvl="6" indent="0" algn="r">
              <a:spcBef>
                <a:spcPts val="0"/>
              </a:spcBef>
              <a:buNone/>
              <a:defRPr sz="1200" b="1">
                <a:solidFill>
                  <a:srgbClr val="888888"/>
                </a:solidFill>
                <a:latin typeface="Calibri"/>
                <a:ea typeface="Calibri"/>
                <a:cs typeface="Calibri"/>
                <a:sym typeface="Calibri"/>
              </a:defRPr>
            </a:lvl7pPr>
            <a:lvl8pPr marL="0" lvl="7" indent="0" algn="r">
              <a:spcBef>
                <a:spcPts val="0"/>
              </a:spcBef>
              <a:buNone/>
              <a:defRPr sz="1200" b="1">
                <a:solidFill>
                  <a:srgbClr val="888888"/>
                </a:solidFill>
                <a:latin typeface="Calibri"/>
                <a:ea typeface="Calibri"/>
                <a:cs typeface="Calibri"/>
                <a:sym typeface="Calibri"/>
              </a:defRPr>
            </a:lvl8pPr>
            <a:lvl9pPr marL="0" lvl="8" indent="0" algn="r">
              <a:spcBef>
                <a:spcPts val="0"/>
              </a:spcBef>
              <a:buNone/>
              <a:defRPr sz="1200" b="1">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a:spLocks noGrp="1"/>
          </p:cNvSpPr>
          <p:nvPr>
            <p:ph type="pic" idx="2"/>
          </p:nvPr>
        </p:nvSpPr>
        <p:spPr>
          <a:xfrm>
            <a:off x="3887788" y="987425"/>
            <a:ext cx="4629150" cy="4873625"/>
          </a:xfrm>
          <a:prstGeom prst="rect">
            <a:avLst/>
          </a:prstGeom>
          <a:noFill/>
          <a:ln>
            <a:noFill/>
          </a:ln>
        </p:spPr>
      </p:sp>
      <p:sp>
        <p:nvSpPr>
          <p:cNvPr id="52" name="Google Shape;52;p1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04464" y="6423915"/>
            <a:ext cx="2133599" cy="365125"/>
          </a:xfrm>
        </p:spPr>
        <p:txBody>
          <a:bodyPr/>
          <a:lstStyle/>
          <a:p>
            <a:fld id="{E2A721FB-4E6D-4530-B8E8-2E45784B1A86}" type="datetime1">
              <a:rPr lang="en-US" smtClean="0"/>
              <a:t>7/17/2023</a:t>
            </a:fld>
            <a:endParaRPr lang="en-US" dirty="0"/>
          </a:p>
        </p:txBody>
      </p:sp>
      <p:sp>
        <p:nvSpPr>
          <p:cNvPr id="6" name="Slide Number Placeholder 5"/>
          <p:cNvSpPr>
            <a:spLocks noGrp="1"/>
          </p:cNvSpPr>
          <p:nvPr>
            <p:ph type="sldNum" sz="quarter" idx="12"/>
          </p:nvPr>
        </p:nvSpPr>
        <p:spPr>
          <a:xfrm>
            <a:off x="8096522" y="6423915"/>
            <a:ext cx="789383"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266326" y="6423915"/>
            <a:ext cx="5113697" cy="365125"/>
          </a:xfrm>
        </p:spPr>
        <p:txBody>
          <a:bodyPr/>
          <a:lstStyle/>
          <a:p>
            <a:pPr algn="l"/>
            <a:endParaRPr lang="en-US" dirty="0"/>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330214" y="614407"/>
            <a:ext cx="8482004" cy="118929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435894" y="702156"/>
            <a:ext cx="8272212"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452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Chart, funnel chart&#10;&#10;Description automatically generated"/>
          <p:cNvPicPr preferRelativeResize="0"/>
          <p:nvPr/>
        </p:nvPicPr>
        <p:blipFill rotWithShape="1">
          <a:blip r:embed="rId4">
            <a:alphaModFix/>
          </a:blip>
          <a:srcRect/>
          <a:stretch/>
        </p:blipFill>
        <p:spPr>
          <a:xfrm>
            <a:off x="-112544" y="0"/>
            <a:ext cx="9282802" cy="71041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23" name="Google Shape;23;p4" descr="Shape&#10;&#10;Description automatically generated with low confidence"/>
          <p:cNvPicPr preferRelativeResize="0"/>
          <p:nvPr/>
        </p:nvPicPr>
        <p:blipFill rotWithShape="1">
          <a:blip r:embed="rId9">
            <a:alphaModFix/>
          </a:blip>
          <a:srcRect/>
          <a:stretch/>
        </p:blipFill>
        <p:spPr>
          <a:xfrm>
            <a:off x="0" y="-1"/>
            <a:ext cx="9144000" cy="70658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4.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45.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54.xml"/><Relationship Id="rId7" Type="http://schemas.openxmlformats.org/officeDocument/2006/relationships/image" Target="../media/image2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5.xml"/><Relationship Id="rId5" Type="http://schemas.openxmlformats.org/officeDocument/2006/relationships/slideLayout" Target="../slideLayouts/slideLayout5.xml"/><Relationship Id="rId4" Type="http://schemas.openxmlformats.org/officeDocument/2006/relationships/tags" Target="../tags/tag55.xml"/></Relationships>
</file>

<file path=ppt/slides/_rels/slide1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tags" Target="../tags/tag8.xml"/><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tags" Target="../tags/tag7.xml"/><Relationship Id="rId16" Type="http://schemas.openxmlformats.org/officeDocument/2006/relationships/image" Target="../media/image14.svg"/><Relationship Id="rId1" Type="http://schemas.openxmlformats.org/officeDocument/2006/relationships/tags" Target="../tags/tag6.xml"/><Relationship Id="rId6" Type="http://schemas.openxmlformats.org/officeDocument/2006/relationships/notesSlide" Target="../notesSlides/notesSlide2.xml"/><Relationship Id="rId11" Type="http://schemas.openxmlformats.org/officeDocument/2006/relationships/image" Target="../media/image9.png"/><Relationship Id="rId5" Type="http://schemas.openxmlformats.org/officeDocument/2006/relationships/slideLayout" Target="../slideLayouts/slideLayout6.xml"/><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tags" Target="../tags/tag9.xml"/><Relationship Id="rId9" Type="http://schemas.openxmlformats.org/officeDocument/2006/relationships/image" Target="../media/image7.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1.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3.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hyperlink" Target="http://www.officelocator.mcss.gov.on.ca/" TargetMode="Externa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5.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7.png"/><Relationship Id="rId5" Type="http://schemas.openxmlformats.org/officeDocument/2006/relationships/notesSlide" Target="../notesSlides/notesSlide28.xml"/><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28.png"/><Relationship Id="rId5" Type="http://schemas.openxmlformats.org/officeDocument/2006/relationships/notesSlide" Target="../notesSlides/notesSlide29.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9.png"/><Relationship Id="rId5" Type="http://schemas.openxmlformats.org/officeDocument/2006/relationships/notesSlide" Target="../notesSlides/notesSlide30.xml"/><Relationship Id="rId4"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30.png"/><Relationship Id="rId5" Type="http://schemas.openxmlformats.org/officeDocument/2006/relationships/notesSlide" Target="../notesSlides/notesSlide31.xml"/><Relationship Id="rId4"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32.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33.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31.png"/><Relationship Id="rId5" Type="http://schemas.openxmlformats.org/officeDocument/2006/relationships/notesSlide" Target="../notesSlides/notesSlide34.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32.jp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7.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38.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39.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40.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41.xml"/><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42.xml"/><Relationship Id="rId5" Type="http://schemas.openxmlformats.org/officeDocument/2006/relationships/slideLayout" Target="../slideLayouts/slideLayout6.xml"/><Relationship Id="rId4" Type="http://schemas.openxmlformats.org/officeDocument/2006/relationships/tags" Target="../tags/tag132.xml"/></Relationships>
</file>

<file path=ppt/slides/_rels/slide4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43.xml"/><Relationship Id="rId5" Type="http://schemas.openxmlformats.org/officeDocument/2006/relationships/slideLayout" Target="../slideLayouts/slideLayout6.xml"/><Relationship Id="rId4" Type="http://schemas.openxmlformats.org/officeDocument/2006/relationships/tags" Target="../tags/tag13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45.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46.xml"/><Relationship Id="rId4"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notesSlide" Target="../notesSlides/notesSlide47.xml"/><Relationship Id="rId4"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hyperlink" Target="https://outreach.cleo.on.ca/civicrm?civiwp=CiviCRM&amp;q=civicrm/mailing/url&amp;u=6075&amp;qid=1468567" TargetMode="External"/><Relationship Id="rId5" Type="http://schemas.openxmlformats.org/officeDocument/2006/relationships/notesSlide" Target="../notesSlides/notesSlide48.xml"/><Relationship Id="rId4"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49.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50.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31.png"/><Relationship Id="rId5" Type="http://schemas.openxmlformats.org/officeDocument/2006/relationships/notesSlide" Target="../notesSlides/notesSlide50.xml"/><Relationship Id="rId4"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hyperlink" Target="https://stepstojustice.ca/legal-topic/income-assistance/ontario-disability-support-program/" TargetMode="External"/><Relationship Id="rId5" Type="http://schemas.openxmlformats.org/officeDocument/2006/relationships/notesSlide" Target="../notesSlides/notesSlide51.xml"/><Relationship Id="rId4"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hyperlink" Target="https://www.legalaid.on.ca/legal-clinics/" TargetMode="External"/><Relationship Id="rId5" Type="http://schemas.openxmlformats.org/officeDocument/2006/relationships/notesSlide" Target="../notesSlides/notesSlide52.xml"/><Relationship Id="rId4"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hyperlink" Target="https://www.ontario.ca/document/ontario-disability-support-program-policy-directives-income-support" TargetMode="External"/><Relationship Id="rId3" Type="http://schemas.openxmlformats.org/officeDocument/2006/relationships/tags" Target="../tags/tag165.xml"/><Relationship Id="rId7" Type="http://schemas.openxmlformats.org/officeDocument/2006/relationships/hyperlink" Target="https://www.mcss.gov.on.ca/en/mcss/programs/social/odsp/info_sheets/index.aspx" TargetMode="Externa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hyperlink" Target="https://incomesecurity.org/wp-content/uploads/2023/07/Jul-2023-Taux-du-OT-POSPH-et-la-POE_FR.pdf" TargetMode="External"/><Relationship Id="rId5" Type="http://schemas.openxmlformats.org/officeDocument/2006/relationships/notesSlide" Target="../notesSlides/notesSlide53.xml"/><Relationship Id="rId4" Type="http://schemas.openxmlformats.org/officeDocument/2006/relationships/slideLayout" Target="../slideLayouts/slideLayout4.xml"/><Relationship Id="rId9" Type="http://schemas.openxmlformats.org/officeDocument/2006/relationships/hyperlink" Target="https://www.ontario.ca/page/ontario-disability-support-program-disability-determination-package#section-3" TargetMode="External"/></Relationships>
</file>

<file path=ppt/slides/_rels/slide54.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hyperlink" Target="https://isarc.ca/" TargetMode="Externa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hyperlink" Target="https://defenddisability.ca/" TargetMode="External"/><Relationship Id="rId5" Type="http://schemas.openxmlformats.org/officeDocument/2006/relationships/notesSlide" Target="../notesSlides/notesSlide54.xml"/><Relationship Id="rId4"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73.xml"/><Relationship Id="rId7" Type="http://schemas.openxmlformats.org/officeDocument/2006/relationships/image" Target="../media/image33.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56.xml"/><Relationship Id="rId5" Type="http://schemas.openxmlformats.org/officeDocument/2006/relationships/slideLayout" Target="../slideLayouts/slideLayout9.xml"/><Relationship Id="rId4" Type="http://schemas.openxmlformats.org/officeDocument/2006/relationships/tags" Target="../tags/tag17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xml"/><Relationship Id="rId7" Type="http://schemas.openxmlformats.org/officeDocument/2006/relationships/image" Target="../media/image18.png_large"/><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7.xml"/><Relationship Id="rId7" Type="http://schemas.openxmlformats.org/officeDocument/2006/relationships/notesSlide" Target="../notesSlides/notesSlide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4.xml"/><Relationship Id="rId5" Type="http://schemas.openxmlformats.org/officeDocument/2006/relationships/tags" Target="../tags/tag29.xml"/><Relationship Id="rId4"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3"/>
          <p:cNvSpPr txBox="1"/>
          <p:nvPr>
            <p:custDataLst>
              <p:tags r:id="rId1"/>
            </p:custDataLst>
          </p:nvPr>
        </p:nvSpPr>
        <p:spPr>
          <a:xfrm>
            <a:off x="2149140" y="6139180"/>
            <a:ext cx="6408252" cy="74543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Calibri"/>
              <a:buNone/>
            </a:pPr>
            <a:r>
              <a:rPr lang="fr-FR" sz="2800" b="0" i="0" u="none" strike="noStrike" cap="none" dirty="0">
                <a:solidFill>
                  <a:schemeClr val="dk1"/>
                </a:solidFill>
                <a:latin typeface="Calibri"/>
                <a:ea typeface="Calibri"/>
                <a:cs typeface="Calibri"/>
                <a:sym typeface="Calibri"/>
              </a:rPr>
              <a:t>Le NOM de votre clinique va ici</a:t>
            </a:r>
          </a:p>
          <a:p>
            <a:pPr marL="0" marR="0" lvl="0" indent="0" algn="l" rtl="0">
              <a:lnSpc>
                <a:spcPct val="90000"/>
              </a:lnSpc>
              <a:spcBef>
                <a:spcPts val="0"/>
              </a:spcBef>
              <a:spcAft>
                <a:spcPts val="0"/>
              </a:spcAft>
              <a:buClr>
                <a:schemeClr val="dk1"/>
              </a:buClr>
              <a:buSzPts val="2800"/>
              <a:buFont typeface="Calibri"/>
              <a:buNone/>
            </a:pPr>
            <a:r>
              <a:rPr lang="fr-FR" sz="2800" b="0" i="0" u="none" strike="noStrike" cap="none" dirty="0">
                <a:solidFill>
                  <a:schemeClr val="dk1"/>
                </a:solidFill>
                <a:latin typeface="Calibri"/>
                <a:ea typeface="Calibri"/>
                <a:cs typeface="Calibri"/>
                <a:sym typeface="Calibri"/>
              </a:rPr>
              <a:t>DATE</a:t>
            </a:r>
          </a:p>
        </p:txBody>
      </p:sp>
      <p:sp>
        <p:nvSpPr>
          <p:cNvPr id="74" name="Google Shape;74;p13"/>
          <p:cNvSpPr txBox="1"/>
          <p:nvPr>
            <p:custDataLst>
              <p:tags r:id="rId2"/>
            </p:custDataLst>
          </p:nvPr>
        </p:nvSpPr>
        <p:spPr>
          <a:xfrm>
            <a:off x="2149140" y="4584049"/>
            <a:ext cx="6450293" cy="6201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br>
              <a:rPr lang="en-CA" sz="3600" b="0" i="0" u="none" strike="noStrike" cap="none">
                <a:solidFill>
                  <a:schemeClr val="dk1"/>
                </a:solidFill>
                <a:latin typeface="Calibri"/>
                <a:ea typeface="Calibri"/>
                <a:cs typeface="Calibri"/>
                <a:sym typeface="Calibri"/>
              </a:rPr>
            </a:br>
            <a:endParaRPr sz="3600" b="0" i="0" u="none" strike="noStrike" cap="none">
              <a:solidFill>
                <a:schemeClr val="dk1"/>
              </a:solidFill>
              <a:latin typeface="Calibri"/>
              <a:ea typeface="Calibri"/>
              <a:cs typeface="Calibri"/>
              <a:sym typeface="Calibri"/>
            </a:endParaRPr>
          </a:p>
        </p:txBody>
      </p:sp>
      <p:pic>
        <p:nvPicPr>
          <p:cNvPr id="75" name="Google Shape;75;p13" descr="A group of people sitting around a table&#10;&#10;Description automatically generated with medium confidence"/>
          <p:cNvPicPr preferRelativeResize="0">
            <a:picLocks noGrp="1"/>
          </p:cNvPicPr>
          <p:nvPr>
            <p:ph type="pic" idx="2"/>
            <p:custDataLst>
              <p:tags r:id="rId3"/>
            </p:custDataLst>
          </p:nvPr>
        </p:nvPicPr>
        <p:blipFill rotWithShape="1">
          <a:blip r:embed="rId8">
            <a:alphaModFix/>
          </a:blip>
          <a:srcRect l="18454" t="19958" r="19206" b="31717"/>
          <a:stretch/>
        </p:blipFill>
        <p:spPr>
          <a:xfrm>
            <a:off x="2149140" y="2064251"/>
            <a:ext cx="6480000" cy="3312000"/>
          </a:xfrm>
          <a:prstGeom prst="rect">
            <a:avLst/>
          </a:prstGeom>
          <a:noFill/>
          <a:ln>
            <a:noFill/>
          </a:ln>
        </p:spPr>
      </p:pic>
      <p:pic>
        <p:nvPicPr>
          <p:cNvPr id="76" name="Google Shape;76;p13" descr="A picture containing text, clipart&#10;&#10;Description automatically generated"/>
          <p:cNvPicPr preferRelativeResize="0"/>
          <p:nvPr>
            <p:custDataLst>
              <p:tags r:id="rId4"/>
            </p:custDataLst>
          </p:nvPr>
        </p:nvPicPr>
        <p:blipFill rotWithShape="1">
          <a:blip r:embed="rId9">
            <a:alphaModFix/>
          </a:blip>
          <a:srcRect/>
          <a:stretch/>
        </p:blipFill>
        <p:spPr>
          <a:xfrm>
            <a:off x="0" y="237306"/>
            <a:ext cx="3122107" cy="498670"/>
          </a:xfrm>
          <a:prstGeom prst="rect">
            <a:avLst/>
          </a:prstGeom>
          <a:noFill/>
          <a:ln>
            <a:noFill/>
          </a:ln>
        </p:spPr>
      </p:pic>
      <p:sp>
        <p:nvSpPr>
          <p:cNvPr id="77" name="Google Shape;77;p13"/>
          <p:cNvSpPr txBox="1"/>
          <p:nvPr>
            <p:custDataLst>
              <p:tags r:id="rId5"/>
            </p:custDataLst>
          </p:nvPr>
        </p:nvSpPr>
        <p:spPr>
          <a:xfrm>
            <a:off x="2106667" y="5484390"/>
            <a:ext cx="7037400" cy="62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4400"/>
              <a:buFont typeface="Calibri"/>
              <a:buNone/>
            </a:pPr>
            <a:r>
              <a:rPr lang="en-CA" sz="4400" b="1" i="0" u="none" strike="noStrike" cap="none" dirty="0">
                <a:solidFill>
                  <a:schemeClr val="accent2"/>
                </a:solidFill>
                <a:latin typeface="Calibri"/>
                <a:ea typeface="Calibri"/>
                <a:cs typeface="Calibri"/>
                <a:sym typeface="Calibri"/>
              </a:rPr>
              <a:t>Introduction au POSPH</a:t>
            </a:r>
            <a:endParaRPr sz="4400" b="1" i="0" u="none" strike="noStrike" cap="none" dirty="0">
              <a:solidFill>
                <a:schemeClr val="accent2"/>
              </a:solidFill>
              <a:latin typeface="Calibri"/>
              <a:ea typeface="Calibri"/>
              <a:cs typeface="Calibri"/>
              <a:sym typeface="Calibri"/>
            </a:endParaRPr>
          </a:p>
        </p:txBody>
      </p:sp>
      <p:sp>
        <p:nvSpPr>
          <p:cNvPr id="2" name="ZoneTexte 1">
            <a:extLst>
              <a:ext uri="{FF2B5EF4-FFF2-40B4-BE49-F238E27FC236}">
                <a16:creationId xmlns:a16="http://schemas.microsoft.com/office/drawing/2014/main" id="{BE5B0043-D91E-4298-1B9E-A0FC438F8536}"/>
              </a:ext>
            </a:extLst>
          </p:cNvPr>
          <p:cNvSpPr txBox="1"/>
          <p:nvPr/>
        </p:nvSpPr>
        <p:spPr>
          <a:xfrm>
            <a:off x="117977" y="1016207"/>
            <a:ext cx="4575401" cy="923330"/>
          </a:xfrm>
          <a:prstGeom prst="rect">
            <a:avLst/>
          </a:prstGeom>
          <a:solidFill>
            <a:srgbClr val="F08D18"/>
          </a:solidFill>
        </p:spPr>
        <p:txBody>
          <a:bodyPr wrap="square" rtlCol="0">
            <a:spAutoFit/>
          </a:bodyPr>
          <a:lstStyle/>
          <a:p>
            <a:r>
              <a:rPr lang="en-CA" sz="2600" b="1" dirty="0">
                <a:solidFill>
                  <a:schemeClr val="bg1"/>
                </a:solidFill>
              </a:rPr>
              <a:t>Renseignements juridiques</a:t>
            </a:r>
          </a:p>
          <a:p>
            <a:r>
              <a:rPr lang="en-CA" sz="2600" b="1" dirty="0">
                <a:solidFill>
                  <a:schemeClr val="bg1"/>
                </a:solidFill>
              </a:rPr>
              <a:t>pour les travailleurs </a:t>
            </a:r>
          </a:p>
        </p:txBody>
      </p:sp>
      <p:sp>
        <p:nvSpPr>
          <p:cNvPr id="3" name="ZoneTexte 2">
            <a:extLst>
              <a:ext uri="{FF2B5EF4-FFF2-40B4-BE49-F238E27FC236}">
                <a16:creationId xmlns:a16="http://schemas.microsoft.com/office/drawing/2014/main" id="{E8B5A84B-7437-2F5D-B61C-24A5F2EA10EA}"/>
              </a:ext>
            </a:extLst>
          </p:cNvPr>
          <p:cNvSpPr txBox="1"/>
          <p:nvPr/>
        </p:nvSpPr>
        <p:spPr>
          <a:xfrm>
            <a:off x="117977" y="1812010"/>
            <a:ext cx="2843564" cy="492443"/>
          </a:xfrm>
          <a:prstGeom prst="rect">
            <a:avLst/>
          </a:prstGeom>
          <a:solidFill>
            <a:srgbClr val="F08D18"/>
          </a:solidFill>
        </p:spPr>
        <p:txBody>
          <a:bodyPr wrap="square" rtlCol="0">
            <a:spAutoFit/>
          </a:bodyPr>
          <a:lstStyle/>
          <a:p>
            <a:r>
              <a:rPr lang="en-CA" sz="2600" b="1" dirty="0">
                <a:solidFill>
                  <a:schemeClr val="bg1"/>
                </a:solidFill>
              </a:rPr>
              <a:t>communautaires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custDataLst>
              <p:tags r:id="rId1"/>
            </p:custDataLst>
          </p:nvPr>
        </p:nvSpPr>
        <p:spPr>
          <a:xfrm>
            <a:off x="623888" y="1343932"/>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Question 5</a:t>
            </a:r>
            <a:endParaRPr sz="4800" b="1" dirty="0"/>
          </a:p>
        </p:txBody>
      </p:sp>
      <p:sp>
        <p:nvSpPr>
          <p:cNvPr id="168" name="Google Shape;168;p22"/>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10</a:t>
            </a:fld>
            <a:endParaRPr sz="1600"/>
          </a:p>
        </p:txBody>
      </p:sp>
      <p:sp>
        <p:nvSpPr>
          <p:cNvPr id="5" name="TextBox 4">
            <a:extLst>
              <a:ext uri="{FF2B5EF4-FFF2-40B4-BE49-F238E27FC236}">
                <a16:creationId xmlns:a16="http://schemas.microsoft.com/office/drawing/2014/main" id="{B4BD9233-55DF-B019-5529-6288C9CA723F}"/>
              </a:ext>
            </a:extLst>
          </p:cNvPr>
          <p:cNvSpPr txBox="1"/>
          <p:nvPr>
            <p:custDataLst>
              <p:tags r:id="rId3"/>
            </p:custDataLst>
          </p:nvPr>
        </p:nvSpPr>
        <p:spPr>
          <a:xfrm>
            <a:off x="552450" y="3122592"/>
            <a:ext cx="6858000" cy="3416320"/>
          </a:xfrm>
          <a:prstGeom prst="rect">
            <a:avLst/>
          </a:prstGeom>
          <a:noFill/>
        </p:spPr>
        <p:txBody>
          <a:bodyPr wrap="square">
            <a:spAutoFit/>
          </a:bodyPr>
          <a:lstStyle/>
          <a:p>
            <a:pPr algn="just"/>
            <a:r>
              <a:rPr lang="fr-FR" sz="3600" dirty="0"/>
              <a:t>Si vous n’êtes plus admissible au POSPH en raison d'un revenu d'emploi, le POSPH mettra fin à vos autres prestations de soins de santé, soins dentaires et de la vue.</a:t>
            </a:r>
            <a:endParaRPr lang="en-CA" sz="3600" dirty="0"/>
          </a:p>
        </p:txBody>
      </p:sp>
      <p:pic>
        <p:nvPicPr>
          <p:cNvPr id="6" name="Picture 5">
            <a:extLst>
              <a:ext uri="{FF2B5EF4-FFF2-40B4-BE49-F238E27FC236}">
                <a16:creationId xmlns:a16="http://schemas.microsoft.com/office/drawing/2014/main" id="{A36EE0ED-CC7A-3BDF-C606-8CF02C4F6882}"/>
              </a:ext>
            </a:extLst>
          </p:cNvPr>
          <p:cNvPicPr>
            <a:picLocks noChangeAspect="1"/>
          </p:cNvPicPr>
          <p:nvPr>
            <p:custDataLst>
              <p:tags r:id="rId4"/>
            </p:custDataLst>
          </p:nvPr>
        </p:nvPicPr>
        <p:blipFill>
          <a:blip r:embed="rId7"/>
          <a:stretch>
            <a:fillRect/>
          </a:stretch>
        </p:blipFill>
        <p:spPr>
          <a:xfrm>
            <a:off x="5010798" y="1722532"/>
            <a:ext cx="2627604" cy="16033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custDataLst>
              <p:tags r:id="rId1"/>
            </p:custDataLst>
          </p:nvPr>
        </p:nvSpPr>
        <p:spPr>
          <a:xfrm>
            <a:off x="628650" y="1342800"/>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Question 6</a:t>
            </a:r>
            <a:endParaRPr sz="4800" b="1" dirty="0"/>
          </a:p>
        </p:txBody>
      </p:sp>
      <p:sp>
        <p:nvSpPr>
          <p:cNvPr id="177" name="Google Shape;177;p23"/>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11</a:t>
            </a:fld>
            <a:endParaRPr sz="1600"/>
          </a:p>
        </p:txBody>
      </p:sp>
      <p:pic>
        <p:nvPicPr>
          <p:cNvPr id="2" name="Picture 1">
            <a:extLst>
              <a:ext uri="{FF2B5EF4-FFF2-40B4-BE49-F238E27FC236}">
                <a16:creationId xmlns:a16="http://schemas.microsoft.com/office/drawing/2014/main" id="{E1434645-6BBA-E907-3E82-EAC62AF8F294}"/>
              </a:ext>
            </a:extLst>
          </p:cNvPr>
          <p:cNvPicPr>
            <a:picLocks noChangeAspect="1"/>
          </p:cNvPicPr>
          <p:nvPr>
            <p:custDataLst>
              <p:tags r:id="rId3"/>
            </p:custDataLst>
          </p:nvPr>
        </p:nvPicPr>
        <p:blipFill>
          <a:blip r:embed="rId7"/>
          <a:stretch>
            <a:fillRect/>
          </a:stretch>
        </p:blipFill>
        <p:spPr>
          <a:xfrm>
            <a:off x="5144148" y="1721400"/>
            <a:ext cx="2627604" cy="1603387"/>
          </a:xfrm>
          <a:prstGeom prst="rect">
            <a:avLst/>
          </a:prstGeom>
        </p:spPr>
      </p:pic>
      <p:sp>
        <p:nvSpPr>
          <p:cNvPr id="6" name="TextBox 5">
            <a:extLst>
              <a:ext uri="{FF2B5EF4-FFF2-40B4-BE49-F238E27FC236}">
                <a16:creationId xmlns:a16="http://schemas.microsoft.com/office/drawing/2014/main" id="{01C0F376-383E-006A-AD79-A4D917B0CEB4}"/>
              </a:ext>
            </a:extLst>
          </p:cNvPr>
          <p:cNvSpPr txBox="1"/>
          <p:nvPr>
            <p:custDataLst>
              <p:tags r:id="rId4"/>
            </p:custDataLst>
          </p:nvPr>
        </p:nvSpPr>
        <p:spPr>
          <a:xfrm>
            <a:off x="819150" y="3324787"/>
            <a:ext cx="6952602" cy="2554545"/>
          </a:xfrm>
          <a:prstGeom prst="rect">
            <a:avLst/>
          </a:prstGeom>
          <a:noFill/>
        </p:spPr>
        <p:txBody>
          <a:bodyPr wrap="square">
            <a:spAutoFit/>
          </a:bodyPr>
          <a:lstStyle/>
          <a:p>
            <a:pPr algn="just"/>
            <a:r>
              <a:rPr lang="fr-FR" sz="4000" dirty="0"/>
              <a:t>Vous avez droit aux prestations du POSPH même si vous n'avez pas de statut permanent au Canada.</a:t>
            </a:r>
            <a:endParaRPr lang="en-CA"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sldNum" idx="12"/>
            <p:custDataLst>
              <p:tags r:id="rId1"/>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12</a:t>
            </a:fld>
            <a:endParaRPr/>
          </a:p>
        </p:txBody>
      </p:sp>
      <p:sp>
        <p:nvSpPr>
          <p:cNvPr id="185" name="Google Shape;185;p24"/>
          <p:cNvSpPr txBox="1">
            <a:spLocks noGrp="1"/>
          </p:cNvSpPr>
          <p:nvPr>
            <p:ph type="title" idx="4294967295"/>
            <p:custDataLst>
              <p:tags r:id="rId2"/>
            </p:custDataLst>
          </p:nvPr>
        </p:nvSpPr>
        <p:spPr>
          <a:xfrm>
            <a:off x="509811" y="965614"/>
            <a:ext cx="7886700" cy="73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Réponses</a:t>
            </a:r>
            <a:endParaRPr sz="4800" dirty="0">
              <a:solidFill>
                <a:srgbClr val="C55A11"/>
              </a:solidFill>
            </a:endParaRPr>
          </a:p>
        </p:txBody>
      </p:sp>
      <p:sp>
        <p:nvSpPr>
          <p:cNvPr id="186" name="Google Shape;186;p24"/>
          <p:cNvSpPr txBox="1"/>
          <p:nvPr>
            <p:custDataLst>
              <p:tags r:id="rId3"/>
            </p:custDataLst>
          </p:nvPr>
        </p:nvSpPr>
        <p:spPr>
          <a:xfrm>
            <a:off x="7478486" y="414745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24"/>
          <p:cNvSpPr txBox="1"/>
          <p:nvPr>
            <p:custDataLst>
              <p:tags r:id="rId4"/>
            </p:custDataLst>
          </p:nvPr>
        </p:nvSpPr>
        <p:spPr>
          <a:xfrm>
            <a:off x="357410" y="1705228"/>
            <a:ext cx="8481789" cy="5500012"/>
          </a:xfrm>
          <a:prstGeom prst="rect">
            <a:avLst/>
          </a:prstGeom>
          <a:noFill/>
          <a:ln>
            <a:noFill/>
          </a:ln>
        </p:spPr>
        <p:txBody>
          <a:bodyPr spcFirstLastPara="1" wrap="square" lIns="91425" tIns="46800" rIns="91425" bIns="45700" anchor="t" anchorCtr="0">
            <a:spAutoFit/>
          </a:bodyPr>
          <a:lstStyle/>
          <a:p>
            <a:pPr marL="419100" indent="-342900" algn="just">
              <a:buClr>
                <a:schemeClr val="dk1"/>
              </a:buClr>
              <a:buSzPts val="2400"/>
              <a:buFont typeface="+mj-lt"/>
              <a:buAutoNum type="arabicPeriod"/>
            </a:pPr>
            <a:r>
              <a:rPr lang="fr-FR" sz="1900" dirty="0">
                <a:solidFill>
                  <a:schemeClr val="tx1"/>
                </a:solidFill>
                <a:latin typeface="Calibri" panose="020F0502020204030204" pitchFamily="34" charset="0"/>
                <a:cs typeface="Calibri" panose="020F0502020204030204" pitchFamily="34" charset="0"/>
              </a:rPr>
              <a:t>Une infirmière autorisée peut remplir le rapport sur l'état de santé dans la demande de prestations du POSPH. </a:t>
            </a:r>
            <a:r>
              <a:rPr lang="en-CA" sz="1900" b="1" dirty="0">
                <a:solidFill>
                  <a:srgbClr val="00B050"/>
                </a:solidFill>
                <a:latin typeface="Calibri" panose="020F0502020204030204" pitchFamily="34" charset="0"/>
                <a:ea typeface="Calibri"/>
                <a:cs typeface="Calibri" panose="020F0502020204030204" pitchFamily="34" charset="0"/>
                <a:sym typeface="Calibri"/>
              </a:rPr>
              <a:t>VRAI</a:t>
            </a:r>
            <a:endParaRPr sz="1900" b="1" dirty="0">
              <a:solidFill>
                <a:srgbClr val="00B050"/>
              </a:solidFill>
              <a:latin typeface="Calibri" panose="020F0502020204030204" pitchFamily="34" charset="0"/>
              <a:ea typeface="Calibri"/>
              <a:cs typeface="Calibri" panose="020F0502020204030204" pitchFamily="34" charset="0"/>
              <a:sym typeface="Calibri"/>
            </a:endParaRPr>
          </a:p>
          <a:p>
            <a:pPr marL="419100" indent="-342900" algn="just">
              <a:spcBef>
                <a:spcPts val="1000"/>
              </a:spcBef>
              <a:buClr>
                <a:schemeClr val="dk1"/>
              </a:buClr>
              <a:buSzPts val="2400"/>
              <a:buFont typeface="+mj-lt"/>
              <a:buAutoNum type="arabicPeriod"/>
            </a:pPr>
            <a:r>
              <a:rPr lang="fr-FR" altLang="en-US" sz="1900" dirty="0">
                <a:solidFill>
                  <a:srgbClr val="202124"/>
                </a:solidFill>
                <a:latin typeface="Calibri" panose="020F0502020204030204" pitchFamily="34" charset="0"/>
                <a:cs typeface="Calibri" panose="020F0502020204030204" pitchFamily="34" charset="0"/>
              </a:rPr>
              <a:t>La dépendance n'est pas considérée comme un handicap pouvant être admissible au POSPH. </a:t>
            </a:r>
            <a:r>
              <a:rPr lang="en-CA" sz="1900" b="1" dirty="0">
                <a:solidFill>
                  <a:srgbClr val="FF0000"/>
                </a:solidFill>
                <a:latin typeface="Calibri" panose="020F0502020204030204" pitchFamily="34" charset="0"/>
                <a:ea typeface="Calibri"/>
                <a:cs typeface="Calibri" panose="020F0502020204030204" pitchFamily="34" charset="0"/>
                <a:sym typeface="Calibri"/>
              </a:rPr>
              <a:t>FAUX</a:t>
            </a:r>
            <a:endParaRPr sz="1900" b="1" dirty="0">
              <a:solidFill>
                <a:srgbClr val="FF0000"/>
              </a:solidFill>
              <a:latin typeface="Calibri" panose="020F0502020204030204" pitchFamily="34" charset="0"/>
              <a:ea typeface="Calibri"/>
              <a:cs typeface="Calibri" panose="020F0502020204030204" pitchFamily="34" charset="0"/>
              <a:sym typeface="Calibri"/>
            </a:endParaRPr>
          </a:p>
          <a:p>
            <a:pPr marL="419100" indent="-342900" algn="just">
              <a:spcBef>
                <a:spcPts val="1000"/>
              </a:spcBef>
              <a:buClr>
                <a:schemeClr val="dk1"/>
              </a:buClr>
              <a:buSzPts val="2400"/>
              <a:buFont typeface="+mj-lt"/>
              <a:buAutoNum type="arabicPeriod"/>
            </a:pPr>
            <a:r>
              <a:rPr lang="fr-FR" sz="1900" dirty="0">
                <a:latin typeface="Calibri" panose="020F0502020204030204" pitchFamily="34" charset="0"/>
                <a:cs typeface="Calibri" panose="020F0502020204030204" pitchFamily="34" charset="0"/>
              </a:rPr>
              <a:t>Si vous avez plus de 65 ans et que vous n'êtes pas admissible à la pension de la Sécurité de vieillesse, vous devez établir que vous êtes une personne handicapée pour obtenir les prestations du POSPH. </a:t>
            </a:r>
            <a:r>
              <a:rPr lang="en-CA" sz="1900" b="1" dirty="0">
                <a:solidFill>
                  <a:srgbClr val="FF0000"/>
                </a:solidFill>
                <a:latin typeface="Calibri" panose="020F0502020204030204" pitchFamily="34" charset="0"/>
                <a:ea typeface="Calibri"/>
                <a:cs typeface="Calibri" panose="020F0502020204030204" pitchFamily="34" charset="0"/>
                <a:sym typeface="Calibri"/>
              </a:rPr>
              <a:t>FAUX</a:t>
            </a:r>
          </a:p>
          <a:p>
            <a:pPr marL="419100" indent="-342900" algn="just">
              <a:spcBef>
                <a:spcPts val="1000"/>
              </a:spcBef>
              <a:buClr>
                <a:schemeClr val="dk1"/>
              </a:buClr>
              <a:buSzPts val="2400"/>
              <a:buFont typeface="+mj-lt"/>
              <a:buAutoNum type="arabicPeriod"/>
            </a:pPr>
            <a:r>
              <a:rPr lang="fr-FR" sz="1900" dirty="0">
                <a:latin typeface="Calibri" panose="020F0502020204030204" pitchFamily="34" charset="0"/>
                <a:cs typeface="Calibri" panose="020F0502020204030204" pitchFamily="34" charset="0"/>
              </a:rPr>
              <a:t>Vous pouvez travailler et obtenir des prestations du POSPH en même temps. </a:t>
            </a:r>
            <a:r>
              <a:rPr lang="fr-FR" sz="1900" b="1" dirty="0">
                <a:solidFill>
                  <a:srgbClr val="00B050"/>
                </a:solidFill>
                <a:latin typeface="Calibri" panose="020F0502020204030204" pitchFamily="34" charset="0"/>
                <a:ea typeface="Calibri"/>
                <a:cs typeface="Calibri" panose="020F0502020204030204" pitchFamily="34" charset="0"/>
                <a:sym typeface="Calibri"/>
              </a:rPr>
              <a:t>VRAI</a:t>
            </a:r>
          </a:p>
          <a:p>
            <a:pPr marL="419100" indent="-342900" algn="just">
              <a:buClr>
                <a:schemeClr val="dk1"/>
              </a:buClr>
              <a:buSzPts val="2400"/>
              <a:buFont typeface="+mj-lt"/>
              <a:buAutoNum type="arabicPeriod"/>
            </a:pPr>
            <a:endParaRPr lang="fr-FR" sz="1900" dirty="0">
              <a:solidFill>
                <a:schemeClr val="dk1"/>
              </a:solidFill>
              <a:latin typeface="Calibri" panose="020F0502020204030204" pitchFamily="34" charset="0"/>
              <a:cs typeface="Calibri" panose="020F0502020204030204" pitchFamily="34" charset="0"/>
              <a:sym typeface="Calibri"/>
            </a:endParaRPr>
          </a:p>
          <a:p>
            <a:pPr marL="419100" indent="-342900" algn="just">
              <a:buClr>
                <a:schemeClr val="dk1"/>
              </a:buClr>
              <a:buSzPts val="2400"/>
              <a:buFont typeface="+mj-lt"/>
              <a:buAutoNum type="arabicPeriod"/>
            </a:pPr>
            <a:r>
              <a:rPr lang="fr-FR" sz="1900" dirty="0">
                <a:latin typeface="Calibri" panose="020F0502020204030204" pitchFamily="34" charset="0"/>
                <a:cs typeface="Calibri" panose="020F0502020204030204" pitchFamily="34" charset="0"/>
              </a:rPr>
              <a:t>Si vous n’êtes plus admissible au POSPH en raison d'un revenu d'emploi, le POSPH mettra fin à vos autres prestations de soins de santé, soins dentaires et de la vue. </a:t>
            </a:r>
            <a:r>
              <a:rPr lang="fr-FR" sz="1900" b="1" dirty="0">
                <a:solidFill>
                  <a:srgbClr val="FF0000"/>
                </a:solidFill>
                <a:latin typeface="Calibri" panose="020F0502020204030204" pitchFamily="34" charset="0"/>
                <a:ea typeface="Calibri"/>
                <a:cs typeface="Calibri" panose="020F0502020204030204" pitchFamily="34" charset="0"/>
                <a:sym typeface="Calibri"/>
              </a:rPr>
              <a:t>FAUX</a:t>
            </a:r>
          </a:p>
          <a:p>
            <a:pPr marL="419100" indent="-342900" algn="just">
              <a:buClr>
                <a:schemeClr val="dk1"/>
              </a:buClr>
              <a:buSzPts val="2400"/>
              <a:buFont typeface="+mj-lt"/>
              <a:buAutoNum type="arabicPeriod"/>
            </a:pPr>
            <a:endParaRPr lang="fr-FR" sz="1900" dirty="0">
              <a:latin typeface="Calibri" panose="020F0502020204030204" pitchFamily="34" charset="0"/>
              <a:cs typeface="Calibri" panose="020F0502020204030204" pitchFamily="34" charset="0"/>
            </a:endParaRPr>
          </a:p>
          <a:p>
            <a:pPr marL="419100" indent="-342900" algn="just">
              <a:buClr>
                <a:schemeClr val="dk1"/>
              </a:buClr>
              <a:buSzPts val="2400"/>
              <a:buFont typeface="+mj-lt"/>
              <a:buAutoNum type="arabicPeriod"/>
            </a:pPr>
            <a:r>
              <a:rPr lang="fr-FR" sz="1900" dirty="0">
                <a:latin typeface="Calibri" panose="020F0502020204030204" pitchFamily="34" charset="0"/>
                <a:cs typeface="Calibri" panose="020F0502020204030204" pitchFamily="34" charset="0"/>
              </a:rPr>
              <a:t>Vous avez droit aux prestations du POSPH même si vous n'avez pas de statut permanent au Canada. </a:t>
            </a:r>
            <a:r>
              <a:rPr lang="fr-FR" sz="1900" b="1" dirty="0">
                <a:solidFill>
                  <a:srgbClr val="00B050"/>
                </a:solidFill>
                <a:latin typeface="Calibri" panose="020F0502020204030204" pitchFamily="34" charset="0"/>
                <a:ea typeface="Calibri"/>
                <a:cs typeface="Calibri" panose="020F0502020204030204" pitchFamily="34" charset="0"/>
                <a:sym typeface="Calibri"/>
              </a:rPr>
              <a:t>VRAI</a:t>
            </a:r>
          </a:p>
          <a:p>
            <a:pPr marL="457200" indent="-381000" algn="just">
              <a:spcBef>
                <a:spcPts val="1000"/>
              </a:spcBef>
              <a:buClr>
                <a:schemeClr val="dk1"/>
              </a:buClr>
              <a:buSzPts val="2400"/>
              <a:buFont typeface="Calibri"/>
              <a:buAutoNum type="arabicPeriod"/>
            </a:pPr>
            <a:endParaRPr b="1" dirty="0">
              <a:solidFill>
                <a:srgbClr val="FF0000"/>
              </a:solidFill>
              <a:latin typeface="+mj-lt"/>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custDataLst>
              <p:tags r:id="rId1"/>
            </p:custDataLst>
          </p:nvPr>
        </p:nvSpPr>
        <p:spPr>
          <a:xfrm>
            <a:off x="623888" y="1343932"/>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CA" sz="4800" b="1" dirty="0">
                <a:solidFill>
                  <a:srgbClr val="C55A11"/>
                </a:solidFill>
              </a:rPr>
              <a:t>Objectif</a:t>
            </a:r>
            <a:r>
              <a:rPr lang="en-CA" sz="4800" b="1" dirty="0">
                <a:solidFill>
                  <a:srgbClr val="C55A11"/>
                </a:solidFill>
              </a:rPr>
              <a:t>s d’apprentissage</a:t>
            </a:r>
            <a:endParaRPr sz="4800" b="1" dirty="0"/>
          </a:p>
        </p:txBody>
      </p:sp>
      <p:sp>
        <p:nvSpPr>
          <p:cNvPr id="194" name="Google Shape;194;p25"/>
          <p:cNvSpPr txBox="1">
            <a:spLocks noGrp="1"/>
          </p:cNvSpPr>
          <p:nvPr>
            <p:ph type="body" idx="1"/>
            <p:custDataLst>
              <p:tags r:id="rId2"/>
            </p:custDataLst>
          </p:nvPr>
        </p:nvSpPr>
        <p:spPr>
          <a:xfrm>
            <a:off x="623888" y="2423206"/>
            <a:ext cx="7886700" cy="3933144"/>
          </a:xfrm>
          <a:prstGeom prst="rect">
            <a:avLst/>
          </a:prstGeom>
          <a:noFill/>
          <a:ln>
            <a:noFill/>
          </a:ln>
        </p:spPr>
        <p:txBody>
          <a:bodyPr spcFirstLastPara="1" wrap="square" lIns="91425" tIns="45700" rIns="91425" bIns="45700" anchor="t" anchorCtr="0">
            <a:normAutofit fontScale="85000" lnSpcReduction="10000"/>
          </a:bodyPr>
          <a:lstStyle/>
          <a:p>
            <a:pPr marL="457200" lvl="0" indent="-457200" algn="just" rtl="0">
              <a:lnSpc>
                <a:spcPct val="90000"/>
              </a:lnSpc>
              <a:spcBef>
                <a:spcPts val="0"/>
              </a:spcBef>
              <a:spcAft>
                <a:spcPts val="0"/>
              </a:spcAft>
              <a:buClr>
                <a:schemeClr val="dk1"/>
              </a:buClr>
              <a:buSzPts val="3200"/>
              <a:buFont typeface="Calibri"/>
              <a:buAutoNum type="arabicPeriod"/>
            </a:pPr>
            <a:r>
              <a:rPr lang="fr-FR" sz="3200" dirty="0">
                <a:solidFill>
                  <a:schemeClr val="dk1"/>
                </a:solidFill>
              </a:rPr>
              <a:t>Se renseigner sur le Programme ontarien de soutien aux personnes handicapées (POSPH) et ses avantages</a:t>
            </a:r>
            <a:endParaRPr dirty="0"/>
          </a:p>
          <a:p>
            <a:pPr marL="457200" lvl="0" indent="-457200" algn="just" rtl="0">
              <a:lnSpc>
                <a:spcPct val="90000"/>
              </a:lnSpc>
              <a:spcBef>
                <a:spcPts val="1000"/>
              </a:spcBef>
              <a:spcAft>
                <a:spcPts val="0"/>
              </a:spcAft>
              <a:buClr>
                <a:schemeClr val="dk1"/>
              </a:buClr>
              <a:buSzPts val="3200"/>
              <a:buFont typeface="Calibri"/>
              <a:buAutoNum type="arabicPeriod"/>
            </a:pPr>
            <a:r>
              <a:rPr lang="fr-FR" sz="3200" dirty="0">
                <a:solidFill>
                  <a:schemeClr val="dk1"/>
                </a:solidFill>
              </a:rPr>
              <a:t>Comprendre qui est admissible au POSPH</a:t>
            </a:r>
            <a:endParaRPr dirty="0"/>
          </a:p>
          <a:p>
            <a:pPr marL="457200" lvl="0" indent="-457200" algn="just" rtl="0">
              <a:lnSpc>
                <a:spcPct val="90000"/>
              </a:lnSpc>
              <a:spcBef>
                <a:spcPts val="1000"/>
              </a:spcBef>
              <a:spcAft>
                <a:spcPts val="0"/>
              </a:spcAft>
              <a:buClr>
                <a:schemeClr val="dk1"/>
              </a:buClr>
              <a:buSzPts val="3200"/>
              <a:buFont typeface="Calibri"/>
              <a:buAutoNum type="arabicPeriod"/>
            </a:pPr>
            <a:r>
              <a:rPr lang="fr-FR" sz="3200" dirty="0">
                <a:solidFill>
                  <a:schemeClr val="dk1"/>
                </a:solidFill>
              </a:rPr>
              <a:t>Comprendre quel type d'information doit être mentionnée dans une demande au titre du POSPH et comment aider les clients à faire une demande</a:t>
            </a:r>
            <a:endParaRPr dirty="0"/>
          </a:p>
          <a:p>
            <a:pPr marL="457200" lvl="0" indent="-457200" algn="just" rtl="0">
              <a:lnSpc>
                <a:spcPct val="90000"/>
              </a:lnSpc>
              <a:spcBef>
                <a:spcPts val="1000"/>
              </a:spcBef>
              <a:spcAft>
                <a:spcPts val="0"/>
              </a:spcAft>
              <a:buClr>
                <a:schemeClr val="dk1"/>
              </a:buClr>
              <a:buSzPts val="3200"/>
              <a:buFont typeface="Calibri"/>
              <a:buAutoNum type="arabicPeriod"/>
            </a:pPr>
            <a:r>
              <a:rPr lang="fr-FR" sz="3200" dirty="0">
                <a:solidFill>
                  <a:schemeClr val="dk1"/>
                </a:solidFill>
              </a:rPr>
              <a:t>En savoir plus sur les informations juridiques disponibles, les ressources d'auto-assistance et les services d’aiguillages de clients</a:t>
            </a:r>
            <a:endParaRPr dirty="0"/>
          </a:p>
        </p:txBody>
      </p:sp>
      <p:sp>
        <p:nvSpPr>
          <p:cNvPr id="195" name="Google Shape;195;p25"/>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13</a:t>
            </a:fld>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custDataLst>
              <p:tags r:id="rId1"/>
            </p:custDataLst>
          </p:nvPr>
        </p:nvSpPr>
        <p:spPr>
          <a:xfrm>
            <a:off x="623888" y="1344042"/>
            <a:ext cx="78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1. Qu'est-ce que le POSPH?</a:t>
            </a:r>
            <a:endParaRPr sz="4800" b="1" dirty="0"/>
          </a:p>
        </p:txBody>
      </p:sp>
      <p:sp>
        <p:nvSpPr>
          <p:cNvPr id="202" name="Google Shape;202;p26"/>
          <p:cNvSpPr txBox="1">
            <a:spLocks noGrp="1"/>
          </p:cNvSpPr>
          <p:nvPr>
            <p:ph type="body" idx="1"/>
            <p:custDataLst>
              <p:tags r:id="rId2"/>
            </p:custDataLst>
          </p:nvPr>
        </p:nvSpPr>
        <p:spPr>
          <a:xfrm>
            <a:off x="623888" y="2313431"/>
            <a:ext cx="7886700" cy="393300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10000"/>
              </a:lnSpc>
              <a:spcBef>
                <a:spcPts val="600"/>
              </a:spcBef>
              <a:spcAft>
                <a:spcPts val="600"/>
              </a:spcAft>
              <a:buClr>
                <a:schemeClr val="dk1"/>
              </a:buClr>
              <a:buSzPts val="2800"/>
              <a:buNone/>
            </a:pPr>
            <a:r>
              <a:rPr lang="fr-FR" sz="2600" dirty="0">
                <a:solidFill>
                  <a:schemeClr val="dk1"/>
                </a:solidFill>
                <a:latin typeface="+mj-lt"/>
              </a:rPr>
              <a:t>Programme ontarien de soutien aux personnes handicapées</a:t>
            </a:r>
            <a:endParaRPr lang="en-US" sz="2600" dirty="0">
              <a:solidFill>
                <a:schemeClr val="dk1"/>
              </a:solidFill>
              <a:latin typeface="+mj-lt"/>
            </a:endParaRPr>
          </a:p>
          <a:p>
            <a:pPr marL="0" lvl="0" indent="0" algn="just" rtl="0">
              <a:lnSpc>
                <a:spcPct val="90000"/>
              </a:lnSpc>
              <a:spcBef>
                <a:spcPts val="1000"/>
              </a:spcBef>
              <a:spcAft>
                <a:spcPts val="0"/>
              </a:spcAft>
              <a:buClr>
                <a:schemeClr val="dk1"/>
              </a:buClr>
              <a:buSzPts val="2800"/>
              <a:buNone/>
            </a:pPr>
            <a:r>
              <a:rPr lang="fr-FR" sz="2600" dirty="0">
                <a:solidFill>
                  <a:schemeClr val="dk1"/>
                </a:solidFill>
                <a:latin typeface="+mj-lt"/>
              </a:rPr>
              <a:t>Exemples de soutien :</a:t>
            </a:r>
            <a:endParaRPr lang="en-US" sz="2600" dirty="0">
              <a:solidFill>
                <a:schemeClr val="dk1"/>
              </a:solidFill>
              <a:latin typeface="+mj-lt"/>
            </a:endParaRPr>
          </a:p>
          <a:p>
            <a:pPr marL="0" lvl="0" indent="0" algn="just" rtl="0">
              <a:lnSpc>
                <a:spcPct val="90000"/>
              </a:lnSpc>
              <a:spcBef>
                <a:spcPts val="1000"/>
              </a:spcBef>
              <a:spcAft>
                <a:spcPts val="0"/>
              </a:spcAft>
              <a:buClr>
                <a:schemeClr val="dk1"/>
              </a:buClr>
              <a:buSzPts val="2800"/>
              <a:buNone/>
            </a:pPr>
            <a:endParaRPr lang="en-US" sz="2600" dirty="0">
              <a:latin typeface="+mj-lt"/>
            </a:endParaRPr>
          </a:p>
          <a:p>
            <a:pPr marL="800100" lvl="1" indent="-342900" algn="just" rtl="0">
              <a:lnSpc>
                <a:spcPct val="90000"/>
              </a:lnSpc>
              <a:spcBef>
                <a:spcPts val="500"/>
              </a:spcBef>
              <a:spcAft>
                <a:spcPts val="0"/>
              </a:spcAft>
              <a:buClr>
                <a:schemeClr val="dk1"/>
              </a:buClr>
              <a:buSzPts val="2800"/>
              <a:buFont typeface="Arial"/>
              <a:buChar char="•"/>
            </a:pPr>
            <a:r>
              <a:rPr lang="fr-FR" sz="2600" dirty="0">
                <a:solidFill>
                  <a:schemeClr val="dk1"/>
                </a:solidFill>
                <a:latin typeface="+mj-lt"/>
              </a:rPr>
              <a:t>Prestations – 1308 $ par mois pour une personne seule</a:t>
            </a:r>
          </a:p>
          <a:p>
            <a:pPr marL="800100" lvl="1" indent="-342900" algn="just" rtl="0">
              <a:lnSpc>
                <a:spcPct val="90000"/>
              </a:lnSpc>
              <a:spcBef>
                <a:spcPts val="500"/>
              </a:spcBef>
              <a:spcAft>
                <a:spcPts val="0"/>
              </a:spcAft>
              <a:buClr>
                <a:schemeClr val="dk1"/>
              </a:buClr>
              <a:buSzPts val="2800"/>
              <a:buFont typeface="Arial"/>
              <a:buChar char="•"/>
            </a:pPr>
            <a:r>
              <a:rPr lang="fr-FR" sz="2600" dirty="0">
                <a:solidFill>
                  <a:schemeClr val="dk1"/>
                </a:solidFill>
                <a:latin typeface="+mj-lt"/>
              </a:rPr>
              <a:t>Régime d'assurance-médicaments</a:t>
            </a:r>
          </a:p>
          <a:p>
            <a:pPr marL="800100" lvl="1" indent="-342900" algn="just" rtl="0">
              <a:lnSpc>
                <a:spcPct val="90000"/>
              </a:lnSpc>
              <a:spcBef>
                <a:spcPts val="500"/>
              </a:spcBef>
              <a:spcAft>
                <a:spcPts val="0"/>
              </a:spcAft>
              <a:buClr>
                <a:schemeClr val="dk1"/>
              </a:buClr>
              <a:buSzPts val="2800"/>
              <a:buFont typeface="Arial"/>
              <a:buChar char="•"/>
            </a:pPr>
            <a:r>
              <a:rPr lang="fr-FR" sz="2600" dirty="0">
                <a:solidFill>
                  <a:schemeClr val="dk1"/>
                </a:solidFill>
                <a:latin typeface="+mj-lt"/>
              </a:rPr>
              <a:t>Régime de soins de la vue et de soins dentaires</a:t>
            </a:r>
          </a:p>
          <a:p>
            <a:pPr marL="800100" lvl="1" indent="-342900" algn="just" rtl="0">
              <a:lnSpc>
                <a:spcPct val="90000"/>
              </a:lnSpc>
              <a:spcBef>
                <a:spcPts val="500"/>
              </a:spcBef>
              <a:spcAft>
                <a:spcPts val="0"/>
              </a:spcAft>
              <a:buClr>
                <a:schemeClr val="dk1"/>
              </a:buClr>
              <a:buSzPts val="2800"/>
              <a:buFont typeface="Arial"/>
              <a:buChar char="•"/>
            </a:pPr>
            <a:r>
              <a:rPr lang="fr-FR" sz="2600" dirty="0">
                <a:solidFill>
                  <a:schemeClr val="dk1"/>
                </a:solidFill>
                <a:latin typeface="+mj-lt"/>
              </a:rPr>
              <a:t>Dépenses liées à un régime alimentaire spécial</a:t>
            </a:r>
          </a:p>
          <a:p>
            <a:pPr marL="800100" lvl="1" indent="-342900" algn="just" rtl="0">
              <a:lnSpc>
                <a:spcPct val="90000"/>
              </a:lnSpc>
              <a:spcBef>
                <a:spcPts val="500"/>
              </a:spcBef>
              <a:spcAft>
                <a:spcPts val="0"/>
              </a:spcAft>
              <a:buClr>
                <a:schemeClr val="dk1"/>
              </a:buClr>
              <a:buSzPts val="2800"/>
              <a:buFont typeface="Arial"/>
              <a:buChar char="•"/>
            </a:pPr>
            <a:r>
              <a:rPr lang="fr-FR" sz="2600" dirty="0">
                <a:solidFill>
                  <a:schemeClr val="dk1"/>
                </a:solidFill>
                <a:latin typeface="+mj-lt"/>
              </a:rPr>
              <a:t>Transport médical</a:t>
            </a:r>
            <a:endParaRPr lang="en-US" sz="2600" dirty="0">
              <a:solidFill>
                <a:schemeClr val="dk1"/>
              </a:solidFill>
              <a:latin typeface="+mj-lt"/>
            </a:endParaRPr>
          </a:p>
          <a:p>
            <a:pPr marL="800100" lvl="1" indent="-342900" algn="just" rtl="0">
              <a:lnSpc>
                <a:spcPct val="90000"/>
              </a:lnSpc>
              <a:spcBef>
                <a:spcPts val="500"/>
              </a:spcBef>
              <a:spcAft>
                <a:spcPts val="0"/>
              </a:spcAft>
              <a:buClr>
                <a:schemeClr val="dk1"/>
              </a:buClr>
              <a:buSzPts val="2800"/>
              <a:buFont typeface="Arial"/>
              <a:buChar char="•"/>
            </a:pPr>
            <a:endParaRPr dirty="0"/>
          </a:p>
          <a:p>
            <a:pPr marL="800100" lvl="1" indent="-215900" algn="just" rtl="0">
              <a:lnSpc>
                <a:spcPct val="90000"/>
              </a:lnSpc>
              <a:spcBef>
                <a:spcPts val="500"/>
              </a:spcBef>
              <a:spcAft>
                <a:spcPts val="0"/>
              </a:spcAft>
              <a:buClr>
                <a:srgbClr val="888888"/>
              </a:buClr>
              <a:buSzPts val="2000"/>
              <a:buFont typeface="Arial"/>
              <a:buNone/>
            </a:pPr>
            <a:endParaRPr dirty="0"/>
          </a:p>
        </p:txBody>
      </p:sp>
      <p:sp>
        <p:nvSpPr>
          <p:cNvPr id="203" name="Google Shape;203;p26"/>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14</a:t>
            </a:fld>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sldNum" idx="12"/>
            <p:custDataLst>
              <p:tags r:id="rId1"/>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15</a:t>
            </a:fld>
            <a:endParaRPr/>
          </a:p>
        </p:txBody>
      </p:sp>
      <p:sp>
        <p:nvSpPr>
          <p:cNvPr id="2" name="TextBox 1">
            <a:extLst>
              <a:ext uri="{FF2B5EF4-FFF2-40B4-BE49-F238E27FC236}">
                <a16:creationId xmlns:a16="http://schemas.microsoft.com/office/drawing/2014/main" id="{1077E508-7D05-E0F1-E8B5-2C2B8D0D5067}"/>
              </a:ext>
            </a:extLst>
          </p:cNvPr>
          <p:cNvSpPr txBox="1"/>
          <p:nvPr>
            <p:custDataLst>
              <p:tags r:id="rId2"/>
            </p:custDataLst>
          </p:nvPr>
        </p:nvSpPr>
        <p:spPr>
          <a:xfrm>
            <a:off x="639578" y="104463"/>
            <a:ext cx="8170896" cy="677108"/>
          </a:xfrm>
          <a:prstGeom prst="rect">
            <a:avLst/>
          </a:prstGeom>
          <a:noFill/>
        </p:spPr>
        <p:txBody>
          <a:bodyPr wrap="square" lIns="91440" tIns="45720" rIns="91440" bIns="45720" rtlCol="0" anchor="t">
            <a:spAutoFit/>
          </a:bodyPr>
          <a:lstStyle/>
          <a:p>
            <a:pPr algn="ctr"/>
            <a:r>
              <a:rPr lang="fr-FR" sz="2000" b="1" dirty="0">
                <a:solidFill>
                  <a:schemeClr val="bg1"/>
                </a:solidFill>
              </a:rPr>
              <a:t>Centre d'action pour la sécurité du revenu (ISAC)</a:t>
            </a:r>
          </a:p>
          <a:p>
            <a:pPr algn="ctr"/>
            <a:r>
              <a:rPr lang="fr-FR" sz="1800" b="1" dirty="0">
                <a:solidFill>
                  <a:schemeClr val="bg1"/>
                </a:solidFill>
              </a:rPr>
              <a:t>Tableau des taux d'OT et du POSPH – mise à jour de juillet 2023</a:t>
            </a:r>
            <a:endParaRPr lang="en-US" sz="1800" b="1" dirty="0">
              <a:solidFill>
                <a:schemeClr val="bg1"/>
              </a:solidFill>
            </a:endParaRPr>
          </a:p>
        </p:txBody>
      </p:sp>
      <p:sp>
        <p:nvSpPr>
          <p:cNvPr id="211" name="Google Shape;211;p27"/>
          <p:cNvSpPr/>
          <p:nvPr>
            <p:custDataLst>
              <p:tags r:id="rId3"/>
            </p:custDataLst>
          </p:nvPr>
        </p:nvSpPr>
        <p:spPr>
          <a:xfrm>
            <a:off x="7821326" y="1954759"/>
            <a:ext cx="828000" cy="360000"/>
          </a:xfrm>
          <a:prstGeom prst="ellipse">
            <a:avLst/>
          </a:prstGeom>
          <a:noFill/>
          <a:ln w="76200" cap="flat" cmpd="sng">
            <a:solidFill>
              <a:srgbClr val="F08D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7"/>
          <p:cNvSpPr/>
          <p:nvPr>
            <p:custDataLst>
              <p:tags r:id="rId4"/>
            </p:custDataLst>
          </p:nvPr>
        </p:nvSpPr>
        <p:spPr>
          <a:xfrm>
            <a:off x="7821326" y="4437083"/>
            <a:ext cx="828000" cy="396000"/>
          </a:xfrm>
          <a:prstGeom prst="ellipse">
            <a:avLst/>
          </a:prstGeom>
          <a:noFill/>
          <a:ln w="76200" cap="flat" cmpd="sng">
            <a:solidFill>
              <a:srgbClr val="F08D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Image 6">
            <a:extLst>
              <a:ext uri="{FF2B5EF4-FFF2-40B4-BE49-F238E27FC236}">
                <a16:creationId xmlns:a16="http://schemas.microsoft.com/office/drawing/2014/main" id="{1399F5C3-0759-5CEF-A78E-57694709326C}"/>
              </a:ext>
            </a:extLst>
          </p:cNvPr>
          <p:cNvPicPr>
            <a:picLocks noChangeAspect="1"/>
          </p:cNvPicPr>
          <p:nvPr/>
        </p:nvPicPr>
        <p:blipFill rotWithShape="1">
          <a:blip r:embed="rId7"/>
          <a:srcRect l="1695" t="1293" r="1811" b="2424"/>
          <a:stretch/>
        </p:blipFill>
        <p:spPr>
          <a:xfrm>
            <a:off x="460856" y="889082"/>
            <a:ext cx="8182079" cy="5838011"/>
          </a:xfrm>
          <a:prstGeom prst="rect">
            <a:avLst/>
          </a:prstGeom>
        </p:spPr>
      </p:pic>
      <p:pic>
        <p:nvPicPr>
          <p:cNvPr id="3" name="Image 4">
            <a:extLst>
              <a:ext uri="{FF2B5EF4-FFF2-40B4-BE49-F238E27FC236}">
                <a16:creationId xmlns:a16="http://schemas.microsoft.com/office/drawing/2014/main" id="{88D335D1-7220-5A76-387E-6D3DF5F9004C}"/>
              </a:ext>
            </a:extLst>
          </p:cNvPr>
          <p:cNvPicPr>
            <a:picLocks noChangeAspect="1"/>
          </p:cNvPicPr>
          <p:nvPr/>
        </p:nvPicPr>
        <p:blipFill>
          <a:blip r:embed="rId8"/>
          <a:stretch>
            <a:fillRect/>
          </a:stretch>
        </p:blipFill>
        <p:spPr>
          <a:xfrm>
            <a:off x="7362553" y="4624386"/>
            <a:ext cx="1564278" cy="3393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custDataLst>
              <p:tags r:id="rId1"/>
            </p:custDataLst>
          </p:nvPr>
        </p:nvSpPr>
        <p:spPr>
          <a:xfrm>
            <a:off x="623888" y="1344042"/>
            <a:ext cx="78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2. Qui est admissible?</a:t>
            </a:r>
            <a:endParaRPr sz="4800" b="1" dirty="0"/>
          </a:p>
        </p:txBody>
      </p:sp>
      <p:sp>
        <p:nvSpPr>
          <p:cNvPr id="219" name="Google Shape;219;p28"/>
          <p:cNvSpPr txBox="1">
            <a:spLocks noGrp="1"/>
          </p:cNvSpPr>
          <p:nvPr>
            <p:ph type="body" idx="1"/>
            <p:custDataLst>
              <p:tags r:id="rId2"/>
            </p:custDataLst>
          </p:nvPr>
        </p:nvSpPr>
        <p:spPr>
          <a:xfrm>
            <a:off x="623888" y="2313406"/>
            <a:ext cx="8215200" cy="39330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200"/>
              <a:buNone/>
            </a:pPr>
            <a:r>
              <a:rPr lang="fr-FR" sz="3200" dirty="0">
                <a:solidFill>
                  <a:schemeClr val="dk1"/>
                </a:solidFill>
              </a:rPr>
              <a:t>Pour être </a:t>
            </a:r>
            <a:r>
              <a:rPr lang="fr-FR" sz="3200" b="1" dirty="0">
                <a:solidFill>
                  <a:schemeClr val="dk1"/>
                </a:solidFill>
              </a:rPr>
              <a:t>admissible au POSPH,</a:t>
            </a:r>
            <a:r>
              <a:rPr lang="fr-FR" sz="3200" dirty="0">
                <a:solidFill>
                  <a:schemeClr val="dk1"/>
                </a:solidFill>
              </a:rPr>
              <a:t> vous devez :</a:t>
            </a:r>
            <a:r>
              <a:rPr lang="en-CA" sz="3200" dirty="0">
                <a:solidFill>
                  <a:schemeClr val="dk1"/>
                </a:solidFill>
              </a:rPr>
              <a:t> </a:t>
            </a:r>
            <a:endParaRPr dirty="0"/>
          </a:p>
          <a:p>
            <a:pPr marL="342900" lvl="0" indent="-342900" algn="just" rtl="0">
              <a:lnSpc>
                <a:spcPct val="90000"/>
              </a:lnSpc>
              <a:spcBef>
                <a:spcPts val="1000"/>
              </a:spcBef>
              <a:spcAft>
                <a:spcPts val="0"/>
              </a:spcAft>
              <a:buClr>
                <a:schemeClr val="dk1"/>
              </a:buClr>
              <a:buSzPts val="3200"/>
              <a:buFont typeface="Arial"/>
              <a:buChar char="•"/>
            </a:pPr>
            <a:r>
              <a:rPr lang="fr-FR" sz="2800" dirty="0">
                <a:solidFill>
                  <a:schemeClr val="tx1"/>
                </a:solidFill>
              </a:rPr>
              <a:t>avoir au moins 18 ans;</a:t>
            </a:r>
          </a:p>
          <a:p>
            <a:pPr marL="342900" lvl="0" indent="-342900" algn="just" rtl="0">
              <a:lnSpc>
                <a:spcPct val="90000"/>
              </a:lnSpc>
              <a:spcBef>
                <a:spcPts val="1000"/>
              </a:spcBef>
              <a:spcAft>
                <a:spcPts val="0"/>
              </a:spcAft>
              <a:buClr>
                <a:schemeClr val="dk1"/>
              </a:buClr>
              <a:buSzPts val="3200"/>
              <a:buFont typeface="Arial"/>
              <a:buChar char="•"/>
            </a:pPr>
            <a:r>
              <a:rPr lang="fr-FR" sz="2800" dirty="0">
                <a:solidFill>
                  <a:schemeClr val="tx1"/>
                </a:solidFill>
              </a:rPr>
              <a:t>être un résident de l'Ontario;</a:t>
            </a:r>
          </a:p>
          <a:p>
            <a:pPr marL="342900" lvl="0" indent="-342900" algn="just" rtl="0">
              <a:lnSpc>
                <a:spcPct val="90000"/>
              </a:lnSpc>
              <a:spcBef>
                <a:spcPts val="1000"/>
              </a:spcBef>
              <a:spcAft>
                <a:spcPts val="0"/>
              </a:spcAft>
              <a:buClr>
                <a:schemeClr val="dk1"/>
              </a:buClr>
              <a:buSzPts val="3200"/>
              <a:buFont typeface="Arial"/>
              <a:buChar char="•"/>
            </a:pPr>
            <a:r>
              <a:rPr lang="fr-FR" sz="2800" dirty="0">
                <a:solidFill>
                  <a:schemeClr val="tx1"/>
                </a:solidFill>
              </a:rPr>
              <a:t>démontrer un besoin financier; et</a:t>
            </a:r>
          </a:p>
          <a:p>
            <a:pPr marL="342900" lvl="0" indent="-342900" algn="just" rtl="0">
              <a:lnSpc>
                <a:spcPct val="90000"/>
              </a:lnSpc>
              <a:spcBef>
                <a:spcPts val="1000"/>
              </a:spcBef>
              <a:spcAft>
                <a:spcPts val="0"/>
              </a:spcAft>
              <a:buClr>
                <a:schemeClr val="dk1"/>
              </a:buClr>
              <a:buSzPts val="3200"/>
              <a:buFont typeface="Arial"/>
              <a:buChar char="•"/>
            </a:pPr>
            <a:r>
              <a:rPr lang="fr-FR" sz="2800" dirty="0">
                <a:solidFill>
                  <a:schemeClr val="tx1"/>
                </a:solidFill>
              </a:rPr>
              <a:t>être une « personne handicapée » OU une personne faisant partie d’une catégorie prescrite</a:t>
            </a:r>
            <a:endParaRPr sz="2800" dirty="0">
              <a:solidFill>
                <a:schemeClr val="tx1"/>
              </a:solidFill>
            </a:endParaRPr>
          </a:p>
        </p:txBody>
      </p:sp>
      <p:sp>
        <p:nvSpPr>
          <p:cNvPr id="220" name="Google Shape;220;p28"/>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16</a:t>
            </a:fld>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custDataLst>
              <p:tags r:id="rId1"/>
            </p:custDataLst>
          </p:nvPr>
        </p:nvSpPr>
        <p:spPr>
          <a:xfrm>
            <a:off x="1066076" y="1158710"/>
            <a:ext cx="7329779" cy="1754286"/>
          </a:xfrm>
          <a:prstGeom prst="rect">
            <a:avLst/>
          </a:prstGeom>
          <a:noFill/>
          <a:ln>
            <a:noFill/>
          </a:ln>
        </p:spPr>
        <p:txBody>
          <a:bodyPr spcFirstLastPara="1" wrap="square" lIns="91425" tIns="45700" rIns="91425" bIns="45700" anchor="b" anchorCtr="0">
            <a:spAutoFit/>
          </a:bodyPr>
          <a:lstStyle/>
          <a:p>
            <a:pPr marL="0" lvl="0" indent="0" algn="just" rtl="0">
              <a:lnSpc>
                <a:spcPct val="90000"/>
              </a:lnSpc>
              <a:spcBef>
                <a:spcPts val="0"/>
              </a:spcBef>
              <a:spcAft>
                <a:spcPts val="0"/>
              </a:spcAft>
              <a:buClr>
                <a:srgbClr val="C55A11"/>
              </a:buClr>
              <a:buSzPts val="4800"/>
              <a:buFont typeface="Calibri"/>
              <a:buNone/>
            </a:pPr>
            <a:r>
              <a:rPr lang="en-CA" sz="4000" b="1" dirty="0">
                <a:solidFill>
                  <a:srgbClr val="C55A11"/>
                </a:solidFill>
              </a:rPr>
              <a:t>3. </a:t>
            </a:r>
            <a:r>
              <a:rPr lang="fr-FR" sz="4000" b="1" dirty="0">
                <a:solidFill>
                  <a:srgbClr val="C55A11"/>
                </a:solidFill>
              </a:rPr>
              <a:t>Comment fonctionne le processus de demande du POSPH ?</a:t>
            </a:r>
            <a:endParaRPr sz="4000" b="1" dirty="0"/>
          </a:p>
        </p:txBody>
      </p:sp>
      <p:sp>
        <p:nvSpPr>
          <p:cNvPr id="227" name="Google Shape;227;p29"/>
          <p:cNvSpPr txBox="1">
            <a:spLocks noGrp="1"/>
          </p:cNvSpPr>
          <p:nvPr>
            <p:ph type="body" idx="1"/>
            <p:custDataLst>
              <p:tags r:id="rId2"/>
            </p:custDataLst>
          </p:nvPr>
        </p:nvSpPr>
        <p:spPr>
          <a:xfrm>
            <a:off x="622800" y="3079250"/>
            <a:ext cx="8092500" cy="32771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1000"/>
              </a:spcBef>
              <a:spcAft>
                <a:spcPts val="0"/>
              </a:spcAft>
              <a:buClr>
                <a:schemeClr val="dk1"/>
              </a:buClr>
              <a:buSzPts val="4000"/>
              <a:buNone/>
            </a:pPr>
            <a:r>
              <a:rPr lang="fr-FR" sz="4000" b="1" i="1" dirty="0">
                <a:solidFill>
                  <a:schemeClr val="dk1"/>
                </a:solidFill>
              </a:rPr>
              <a:t>Étape 1 </a:t>
            </a:r>
            <a:r>
              <a:rPr lang="fr-FR" sz="4000" dirty="0">
                <a:solidFill>
                  <a:schemeClr val="dk1"/>
                </a:solidFill>
              </a:rPr>
              <a:t>: Doit se qualifier financièrement </a:t>
            </a:r>
            <a:r>
              <a:rPr lang="fr-FR" sz="4000" i="1" dirty="0">
                <a:solidFill>
                  <a:schemeClr val="dk1"/>
                </a:solidFill>
              </a:rPr>
              <a:t>avant</a:t>
            </a:r>
            <a:r>
              <a:rPr lang="fr-FR" sz="4000" dirty="0">
                <a:solidFill>
                  <a:schemeClr val="dk1"/>
                </a:solidFill>
              </a:rPr>
              <a:t> l’ étape 2</a:t>
            </a:r>
          </a:p>
          <a:p>
            <a:pPr marL="0" lvl="0" indent="0" algn="just" rtl="0">
              <a:lnSpc>
                <a:spcPct val="90000"/>
              </a:lnSpc>
              <a:spcBef>
                <a:spcPts val="1000"/>
              </a:spcBef>
              <a:spcAft>
                <a:spcPts val="0"/>
              </a:spcAft>
              <a:buClr>
                <a:schemeClr val="dk1"/>
              </a:buClr>
              <a:buSzPts val="4000"/>
              <a:buNone/>
            </a:pPr>
            <a:endParaRPr sz="3200" b="1" dirty="0">
              <a:solidFill>
                <a:schemeClr val="dk1"/>
              </a:solidFill>
            </a:endParaRPr>
          </a:p>
          <a:p>
            <a:pPr marL="12700" lvl="1" indent="0" algn="just" rtl="0">
              <a:lnSpc>
                <a:spcPct val="90000"/>
              </a:lnSpc>
              <a:spcBef>
                <a:spcPts val="500"/>
              </a:spcBef>
              <a:spcAft>
                <a:spcPts val="0"/>
              </a:spcAft>
              <a:buClr>
                <a:schemeClr val="dk1"/>
              </a:buClr>
              <a:buSzPts val="4000"/>
              <a:buNone/>
            </a:pPr>
            <a:r>
              <a:rPr lang="fr-FR" sz="4000" b="1" i="1" dirty="0">
                <a:solidFill>
                  <a:schemeClr val="dk1"/>
                </a:solidFill>
              </a:rPr>
              <a:t>Étape 2 </a:t>
            </a:r>
            <a:r>
              <a:rPr lang="fr-FR" sz="4000" dirty="0">
                <a:solidFill>
                  <a:schemeClr val="dk1"/>
                </a:solidFill>
              </a:rPr>
              <a:t>: Doit rencontrer la définition de «personne handicapée»	</a:t>
            </a:r>
            <a:br>
              <a:rPr lang="en-CA" sz="4000" b="1" dirty="0">
                <a:solidFill>
                  <a:schemeClr val="dk1"/>
                </a:solidFill>
              </a:rPr>
            </a:br>
            <a:endParaRPr sz="4000" dirty="0">
              <a:solidFill>
                <a:schemeClr val="dk1"/>
              </a:solidFill>
            </a:endParaRPr>
          </a:p>
          <a:p>
            <a:pPr marL="0" lvl="0" indent="0" algn="just" rtl="0">
              <a:lnSpc>
                <a:spcPct val="90000"/>
              </a:lnSpc>
              <a:spcBef>
                <a:spcPts val="1000"/>
              </a:spcBef>
              <a:spcAft>
                <a:spcPts val="0"/>
              </a:spcAft>
              <a:buClr>
                <a:srgbClr val="888888"/>
              </a:buClr>
              <a:buSzPts val="2400"/>
              <a:buNone/>
            </a:pPr>
            <a:endParaRPr sz="2400" b="1" dirty="0">
              <a:solidFill>
                <a:schemeClr val="dk1"/>
              </a:solidFill>
            </a:endParaRPr>
          </a:p>
        </p:txBody>
      </p:sp>
      <p:sp>
        <p:nvSpPr>
          <p:cNvPr id="228" name="Google Shape;228;p29"/>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17</a:t>
            </a:fld>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custDataLst>
              <p:tags r:id="rId1"/>
            </p:custDataLst>
          </p:nvPr>
        </p:nvSpPr>
        <p:spPr>
          <a:xfrm>
            <a:off x="178650" y="1152410"/>
            <a:ext cx="87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FR" sz="4800" b="1" dirty="0">
                <a:solidFill>
                  <a:srgbClr val="C55A11"/>
                </a:solidFill>
              </a:rPr>
              <a:t>Processus de demande du POSPH</a:t>
            </a:r>
            <a:endParaRPr sz="4800" b="1" dirty="0"/>
          </a:p>
        </p:txBody>
      </p:sp>
      <p:sp>
        <p:nvSpPr>
          <p:cNvPr id="235" name="Google Shape;235;p30"/>
          <p:cNvSpPr txBox="1">
            <a:spLocks noGrp="1"/>
          </p:cNvSpPr>
          <p:nvPr>
            <p:ph type="body" idx="1"/>
            <p:custDataLst>
              <p:tags r:id="rId2"/>
            </p:custDataLst>
          </p:nvPr>
        </p:nvSpPr>
        <p:spPr>
          <a:xfrm>
            <a:off x="622800" y="2346350"/>
            <a:ext cx="6817091" cy="451164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fr-FR" sz="2800" b="1" dirty="0">
                <a:solidFill>
                  <a:schemeClr val="dk1"/>
                </a:solidFill>
              </a:rPr>
              <a:t>Étape 1 </a:t>
            </a:r>
            <a:r>
              <a:rPr lang="fr-FR" sz="2800" dirty="0">
                <a:solidFill>
                  <a:schemeClr val="dk1"/>
                </a:solidFill>
              </a:rPr>
              <a:t>: </a:t>
            </a:r>
            <a:r>
              <a:rPr lang="fr-FR" sz="2800" b="1" dirty="0">
                <a:solidFill>
                  <a:schemeClr val="dk1"/>
                </a:solidFill>
              </a:rPr>
              <a:t>Doit se qualifier financièrement :</a:t>
            </a:r>
            <a:endParaRPr sz="2800" b="1" dirty="0">
              <a:solidFill>
                <a:schemeClr val="dk1"/>
              </a:solidFill>
            </a:endParaRPr>
          </a:p>
          <a:p>
            <a:pPr marL="800100" lvl="1" indent="-342900" algn="just" rtl="0">
              <a:lnSpc>
                <a:spcPct val="90000"/>
              </a:lnSpc>
              <a:spcBef>
                <a:spcPts val="500"/>
              </a:spcBef>
              <a:spcAft>
                <a:spcPts val="0"/>
              </a:spcAft>
              <a:buClr>
                <a:schemeClr val="dk1"/>
              </a:buClr>
              <a:buSzPts val="2800"/>
              <a:buFont typeface="Arial"/>
              <a:buChar char="•"/>
            </a:pPr>
            <a:r>
              <a:rPr lang="fr-FR" sz="2800" dirty="0">
                <a:solidFill>
                  <a:schemeClr val="tx1"/>
                </a:solidFill>
              </a:rPr>
              <a:t>Composition de l’unité familiale</a:t>
            </a:r>
          </a:p>
          <a:p>
            <a:pPr marL="800100" lvl="1" indent="-342900" algn="just" rtl="0">
              <a:lnSpc>
                <a:spcPct val="90000"/>
              </a:lnSpc>
              <a:spcBef>
                <a:spcPts val="500"/>
              </a:spcBef>
              <a:spcAft>
                <a:spcPts val="0"/>
              </a:spcAft>
              <a:buClr>
                <a:schemeClr val="dk1"/>
              </a:buClr>
              <a:buSzPts val="2800"/>
              <a:buFont typeface="Arial"/>
              <a:buChar char="•"/>
            </a:pPr>
            <a:r>
              <a:rPr lang="fr-FR" sz="2800" dirty="0">
                <a:solidFill>
                  <a:schemeClr val="tx1"/>
                </a:solidFill>
              </a:rPr>
              <a:t>Revenus et actifs de l’unité familiale</a:t>
            </a:r>
          </a:p>
          <a:p>
            <a:pPr marL="800100" lvl="1" indent="-342900" algn="just" rtl="0">
              <a:lnSpc>
                <a:spcPct val="90000"/>
              </a:lnSpc>
              <a:spcBef>
                <a:spcPts val="500"/>
              </a:spcBef>
              <a:spcAft>
                <a:spcPts val="0"/>
              </a:spcAft>
              <a:buClr>
                <a:schemeClr val="dk1"/>
              </a:buClr>
              <a:buSzPts val="2800"/>
              <a:buFont typeface="Arial"/>
              <a:buChar char="•"/>
            </a:pPr>
            <a:r>
              <a:rPr lang="fr-FR" sz="2800" dirty="0">
                <a:solidFill>
                  <a:schemeClr val="tx1"/>
                </a:solidFill>
              </a:rPr>
              <a:t>Certaines dépenses de l’unité familiale</a:t>
            </a:r>
            <a:endParaRPr sz="2800" dirty="0">
              <a:solidFill>
                <a:schemeClr val="tx1"/>
              </a:solidFill>
            </a:endParaRPr>
          </a:p>
          <a:p>
            <a:pPr marL="0" lvl="0" indent="0" algn="just" rtl="0">
              <a:lnSpc>
                <a:spcPct val="90000"/>
              </a:lnSpc>
              <a:spcBef>
                <a:spcPts val="1000"/>
              </a:spcBef>
              <a:spcAft>
                <a:spcPts val="0"/>
              </a:spcAft>
              <a:buClr>
                <a:srgbClr val="888888"/>
              </a:buClr>
              <a:buSzPts val="2800"/>
              <a:buNone/>
            </a:pPr>
            <a:endParaRPr sz="2800" b="1" dirty="0">
              <a:solidFill>
                <a:schemeClr val="dk1"/>
              </a:solidFill>
            </a:endParaRPr>
          </a:p>
          <a:p>
            <a:pPr marL="12700" lvl="1" indent="0" algn="just">
              <a:buClr>
                <a:schemeClr val="dk1"/>
              </a:buClr>
              <a:buSzPts val="2800"/>
            </a:pPr>
            <a:r>
              <a:rPr lang="fr-FR" sz="2800" b="1" dirty="0">
                <a:solidFill>
                  <a:schemeClr val="dk1"/>
                </a:solidFill>
              </a:rPr>
              <a:t>Étape 2 : Doit se qualifier en tant que « personne handicapée »</a:t>
            </a:r>
            <a:r>
              <a:rPr lang="en-CA" sz="2800" b="1" dirty="0">
                <a:solidFill>
                  <a:schemeClr val="dk1"/>
                </a:solidFill>
              </a:rPr>
              <a:t> </a:t>
            </a:r>
            <a:endParaRPr sz="2800" dirty="0">
              <a:solidFill>
                <a:schemeClr val="dk1"/>
              </a:solidFill>
            </a:endParaRPr>
          </a:p>
          <a:p>
            <a:pPr marL="800100" lvl="1" indent="-342900" algn="just" rtl="0">
              <a:lnSpc>
                <a:spcPct val="90000"/>
              </a:lnSpc>
              <a:spcBef>
                <a:spcPts val="500"/>
              </a:spcBef>
              <a:spcAft>
                <a:spcPts val="0"/>
              </a:spcAft>
              <a:buClr>
                <a:schemeClr val="dk1"/>
              </a:buClr>
              <a:buSzPts val="2800"/>
              <a:buFont typeface="Arial"/>
              <a:buChar char="•"/>
            </a:pPr>
            <a:r>
              <a:rPr lang="fr-FR" sz="2800" dirty="0">
                <a:solidFill>
                  <a:schemeClr val="dk1"/>
                </a:solidFill>
              </a:rPr>
              <a:t>Faire partie une catégorie prescrite, OU</a:t>
            </a:r>
          </a:p>
          <a:p>
            <a:pPr marL="800100" lvl="1" indent="-342900" algn="just" rtl="0">
              <a:lnSpc>
                <a:spcPct val="90000"/>
              </a:lnSpc>
              <a:spcBef>
                <a:spcPts val="500"/>
              </a:spcBef>
              <a:spcAft>
                <a:spcPts val="0"/>
              </a:spcAft>
              <a:buClr>
                <a:schemeClr val="dk1"/>
              </a:buClr>
              <a:buSzPts val="2800"/>
              <a:buFont typeface="Arial"/>
              <a:buChar char="•"/>
            </a:pPr>
            <a:r>
              <a:rPr lang="fr-FR" sz="2800" dirty="0">
                <a:solidFill>
                  <a:schemeClr val="dk1"/>
                </a:solidFill>
              </a:rPr>
              <a:t>Établir le handicap</a:t>
            </a:r>
            <a:endParaRPr sz="2800" dirty="0">
              <a:solidFill>
                <a:schemeClr val="dk1"/>
              </a:solidFill>
            </a:endParaRPr>
          </a:p>
          <a:p>
            <a:pPr marL="0" lvl="0" indent="0" algn="just" rtl="0">
              <a:lnSpc>
                <a:spcPct val="90000"/>
              </a:lnSpc>
              <a:spcBef>
                <a:spcPts val="1000"/>
              </a:spcBef>
              <a:spcAft>
                <a:spcPts val="0"/>
              </a:spcAft>
              <a:buClr>
                <a:srgbClr val="888888"/>
              </a:buClr>
              <a:buSzPts val="2400"/>
              <a:buNone/>
            </a:pPr>
            <a:endParaRPr sz="2400" b="1" dirty="0">
              <a:solidFill>
                <a:schemeClr val="dk1"/>
              </a:solidFill>
            </a:endParaRPr>
          </a:p>
        </p:txBody>
      </p:sp>
      <p:sp>
        <p:nvSpPr>
          <p:cNvPr id="236" name="Google Shape;236;p30"/>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18</a:t>
            </a:fld>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custDataLst>
              <p:tags r:id="rId1"/>
            </p:custDataLst>
          </p:nvPr>
        </p:nvSpPr>
        <p:spPr>
          <a:xfrm>
            <a:off x="365875" y="1123062"/>
            <a:ext cx="78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Soutiens de dernier </a:t>
            </a:r>
            <a:r>
              <a:rPr lang="fr-CA" sz="4800" b="1" dirty="0">
                <a:solidFill>
                  <a:srgbClr val="C55A11"/>
                </a:solidFill>
              </a:rPr>
              <a:t>recours</a:t>
            </a:r>
            <a:endParaRPr lang="fr-CA" sz="4800" b="1" dirty="0"/>
          </a:p>
        </p:txBody>
      </p:sp>
      <p:sp>
        <p:nvSpPr>
          <p:cNvPr id="243" name="Google Shape;243;p31"/>
          <p:cNvSpPr txBox="1">
            <a:spLocks noGrp="1"/>
          </p:cNvSpPr>
          <p:nvPr>
            <p:ph type="body" idx="1"/>
            <p:custDataLst>
              <p:tags r:id="rId2"/>
            </p:custDataLst>
          </p:nvPr>
        </p:nvSpPr>
        <p:spPr>
          <a:xfrm>
            <a:off x="623887" y="2313581"/>
            <a:ext cx="8085397" cy="3933000"/>
          </a:xfrm>
          <a:prstGeom prst="rect">
            <a:avLst/>
          </a:prstGeom>
          <a:noFill/>
          <a:ln>
            <a:noFill/>
          </a:ln>
        </p:spPr>
        <p:txBody>
          <a:bodyPr spcFirstLastPara="1" wrap="square" lIns="91425" tIns="45700" rIns="91425" bIns="45700" anchor="t" anchorCtr="0">
            <a:normAutofit/>
          </a:bodyPr>
          <a:lstStyle/>
          <a:p>
            <a:pPr marL="457200" lvl="0" indent="-406400" algn="just" rtl="0">
              <a:lnSpc>
                <a:spcPct val="90000"/>
              </a:lnSpc>
              <a:spcBef>
                <a:spcPts val="0"/>
              </a:spcBef>
              <a:spcAft>
                <a:spcPts val="0"/>
              </a:spcAft>
              <a:buClr>
                <a:schemeClr val="dk1"/>
              </a:buClr>
              <a:buSzPts val="2800"/>
              <a:buChar char="●"/>
            </a:pPr>
            <a:r>
              <a:rPr lang="fr-FR" sz="2800" dirty="0">
                <a:solidFill>
                  <a:schemeClr val="dk1"/>
                </a:solidFill>
              </a:rPr>
              <a:t>Le POSPH est un programme de « dernier recours »</a:t>
            </a:r>
            <a:endParaRPr dirty="0"/>
          </a:p>
          <a:p>
            <a:pPr marL="457200" lvl="0" indent="-406400" algn="just" rtl="0">
              <a:lnSpc>
                <a:spcPct val="90000"/>
              </a:lnSpc>
              <a:spcBef>
                <a:spcPts val="1000"/>
              </a:spcBef>
              <a:spcAft>
                <a:spcPts val="0"/>
              </a:spcAft>
              <a:buClr>
                <a:schemeClr val="dk1"/>
              </a:buClr>
              <a:buSzPts val="2800"/>
              <a:buChar char="●"/>
            </a:pPr>
            <a:r>
              <a:rPr lang="fr-FR" sz="2800" dirty="0">
                <a:solidFill>
                  <a:schemeClr val="dk1"/>
                </a:solidFill>
              </a:rPr>
              <a:t>Obligation d'obtenir de l'aide d'autres sources préalablement </a:t>
            </a:r>
            <a:r>
              <a:rPr lang="en-CA" sz="2800" dirty="0">
                <a:solidFill>
                  <a:schemeClr val="dk1"/>
                </a:solidFill>
              </a:rPr>
              <a:t>  </a:t>
            </a:r>
            <a:endParaRPr sz="2800" dirty="0">
              <a:solidFill>
                <a:schemeClr val="dk1"/>
              </a:solidFill>
            </a:endParaRPr>
          </a:p>
          <a:p>
            <a:pPr indent="-406400" algn="just">
              <a:buClr>
                <a:schemeClr val="dk1"/>
              </a:buClr>
              <a:buSzPts val="2800"/>
              <a:buChar char="●"/>
            </a:pPr>
            <a:r>
              <a:rPr lang="fr-FR" sz="2800" dirty="0">
                <a:solidFill>
                  <a:schemeClr val="dk1"/>
                </a:solidFill>
              </a:rPr>
              <a:t>Peut devoir faire demande à d'autres sources de prestations, y compris</a:t>
            </a:r>
            <a:endParaRPr sz="2800" dirty="0">
              <a:solidFill>
                <a:schemeClr val="dk1"/>
              </a:solidFill>
            </a:endParaRPr>
          </a:p>
          <a:p>
            <a:pPr marL="914400" lvl="1" indent="-406400" algn="just" rtl="0">
              <a:lnSpc>
                <a:spcPct val="90000"/>
              </a:lnSpc>
              <a:spcBef>
                <a:spcPts val="1000"/>
              </a:spcBef>
              <a:spcAft>
                <a:spcPts val="0"/>
              </a:spcAft>
              <a:buClr>
                <a:schemeClr val="dk1"/>
              </a:buClr>
              <a:buSzPts val="2800"/>
              <a:buChar char="○"/>
            </a:pPr>
            <a:r>
              <a:rPr lang="fr-FR" sz="2800" dirty="0">
                <a:solidFill>
                  <a:schemeClr val="dk1"/>
                </a:solidFill>
              </a:rPr>
              <a:t>Indemnisation des accidents du travail</a:t>
            </a:r>
            <a:endParaRPr dirty="0"/>
          </a:p>
          <a:p>
            <a:pPr marL="914400" lvl="1" indent="-406400" algn="just" rtl="0">
              <a:lnSpc>
                <a:spcPct val="90000"/>
              </a:lnSpc>
              <a:spcBef>
                <a:spcPts val="1000"/>
              </a:spcBef>
              <a:spcAft>
                <a:spcPts val="0"/>
              </a:spcAft>
              <a:buClr>
                <a:schemeClr val="dk1"/>
              </a:buClr>
              <a:buSzPts val="2800"/>
              <a:buChar char="○"/>
            </a:pPr>
            <a:r>
              <a:rPr lang="fr-FR" sz="2800" dirty="0">
                <a:solidFill>
                  <a:schemeClr val="dk1"/>
                </a:solidFill>
              </a:rPr>
              <a:t>Prestation d’invalidité du Régime de pensions du Canada</a:t>
            </a:r>
            <a:endParaRPr dirty="0"/>
          </a:p>
          <a:p>
            <a:pPr marL="342900" lvl="0" indent="-190500" algn="just" rtl="0">
              <a:lnSpc>
                <a:spcPct val="90000"/>
              </a:lnSpc>
              <a:spcBef>
                <a:spcPts val="1000"/>
              </a:spcBef>
              <a:spcAft>
                <a:spcPts val="0"/>
              </a:spcAft>
              <a:buClr>
                <a:srgbClr val="888888"/>
              </a:buClr>
              <a:buSzPts val="2400"/>
              <a:buFont typeface="Arial"/>
              <a:buNone/>
            </a:pPr>
            <a:endParaRPr dirty="0"/>
          </a:p>
          <a:p>
            <a:pPr marL="342900" lvl="0" indent="-190500" algn="just" rtl="0">
              <a:lnSpc>
                <a:spcPct val="90000"/>
              </a:lnSpc>
              <a:spcBef>
                <a:spcPts val="1000"/>
              </a:spcBef>
              <a:spcAft>
                <a:spcPts val="0"/>
              </a:spcAft>
              <a:buClr>
                <a:srgbClr val="888888"/>
              </a:buClr>
              <a:buSzPts val="2400"/>
              <a:buFont typeface="Arial"/>
              <a:buNone/>
            </a:pPr>
            <a:endParaRPr sz="2400" dirty="0"/>
          </a:p>
        </p:txBody>
      </p:sp>
      <p:sp>
        <p:nvSpPr>
          <p:cNvPr id="244" name="Google Shape;244;p31"/>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19</a:t>
            </a:fld>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62D5-5DE8-4FDB-B2AF-7882D95EF4A7}"/>
              </a:ext>
            </a:extLst>
          </p:cNvPr>
          <p:cNvSpPr>
            <a:spLocks noGrp="1"/>
          </p:cNvSpPr>
          <p:nvPr>
            <p:ph type="title"/>
            <p:custDataLst>
              <p:tags r:id="rId1"/>
            </p:custDataLst>
          </p:nvPr>
        </p:nvSpPr>
        <p:spPr/>
        <p:txBody>
          <a:bodyPr>
            <a:normAutofit/>
          </a:bodyPr>
          <a:lstStyle/>
          <a:p>
            <a:r>
              <a:rPr lang="fr-CA" dirty="0">
                <a:solidFill>
                  <a:schemeClr val="accent2">
                    <a:lumMod val="75000"/>
                  </a:schemeClr>
                </a:solidFill>
              </a:rPr>
              <a:t>Créer un espace sécuritaire</a:t>
            </a:r>
          </a:p>
        </p:txBody>
      </p:sp>
      <p:grpSp>
        <p:nvGrpSpPr>
          <p:cNvPr id="5" name="Group 4">
            <a:extLst>
              <a:ext uri="{FF2B5EF4-FFF2-40B4-BE49-F238E27FC236}">
                <a16:creationId xmlns:a16="http://schemas.microsoft.com/office/drawing/2014/main" id="{5801EF9E-0D23-44EC-8C86-FA90E745C114}"/>
              </a:ext>
            </a:extLst>
          </p:cNvPr>
          <p:cNvGrpSpPr/>
          <p:nvPr>
            <p:custDataLst>
              <p:tags r:id="rId2"/>
            </p:custDataLst>
          </p:nvPr>
        </p:nvGrpSpPr>
        <p:grpSpPr>
          <a:xfrm>
            <a:off x="884321" y="2391276"/>
            <a:ext cx="7525041" cy="3009746"/>
            <a:chOff x="1081481" y="1851896"/>
            <a:chExt cx="8743370" cy="3500337"/>
          </a:xfrm>
        </p:grpSpPr>
        <p:sp>
          <p:nvSpPr>
            <p:cNvPr id="6" name="Oval 5">
              <a:extLst>
                <a:ext uri="{FF2B5EF4-FFF2-40B4-BE49-F238E27FC236}">
                  <a16:creationId xmlns:a16="http://schemas.microsoft.com/office/drawing/2014/main" id="{16574FC6-FC36-467D-B008-D83825451AB9}"/>
                </a:ext>
              </a:extLst>
            </p:cNvPr>
            <p:cNvSpPr/>
            <p:nvPr/>
          </p:nvSpPr>
          <p:spPr>
            <a:xfrm>
              <a:off x="1081481" y="1906321"/>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7" name="Rectangle 6" descr="Line Arrow: Straight">
              <a:extLst>
                <a:ext uri="{FF2B5EF4-FFF2-40B4-BE49-F238E27FC236}">
                  <a16:creationId xmlns:a16="http://schemas.microsoft.com/office/drawing/2014/main" id="{EB03BD6F-618D-407F-A484-1F80CAE32B00}"/>
                </a:ext>
              </a:extLst>
            </p:cNvPr>
            <p:cNvSpPr/>
            <p:nvPr/>
          </p:nvSpPr>
          <p:spPr>
            <a:xfrm>
              <a:off x="1233880" y="2058731"/>
              <a:ext cx="511121" cy="51112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EE7C59D2-1903-4049-8C5A-4363A55C2FBF}"/>
                </a:ext>
              </a:extLst>
            </p:cNvPr>
            <p:cNvSpPr/>
            <p:nvPr/>
          </p:nvSpPr>
          <p:spPr>
            <a:xfrm>
              <a:off x="2147788" y="1851896"/>
              <a:ext cx="2293584"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spcAft>
                  <a:spcPct val="35000"/>
                </a:spcAft>
              </a:pPr>
              <a:r>
                <a:rPr lang="fr-CA" sz="1800" dirty="0">
                  <a:solidFill>
                    <a:schemeClr val="tx1"/>
                  </a:solidFill>
                </a:rPr>
                <a:t>Le droit de passer son tour </a:t>
              </a:r>
            </a:p>
          </p:txBody>
        </p:sp>
        <p:sp>
          <p:nvSpPr>
            <p:cNvPr id="9" name="Oval 8">
              <a:extLst>
                <a:ext uri="{FF2B5EF4-FFF2-40B4-BE49-F238E27FC236}">
                  <a16:creationId xmlns:a16="http://schemas.microsoft.com/office/drawing/2014/main" id="{635ECD10-A56F-464A-96A0-476F97B88EF7}"/>
                </a:ext>
              </a:extLst>
            </p:cNvPr>
            <p:cNvSpPr/>
            <p:nvPr/>
          </p:nvSpPr>
          <p:spPr>
            <a:xfrm>
              <a:off x="6038516" y="1922421"/>
              <a:ext cx="881244" cy="88124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0" name="Rectangle 9" descr="Question mark">
              <a:extLst>
                <a:ext uri="{FF2B5EF4-FFF2-40B4-BE49-F238E27FC236}">
                  <a16:creationId xmlns:a16="http://schemas.microsoft.com/office/drawing/2014/main" id="{E871E5ED-5A45-43D4-9FB3-6F8B7E8A0270}"/>
                </a:ext>
              </a:extLst>
            </p:cNvPr>
            <p:cNvSpPr/>
            <p:nvPr/>
          </p:nvSpPr>
          <p:spPr>
            <a:xfrm>
              <a:off x="6195892" y="2102391"/>
              <a:ext cx="511121" cy="51112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A7B8C6B-BD7F-459F-A6D5-5683D7C80BF0}"/>
                </a:ext>
              </a:extLst>
            </p:cNvPr>
            <p:cNvSpPr/>
            <p:nvPr/>
          </p:nvSpPr>
          <p:spPr>
            <a:xfrm>
              <a:off x="7108598" y="1851896"/>
              <a:ext cx="2077217"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spcAft>
                  <a:spcPct val="35000"/>
                </a:spcAft>
              </a:pPr>
              <a:r>
                <a:rPr lang="fr-CA" sz="1800" dirty="0"/>
                <a:t>Q et R</a:t>
              </a:r>
            </a:p>
          </p:txBody>
        </p:sp>
        <p:sp>
          <p:nvSpPr>
            <p:cNvPr id="12" name="Oval 11">
              <a:extLst>
                <a:ext uri="{FF2B5EF4-FFF2-40B4-BE49-F238E27FC236}">
                  <a16:creationId xmlns:a16="http://schemas.microsoft.com/office/drawing/2014/main" id="{7EFE3978-1355-44A9-B4D5-E9D22C1863D3}"/>
                </a:ext>
              </a:extLst>
            </p:cNvPr>
            <p:cNvSpPr/>
            <p:nvPr/>
          </p:nvSpPr>
          <p:spPr>
            <a:xfrm>
              <a:off x="1097280" y="3051473"/>
              <a:ext cx="881244" cy="88124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3" name="Rectangle 12" descr="Users">
              <a:extLst>
                <a:ext uri="{FF2B5EF4-FFF2-40B4-BE49-F238E27FC236}">
                  <a16:creationId xmlns:a16="http://schemas.microsoft.com/office/drawing/2014/main" id="{C99D87D8-5501-4BFF-8A77-F210CBFA2C76}"/>
                </a:ext>
              </a:extLst>
            </p:cNvPr>
            <p:cNvSpPr/>
            <p:nvPr/>
          </p:nvSpPr>
          <p:spPr>
            <a:xfrm>
              <a:off x="1282341" y="3236534"/>
              <a:ext cx="511121" cy="51112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125CBB40-38BC-49EF-ABC4-0F599E09D3B7}"/>
                </a:ext>
              </a:extLst>
            </p:cNvPr>
            <p:cNvSpPr/>
            <p:nvPr/>
          </p:nvSpPr>
          <p:spPr>
            <a:xfrm>
              <a:off x="2144609" y="3024508"/>
              <a:ext cx="3245121"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spcAft>
                  <a:spcPct val="35000"/>
                </a:spcAft>
              </a:pPr>
              <a:r>
                <a:rPr lang="fr-CA" sz="1800" dirty="0"/>
                <a:t>Sondag</a:t>
              </a:r>
              <a:r>
                <a:rPr lang="fr-CA" sz="1800" dirty="0">
                  <a:solidFill>
                    <a:srgbClr val="000000"/>
                  </a:solidFill>
                </a:rPr>
                <a:t>es</a:t>
              </a:r>
              <a:r>
                <a:rPr lang="fr-CA" sz="1800" dirty="0"/>
                <a:t> et tableau blanc</a:t>
              </a:r>
            </a:p>
          </p:txBody>
        </p:sp>
        <p:sp>
          <p:nvSpPr>
            <p:cNvPr id="15" name="Oval 14">
              <a:extLst>
                <a:ext uri="{FF2B5EF4-FFF2-40B4-BE49-F238E27FC236}">
                  <a16:creationId xmlns:a16="http://schemas.microsoft.com/office/drawing/2014/main" id="{19CDBDFA-778D-477E-B526-DE8BD12B3981}"/>
                </a:ext>
              </a:extLst>
            </p:cNvPr>
            <p:cNvSpPr/>
            <p:nvPr/>
          </p:nvSpPr>
          <p:spPr>
            <a:xfrm>
              <a:off x="6010831" y="3119568"/>
              <a:ext cx="881244" cy="881244"/>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6" name="Rectangle 15" descr="Mute Speaker">
              <a:extLst>
                <a:ext uri="{FF2B5EF4-FFF2-40B4-BE49-F238E27FC236}">
                  <a16:creationId xmlns:a16="http://schemas.microsoft.com/office/drawing/2014/main" id="{746D0AA1-04EE-430E-A197-ABE6911EF1D2}"/>
                </a:ext>
              </a:extLst>
            </p:cNvPr>
            <p:cNvSpPr/>
            <p:nvPr/>
          </p:nvSpPr>
          <p:spPr>
            <a:xfrm>
              <a:off x="6195892" y="3304629"/>
              <a:ext cx="511121" cy="511121"/>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F3D03ED7-427E-48FF-AF12-6395100509A9}"/>
                </a:ext>
              </a:extLst>
            </p:cNvPr>
            <p:cNvSpPr/>
            <p:nvPr/>
          </p:nvSpPr>
          <p:spPr>
            <a:xfrm>
              <a:off x="7091567" y="3203957"/>
              <a:ext cx="2716252"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spcAft>
                  <a:spcPct val="35000"/>
                </a:spcAft>
              </a:pPr>
              <a:r>
                <a:rPr lang="fr-CA" sz="1800" dirty="0">
                  <a:solidFill>
                    <a:schemeClr val="tx1"/>
                  </a:solidFill>
                </a:rPr>
                <a:t>Rappel – activer le micro uniquement pour parler</a:t>
              </a:r>
            </a:p>
          </p:txBody>
        </p:sp>
        <p:sp>
          <p:nvSpPr>
            <p:cNvPr id="18" name="Oval 17">
              <a:extLst>
                <a:ext uri="{FF2B5EF4-FFF2-40B4-BE49-F238E27FC236}">
                  <a16:creationId xmlns:a16="http://schemas.microsoft.com/office/drawing/2014/main" id="{74F321D5-9304-4D85-A3E9-CD98DEDF615F}"/>
                </a:ext>
              </a:extLst>
            </p:cNvPr>
            <p:cNvSpPr/>
            <p:nvPr/>
          </p:nvSpPr>
          <p:spPr>
            <a:xfrm>
              <a:off x="1128741" y="4298247"/>
              <a:ext cx="881244" cy="881244"/>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9" name="Rectangle 18" descr="Smart Phone">
              <a:extLst>
                <a:ext uri="{FF2B5EF4-FFF2-40B4-BE49-F238E27FC236}">
                  <a16:creationId xmlns:a16="http://schemas.microsoft.com/office/drawing/2014/main" id="{30A90779-5A26-4AF4-99DB-DFCB7005FB65}"/>
                </a:ext>
              </a:extLst>
            </p:cNvPr>
            <p:cNvSpPr/>
            <p:nvPr/>
          </p:nvSpPr>
          <p:spPr>
            <a:xfrm>
              <a:off x="1313802" y="4470989"/>
              <a:ext cx="511121" cy="511121"/>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E933E62D-2B7D-44C3-A2FA-A1CB32727E8C}"/>
                </a:ext>
              </a:extLst>
            </p:cNvPr>
            <p:cNvSpPr/>
            <p:nvPr/>
          </p:nvSpPr>
          <p:spPr>
            <a:xfrm>
              <a:off x="2195046" y="4470989"/>
              <a:ext cx="2880253"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spcAft>
                  <a:spcPct val="35000"/>
                </a:spcAft>
              </a:pPr>
              <a:r>
                <a:rPr lang="fr-CA" sz="1800" dirty="0"/>
                <a:t>Ne pas oublier les personnes au téléphone</a:t>
              </a:r>
            </a:p>
          </p:txBody>
        </p:sp>
        <p:sp>
          <p:nvSpPr>
            <p:cNvPr id="21" name="Oval 20">
              <a:extLst>
                <a:ext uri="{FF2B5EF4-FFF2-40B4-BE49-F238E27FC236}">
                  <a16:creationId xmlns:a16="http://schemas.microsoft.com/office/drawing/2014/main" id="{D3E108D8-D448-4386-A382-C0240EDE474A}"/>
                </a:ext>
              </a:extLst>
            </p:cNvPr>
            <p:cNvSpPr/>
            <p:nvPr/>
          </p:nvSpPr>
          <p:spPr>
            <a:xfrm>
              <a:off x="6025262" y="4370908"/>
              <a:ext cx="866813"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2" name="Rectangle 21">
              <a:extLst>
                <a:ext uri="{FF2B5EF4-FFF2-40B4-BE49-F238E27FC236}">
                  <a16:creationId xmlns:a16="http://schemas.microsoft.com/office/drawing/2014/main" id="{1C6D7DC7-24AF-4BD9-A2D5-92785A69F2D9}"/>
                </a:ext>
              </a:extLst>
            </p:cNvPr>
            <p:cNvSpPr/>
            <p:nvPr/>
          </p:nvSpPr>
          <p:spPr>
            <a:xfrm>
              <a:off x="6233655" y="4619900"/>
              <a:ext cx="511121" cy="511121"/>
            </a:xfrm>
            <a:prstGeom prst="rect">
              <a:avLst/>
            </a:prstGeom>
            <a: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8BEEB56B-E857-45EA-82ED-A9E05474122B}"/>
                </a:ext>
              </a:extLst>
            </p:cNvPr>
            <p:cNvSpPr/>
            <p:nvPr/>
          </p:nvSpPr>
          <p:spPr>
            <a:xfrm>
              <a:off x="7108598" y="4322414"/>
              <a:ext cx="2716253" cy="881244"/>
            </a:xfrm>
            <a:custGeom>
              <a:avLst/>
              <a:gdLst>
                <a:gd name="connsiteX0" fmla="*/ 0 w 2716253"/>
                <a:gd name="connsiteY0" fmla="*/ 0 h 881244"/>
                <a:gd name="connsiteX1" fmla="*/ 2716253 w 2716253"/>
                <a:gd name="connsiteY1" fmla="*/ 0 h 881244"/>
                <a:gd name="connsiteX2" fmla="*/ 2716253 w 2716253"/>
                <a:gd name="connsiteY2" fmla="*/ 881244 h 881244"/>
                <a:gd name="connsiteX3" fmla="*/ 0 w 2716253"/>
                <a:gd name="connsiteY3" fmla="*/ 881244 h 881244"/>
                <a:gd name="connsiteX4" fmla="*/ 0 w 2716253"/>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253" h="881244">
                  <a:moveTo>
                    <a:pt x="0" y="0"/>
                  </a:moveTo>
                  <a:lnTo>
                    <a:pt x="2716253" y="0"/>
                  </a:lnTo>
                  <a:lnTo>
                    <a:pt x="2716253"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spcAft>
                  <a:spcPct val="35000"/>
                </a:spcAft>
              </a:pPr>
              <a:r>
                <a:rPr lang="fr-CA" sz="1800" dirty="0">
                  <a:solidFill>
                    <a:schemeClr val="tx1"/>
                  </a:solidFill>
                </a:rPr>
                <a:t>Fonctions de clavardage et de messages privés</a:t>
              </a:r>
            </a:p>
          </p:txBody>
        </p:sp>
      </p:grpSp>
      <p:sp>
        <p:nvSpPr>
          <p:cNvPr id="4" name="Slide Number Placeholder 3">
            <a:extLst>
              <a:ext uri="{FF2B5EF4-FFF2-40B4-BE49-F238E27FC236}">
                <a16:creationId xmlns:a16="http://schemas.microsoft.com/office/drawing/2014/main" id="{B7227D77-44A8-4207-A483-13D6C026742C}"/>
              </a:ext>
            </a:extLst>
          </p:cNvPr>
          <p:cNvSpPr>
            <a:spLocks noGrp="1"/>
          </p:cNvSpPr>
          <p:nvPr>
            <p:ph type="sldNum" sz="quarter" idx="12"/>
            <p:custDataLst>
              <p:tags r:id="rId3"/>
            </p:custDataLst>
          </p:nvPr>
        </p:nvSpPr>
        <p:spPr/>
        <p:txBody>
          <a:bodyPr/>
          <a:lstStyle/>
          <a:p>
            <a:fld id="{3A98EE3D-8CD1-4C3F-BD1C-C98C9596463C}" type="slidenum">
              <a:rPr lang="fr-CA" smtClean="0"/>
              <a:t>2</a:t>
            </a:fld>
            <a:endParaRPr lang="fr-CA"/>
          </a:p>
        </p:txBody>
      </p:sp>
      <p:pic>
        <p:nvPicPr>
          <p:cNvPr id="24" name="Picture 5" descr="A black and white logo&#10;&#10;Description automatically generated with low confidence">
            <a:extLst>
              <a:ext uri="{FF2B5EF4-FFF2-40B4-BE49-F238E27FC236}">
                <a16:creationId xmlns:a16="http://schemas.microsoft.com/office/drawing/2014/main" id="{BF210F97-1203-4FE4-B3F1-30ADBEC9D04A}"/>
              </a:ext>
            </a:extLst>
          </p:cNvPr>
          <p:cNvPicPr>
            <a:picLocks noChangeAspect="1"/>
          </p:cNvPicPr>
          <p:nvPr>
            <p:custDataLst>
              <p:tags r:id="rId4"/>
            </p:custDataLst>
          </p:nvPr>
        </p:nvPicPr>
        <p:blipFill>
          <a:blip r:embed="rId19"/>
          <a:stretch>
            <a:fillRect/>
          </a:stretch>
        </p:blipFill>
        <p:spPr>
          <a:xfrm>
            <a:off x="6710424" y="1384726"/>
            <a:ext cx="1997683" cy="319074"/>
          </a:xfrm>
          <a:prstGeom prst="rect">
            <a:avLst/>
          </a:prstGeom>
        </p:spPr>
      </p:pic>
    </p:spTree>
    <p:extLst>
      <p:ext uri="{BB962C8B-B14F-4D97-AF65-F5344CB8AC3E}">
        <p14:creationId xmlns:p14="http://schemas.microsoft.com/office/powerpoint/2010/main" val="2180156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custDataLst>
              <p:tags r:id="rId1"/>
            </p:custDataLst>
          </p:nvPr>
        </p:nvSpPr>
        <p:spPr>
          <a:xfrm>
            <a:off x="597712" y="1159681"/>
            <a:ext cx="78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Catégories </a:t>
            </a:r>
            <a:r>
              <a:rPr lang="fr-CA" sz="4800" b="1" dirty="0">
                <a:solidFill>
                  <a:srgbClr val="C55A11"/>
                </a:solidFill>
              </a:rPr>
              <a:t>prescrites</a:t>
            </a:r>
            <a:endParaRPr lang="fr-CA" sz="4800" b="1" dirty="0"/>
          </a:p>
        </p:txBody>
      </p:sp>
      <p:sp>
        <p:nvSpPr>
          <p:cNvPr id="251" name="Google Shape;251;p32"/>
          <p:cNvSpPr txBox="1">
            <a:spLocks noGrp="1"/>
          </p:cNvSpPr>
          <p:nvPr>
            <p:ph type="body" idx="1"/>
            <p:custDataLst>
              <p:tags r:id="rId2"/>
            </p:custDataLst>
          </p:nvPr>
        </p:nvSpPr>
        <p:spPr>
          <a:xfrm>
            <a:off x="290312" y="2011493"/>
            <a:ext cx="8490120" cy="4404600"/>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120000"/>
              </a:lnSpc>
              <a:spcBef>
                <a:spcPts val="0"/>
              </a:spcBef>
              <a:spcAft>
                <a:spcPts val="0"/>
              </a:spcAft>
              <a:buClr>
                <a:schemeClr val="dk1"/>
              </a:buClr>
              <a:buSzPct val="100000"/>
              <a:buNone/>
            </a:pPr>
            <a:r>
              <a:rPr lang="fr-FR" sz="2800" dirty="0">
                <a:solidFill>
                  <a:schemeClr val="dk1"/>
                </a:solidFill>
                <a:latin typeface="+mj-lt"/>
              </a:rPr>
              <a:t>Vous n'avez pas à prouver votre handicap si vous :</a:t>
            </a:r>
            <a:endParaRPr sz="2800" dirty="0">
              <a:solidFill>
                <a:schemeClr val="dk1"/>
              </a:solidFill>
              <a:latin typeface="+mj-lt"/>
            </a:endParaRPr>
          </a:p>
          <a:p>
            <a:pPr marL="0" lvl="0" indent="0" algn="just" rtl="0">
              <a:lnSpc>
                <a:spcPct val="90000"/>
              </a:lnSpc>
              <a:spcBef>
                <a:spcPts val="0"/>
              </a:spcBef>
              <a:spcAft>
                <a:spcPts val="0"/>
              </a:spcAft>
              <a:buClr>
                <a:schemeClr val="dk1"/>
              </a:buClr>
              <a:buSzPct val="141666"/>
              <a:buNone/>
            </a:pPr>
            <a:endParaRPr sz="1976" dirty="0">
              <a:solidFill>
                <a:schemeClr val="dk1"/>
              </a:solidFill>
            </a:endParaRPr>
          </a:p>
          <a:p>
            <a:pPr marL="800100" lvl="1" indent="-329565" algn="just" rtl="0">
              <a:lnSpc>
                <a:spcPct val="120000"/>
              </a:lnSpc>
              <a:spcBef>
                <a:spcPts val="500"/>
              </a:spcBef>
              <a:spcAft>
                <a:spcPts val="0"/>
              </a:spcAft>
              <a:buClr>
                <a:schemeClr val="dk1"/>
              </a:buClr>
              <a:buSzPct val="100000"/>
              <a:buFont typeface="Arial"/>
              <a:buChar char="•"/>
            </a:pPr>
            <a:r>
              <a:rPr lang="fr-FR" sz="2800" dirty="0">
                <a:solidFill>
                  <a:schemeClr val="dk1"/>
                </a:solidFill>
                <a:latin typeface="+mj-lt"/>
              </a:rPr>
              <a:t>Recevez des prestations fédérales du Régime de pensions du Canada – Invalidité ou des prestations d'invalidité du Régime de rentes du Québec</a:t>
            </a:r>
            <a:endParaRPr dirty="0">
              <a:latin typeface="+mj-lt"/>
            </a:endParaRPr>
          </a:p>
          <a:p>
            <a:pPr marL="800100" lvl="1" indent="-329565" algn="just" rtl="0">
              <a:lnSpc>
                <a:spcPct val="120000"/>
              </a:lnSpc>
              <a:spcBef>
                <a:spcPts val="1000"/>
              </a:spcBef>
              <a:spcAft>
                <a:spcPts val="0"/>
              </a:spcAft>
              <a:buClr>
                <a:schemeClr val="dk1"/>
              </a:buClr>
              <a:buSzPct val="100000"/>
              <a:buFont typeface="Arial"/>
              <a:buChar char="•"/>
            </a:pPr>
            <a:r>
              <a:rPr lang="fr-FR" sz="2800" dirty="0">
                <a:solidFill>
                  <a:schemeClr val="dk1"/>
                </a:solidFill>
                <a:latin typeface="+mj-lt"/>
              </a:rPr>
              <a:t>Êtes jugés admissibles aux services de l’Ontario pour les personnes ayant une déficience intellectuelle</a:t>
            </a:r>
          </a:p>
          <a:p>
            <a:pPr marL="800100" lvl="1" indent="-329565" algn="just" rtl="0">
              <a:lnSpc>
                <a:spcPct val="120000"/>
              </a:lnSpc>
              <a:spcBef>
                <a:spcPts val="1000"/>
              </a:spcBef>
              <a:spcAft>
                <a:spcPts val="0"/>
              </a:spcAft>
              <a:buClr>
                <a:schemeClr val="dk1"/>
              </a:buClr>
              <a:buSzPct val="100000"/>
              <a:buFont typeface="Arial"/>
              <a:buChar char="•"/>
            </a:pPr>
            <a:r>
              <a:rPr lang="fr-FR" sz="2800" dirty="0">
                <a:solidFill>
                  <a:schemeClr val="dk1"/>
                </a:solidFill>
                <a:latin typeface="+mj-lt"/>
              </a:rPr>
              <a:t>Avez 65 ans ou plus, mais vous n'êtes pas éligible à la pension de la Sécurité de vieillesse</a:t>
            </a:r>
            <a:endParaRPr dirty="0">
              <a:latin typeface="+mj-lt"/>
            </a:endParaRPr>
          </a:p>
          <a:p>
            <a:pPr marL="800100" lvl="1" indent="-329565" algn="just" rtl="0">
              <a:lnSpc>
                <a:spcPct val="120000"/>
              </a:lnSpc>
              <a:spcBef>
                <a:spcPts val="1000"/>
              </a:spcBef>
              <a:spcAft>
                <a:spcPts val="0"/>
              </a:spcAft>
              <a:buClr>
                <a:schemeClr val="dk1"/>
              </a:buClr>
              <a:buSzPct val="100000"/>
              <a:buFont typeface="Arial"/>
              <a:buChar char="•"/>
            </a:pPr>
            <a:r>
              <a:rPr lang="fr-FR" sz="2800" dirty="0">
                <a:solidFill>
                  <a:schemeClr val="dk1"/>
                </a:solidFill>
                <a:latin typeface="+mj-lt"/>
              </a:rPr>
              <a:t>Vivez dans certains établissements, établissement de santé mentale ou foyer pour personnes ayant une déficience intellectuelle</a:t>
            </a:r>
            <a:endParaRPr dirty="0">
              <a:latin typeface="+mj-lt"/>
            </a:endParaRPr>
          </a:p>
          <a:p>
            <a:pPr marL="800100" lvl="1" indent="-165100" algn="just" rtl="0">
              <a:lnSpc>
                <a:spcPct val="90000"/>
              </a:lnSpc>
              <a:spcBef>
                <a:spcPts val="1000"/>
              </a:spcBef>
              <a:spcAft>
                <a:spcPts val="0"/>
              </a:spcAft>
              <a:buClr>
                <a:srgbClr val="888888"/>
              </a:buClr>
              <a:buSzPct val="100000"/>
              <a:buFont typeface="Arial"/>
              <a:buNone/>
            </a:pPr>
            <a:endParaRPr sz="2800" dirty="0">
              <a:solidFill>
                <a:schemeClr val="dk1"/>
              </a:solidFill>
            </a:endParaRPr>
          </a:p>
        </p:txBody>
      </p:sp>
      <p:sp>
        <p:nvSpPr>
          <p:cNvPr id="252" name="Google Shape;252;p32"/>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20</a:t>
            </a:fld>
            <a:endParaRPr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custDataLst>
              <p:tags r:id="rId1"/>
            </p:custDataLst>
          </p:nvPr>
        </p:nvSpPr>
        <p:spPr>
          <a:xfrm>
            <a:off x="622800" y="1342910"/>
            <a:ext cx="78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CA" sz="4800" b="1" dirty="0">
                <a:solidFill>
                  <a:srgbClr val="C55A11"/>
                </a:solidFill>
              </a:rPr>
              <a:t>Établir</a:t>
            </a:r>
            <a:r>
              <a:rPr lang="en-CA" sz="4800" b="1" dirty="0">
                <a:solidFill>
                  <a:srgbClr val="C55A11"/>
                </a:solidFill>
              </a:rPr>
              <a:t> le handicap</a:t>
            </a:r>
            <a:endParaRPr sz="4800" b="1" dirty="0"/>
          </a:p>
        </p:txBody>
      </p:sp>
      <p:sp>
        <p:nvSpPr>
          <p:cNvPr id="259" name="Google Shape;259;p33"/>
          <p:cNvSpPr txBox="1">
            <a:spLocks noGrp="1"/>
          </p:cNvSpPr>
          <p:nvPr>
            <p:ph type="body" idx="1"/>
            <p:custDataLst>
              <p:tags r:id="rId2"/>
            </p:custDataLst>
          </p:nvPr>
        </p:nvSpPr>
        <p:spPr>
          <a:xfrm>
            <a:off x="622800" y="2294626"/>
            <a:ext cx="7886700" cy="438612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4000"/>
            </a:pPr>
            <a:r>
              <a:rPr lang="fr-FR" dirty="0">
                <a:solidFill>
                  <a:schemeClr val="tx1"/>
                </a:solidFill>
                <a:latin typeface="+mj-lt"/>
              </a:rPr>
              <a:t>1. Une déficience physique ou mentale importante dont la durée prévue est d’au moins un an, </a:t>
            </a:r>
            <a:r>
              <a:rPr lang="fr-FR" b="1" dirty="0">
                <a:solidFill>
                  <a:schemeClr val="tx1"/>
                </a:solidFill>
                <a:latin typeface="+mj-lt"/>
              </a:rPr>
              <a:t>ET</a:t>
            </a:r>
          </a:p>
          <a:p>
            <a:pPr marL="0" lvl="0" indent="0" algn="just" rtl="0">
              <a:lnSpc>
                <a:spcPct val="100000"/>
              </a:lnSpc>
              <a:spcBef>
                <a:spcPts val="0"/>
              </a:spcBef>
              <a:spcAft>
                <a:spcPts val="0"/>
              </a:spcAft>
              <a:buClr>
                <a:schemeClr val="dk1"/>
              </a:buClr>
              <a:buSzPts val="4000"/>
            </a:pPr>
            <a:endParaRPr dirty="0">
              <a:solidFill>
                <a:schemeClr val="tx1"/>
              </a:solidFill>
              <a:latin typeface="+mj-lt"/>
            </a:endParaRPr>
          </a:p>
          <a:p>
            <a:pPr marL="0" lvl="0" indent="0" algn="just">
              <a:lnSpc>
                <a:spcPct val="100000"/>
              </a:lnSpc>
              <a:spcAft>
                <a:spcPts val="1000"/>
              </a:spcAft>
              <a:buClr>
                <a:schemeClr val="dk1"/>
              </a:buClr>
              <a:buSzPts val="4000"/>
            </a:pPr>
            <a:r>
              <a:rPr lang="en-CA" dirty="0">
                <a:solidFill>
                  <a:schemeClr val="tx1"/>
                </a:solidFill>
                <a:latin typeface="+mj-lt"/>
              </a:rPr>
              <a:t>2. </a:t>
            </a:r>
            <a:r>
              <a:rPr lang="fr-FR" dirty="0">
                <a:solidFill>
                  <a:schemeClr val="tx1"/>
                </a:solidFill>
                <a:latin typeface="+mj-lt"/>
              </a:rPr>
              <a:t>La déficience entraîne une limitation importante de votre capacité à travailler, à prendre soin de vous-même ou à fonctionner dans la collectivité, </a:t>
            </a:r>
            <a:r>
              <a:rPr lang="fr-FR" b="1" dirty="0">
                <a:solidFill>
                  <a:schemeClr val="tx1"/>
                </a:solidFill>
                <a:latin typeface="+mj-lt"/>
              </a:rPr>
              <a:t>ET</a:t>
            </a:r>
            <a:endParaRPr lang="en-CA" b="1" dirty="0">
              <a:solidFill>
                <a:schemeClr val="tx1"/>
              </a:solidFill>
              <a:latin typeface="+mj-lt"/>
            </a:endParaRPr>
          </a:p>
          <a:p>
            <a:pPr marL="0" lvl="0" indent="0" algn="just">
              <a:lnSpc>
                <a:spcPct val="100000"/>
              </a:lnSpc>
              <a:spcAft>
                <a:spcPts val="1000"/>
              </a:spcAft>
              <a:buClr>
                <a:schemeClr val="dk1"/>
              </a:buClr>
              <a:buSzPts val="4000"/>
            </a:pPr>
            <a:r>
              <a:rPr lang="en-CA" dirty="0">
                <a:solidFill>
                  <a:schemeClr val="dk1"/>
                </a:solidFill>
                <a:latin typeface="+mj-lt"/>
              </a:rPr>
              <a:t>3. </a:t>
            </a:r>
            <a:r>
              <a:rPr lang="fr-FR" dirty="0">
                <a:solidFill>
                  <a:schemeClr val="dk1"/>
                </a:solidFill>
                <a:latin typeface="+mj-lt"/>
              </a:rPr>
              <a:t>Votre déficience, sa durée et les limites des activités de la vie quotidienne ont été confirmées par un professionnel de la santé agréé</a:t>
            </a:r>
            <a:endParaRPr lang="en-CA" b="1" dirty="0">
              <a:solidFill>
                <a:schemeClr val="dk1"/>
              </a:solidFill>
              <a:latin typeface="+mj-lt"/>
            </a:endParaRPr>
          </a:p>
        </p:txBody>
      </p:sp>
      <p:sp>
        <p:nvSpPr>
          <p:cNvPr id="260" name="Google Shape;260;p33"/>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21</a:t>
            </a:fld>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custDataLst>
              <p:tags r:id="rId1"/>
            </p:custDataLst>
          </p:nvPr>
        </p:nvSpPr>
        <p:spPr>
          <a:xfrm>
            <a:off x="449124" y="1107525"/>
            <a:ext cx="8530046" cy="6462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FR" sz="4000" b="1" dirty="0">
                <a:solidFill>
                  <a:schemeClr val="accent2">
                    <a:lumMod val="75000"/>
                  </a:schemeClr>
                </a:solidFill>
              </a:rPr>
              <a:t>Professionnels de la santé agréés</a:t>
            </a:r>
            <a:endParaRPr sz="4000" b="1" dirty="0">
              <a:solidFill>
                <a:schemeClr val="accent2">
                  <a:lumMod val="75000"/>
                </a:schemeClr>
              </a:solidFill>
            </a:endParaRPr>
          </a:p>
        </p:txBody>
      </p:sp>
      <p:sp>
        <p:nvSpPr>
          <p:cNvPr id="291" name="Google Shape;291;p37"/>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22</a:t>
            </a:fld>
            <a:endParaRPr sz="1600"/>
          </a:p>
        </p:txBody>
      </p:sp>
      <p:sp>
        <p:nvSpPr>
          <p:cNvPr id="2" name="Text Placeholder 1">
            <a:extLst>
              <a:ext uri="{FF2B5EF4-FFF2-40B4-BE49-F238E27FC236}">
                <a16:creationId xmlns:a16="http://schemas.microsoft.com/office/drawing/2014/main" id="{DE90B605-9939-3068-4342-37013D0175E6}"/>
              </a:ext>
            </a:extLst>
          </p:cNvPr>
          <p:cNvSpPr>
            <a:spLocks noGrp="1" noChangeArrowheads="1"/>
          </p:cNvSpPr>
          <p:nvPr>
            <p:ph type="body" idx="1"/>
            <p:custDataLst>
              <p:tags r:id="rId3"/>
            </p:custDataLst>
          </p:nvPr>
        </p:nvSpPr>
        <p:spPr bwMode="auto">
          <a:xfrm>
            <a:off x="496387" y="1706022"/>
            <a:ext cx="8271164" cy="51706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200" b="1" i="0" u="none" strike="noStrike" cap="none" normalizeH="0" baseline="0" dirty="0">
                <a:ln>
                  <a:noFill/>
                </a:ln>
                <a:solidFill>
                  <a:srgbClr val="1A1A1A"/>
                </a:solidFill>
                <a:effectLst/>
                <a:latin typeface="+mj-lt"/>
                <a:cs typeface="Calibri" panose="020F0502020204030204" pitchFamily="34" charset="0"/>
              </a:rPr>
              <a:t>Rapport sur l'état de santé + Activités de la vie quotidienne :</a:t>
            </a:r>
            <a:endParaRPr kumimoji="0" lang="en-US" altLang="en-US" sz="2200" b="0" i="0" u="none" strike="noStrike" cap="none" normalizeH="0" baseline="0" dirty="0">
              <a:ln>
                <a:noFill/>
              </a:ln>
              <a:solidFill>
                <a:schemeClr val="tx1"/>
              </a:solidFill>
              <a:effectLst/>
              <a:latin typeface="+mj-lt"/>
              <a:cs typeface="Calibri" panose="020F0502020204030204" pitchFamily="34" charset="0"/>
            </a:endParaRPr>
          </a:p>
          <a:p>
            <a:pPr marL="0" indent="0" algn="just">
              <a:lnSpc>
                <a:spcPct val="100000"/>
              </a:lnSpc>
              <a:buClrTx/>
              <a:buSzTx/>
              <a:buFontTx/>
              <a:buChar char="•"/>
            </a:pPr>
            <a:r>
              <a:rPr lang="fr-FR" altLang="en-US" sz="2200" dirty="0">
                <a:solidFill>
                  <a:srgbClr val="1A1A1A"/>
                </a:solidFill>
                <a:latin typeface="+mj-lt"/>
              </a:rPr>
              <a:t>Médecin</a:t>
            </a:r>
            <a:endParaRPr lang="fr-FR" altLang="en-US" sz="2200" b="0" i="0" u="none" strike="noStrike" cap="none" normalizeH="0" baseline="0" dirty="0">
              <a:ln>
                <a:noFill/>
              </a:ln>
              <a:solidFill>
                <a:srgbClr val="1A1A1A"/>
              </a:solidFill>
              <a:effectLst/>
              <a:latin typeface="+mj-lt"/>
              <a:cs typeface="Calibri" panose="020F0502020204030204" pitchFamily="34" charset="0"/>
            </a:endParaRPr>
          </a:p>
          <a:p>
            <a:pPr marL="0" indent="0" algn="just">
              <a:lnSpc>
                <a:spcPct val="100000"/>
              </a:lnSpc>
              <a:buClrTx/>
              <a:buSzTx/>
              <a:buFontTx/>
              <a:buChar char="•"/>
            </a:pPr>
            <a:r>
              <a:rPr lang="fr-FR" altLang="en-US" sz="2200" dirty="0">
                <a:solidFill>
                  <a:srgbClr val="1A1A1A"/>
                </a:solidFill>
                <a:latin typeface="+mj-lt"/>
              </a:rPr>
              <a:t>Optométriste</a:t>
            </a:r>
            <a:endParaRPr lang="fr-FR" altLang="en-US" sz="2200" b="0" i="0" u="none" strike="noStrike" cap="none" normalizeH="0" baseline="0" dirty="0">
              <a:ln>
                <a:noFill/>
              </a:ln>
              <a:solidFill>
                <a:srgbClr val="1A1A1A"/>
              </a:solidFill>
              <a:effectLst/>
              <a:latin typeface="+mj-lt"/>
              <a:cs typeface="Calibri" panose="020F0502020204030204" pitchFamily="34" charset="0"/>
            </a:endParaRPr>
          </a:p>
          <a:p>
            <a:pPr marL="0" indent="0" algn="just">
              <a:lnSpc>
                <a:spcPct val="100000"/>
              </a:lnSpc>
              <a:buClrTx/>
              <a:buSzTx/>
              <a:buFontTx/>
              <a:buChar char="•"/>
            </a:pPr>
            <a:r>
              <a:rPr lang="fr-FR" altLang="en-US" sz="2200" dirty="0">
                <a:solidFill>
                  <a:srgbClr val="1A1A1A"/>
                </a:solidFill>
                <a:latin typeface="+mj-lt"/>
              </a:rPr>
              <a:t>Psychologue</a:t>
            </a:r>
            <a:endParaRPr lang="fr-FR" altLang="en-US" sz="2200" b="0" i="0" u="none" strike="noStrike" cap="none" normalizeH="0" baseline="0" dirty="0">
              <a:ln>
                <a:noFill/>
              </a:ln>
              <a:solidFill>
                <a:srgbClr val="1A1A1A"/>
              </a:solidFill>
              <a:effectLst/>
              <a:latin typeface="+mj-lt"/>
              <a:cs typeface="Calibri" panose="020F0502020204030204" pitchFamily="34" charset="0"/>
            </a:endParaRPr>
          </a:p>
          <a:p>
            <a:pPr marL="0" indent="0" algn="just">
              <a:lnSpc>
                <a:spcPct val="100000"/>
              </a:lnSpc>
              <a:buClrTx/>
              <a:buSzTx/>
              <a:buFontTx/>
              <a:buChar char="•"/>
            </a:pPr>
            <a:r>
              <a:rPr lang="fr-FR" altLang="en-US" sz="2200" dirty="0">
                <a:solidFill>
                  <a:srgbClr val="1A1A1A"/>
                </a:solidFill>
                <a:latin typeface="+mj-lt"/>
              </a:rPr>
              <a:t>Associé</a:t>
            </a:r>
            <a:r>
              <a:rPr kumimoji="0" lang="fr-FR" altLang="en-US" sz="2200" b="0" i="0" u="none" strike="noStrike" cap="none" normalizeH="0" baseline="0" dirty="0">
                <a:ln>
                  <a:noFill/>
                </a:ln>
                <a:solidFill>
                  <a:srgbClr val="1A1A1A"/>
                </a:solidFill>
                <a:effectLst/>
                <a:latin typeface="+mj-lt"/>
              </a:rPr>
              <a:t> psychologique</a:t>
            </a:r>
            <a:endParaRPr lang="fr-FR"/>
          </a:p>
          <a:p>
            <a:pPr marL="0" indent="0" algn="just">
              <a:lnSpc>
                <a:spcPct val="100000"/>
              </a:lnSpc>
              <a:buClrTx/>
              <a:buSzTx/>
              <a:buFontTx/>
              <a:buChar char="•"/>
            </a:pPr>
            <a:r>
              <a:rPr lang="fr-FR" altLang="en-US" sz="2200" dirty="0">
                <a:solidFill>
                  <a:srgbClr val="1A1A1A"/>
                </a:solidFill>
                <a:latin typeface="+mj-lt"/>
              </a:rPr>
              <a:t>Infirmière</a:t>
            </a:r>
            <a:r>
              <a:rPr kumimoji="0" lang="fr-FR" altLang="en-US" sz="2200" b="0" i="0" u="none" strike="noStrike" cap="none" normalizeH="0" baseline="0" dirty="0">
                <a:ln>
                  <a:noFill/>
                </a:ln>
                <a:solidFill>
                  <a:srgbClr val="1A1A1A"/>
                </a:solidFill>
                <a:effectLst/>
                <a:latin typeface="+mj-lt"/>
              </a:rPr>
              <a:t> praticienne</a:t>
            </a:r>
            <a:endParaRPr lang="fr-FR" altLang="en-US" sz="2200" b="0" i="0" u="none" strike="noStrike" cap="none" normalizeH="0" baseline="0" dirty="0">
              <a:ln>
                <a:noFill/>
              </a:ln>
              <a:solidFill>
                <a:srgbClr val="1A1A1A"/>
              </a:solidFill>
              <a:effectLst/>
              <a:latin typeface="+mj-lt"/>
            </a:endParaRPr>
          </a:p>
          <a:p>
            <a:pPr marL="0" indent="0" algn="just">
              <a:lnSpc>
                <a:spcPct val="100000"/>
              </a:lnSpc>
              <a:buClrTx/>
              <a:buSzTx/>
              <a:buFontTx/>
              <a:buChar char="•"/>
            </a:pPr>
            <a:r>
              <a:rPr lang="fr-FR" altLang="en-US" sz="2200" dirty="0">
                <a:solidFill>
                  <a:srgbClr val="1A1A1A"/>
                </a:solidFill>
                <a:latin typeface="+mj-lt"/>
              </a:rPr>
              <a:t>Infirmière</a:t>
            </a:r>
            <a:r>
              <a:rPr kumimoji="0" lang="fr-FR" altLang="en-US" sz="2200" b="0" i="0" u="none" strike="noStrike" cap="none" normalizeH="0" baseline="0" dirty="0">
                <a:ln>
                  <a:noFill/>
                </a:ln>
                <a:solidFill>
                  <a:srgbClr val="1A1A1A"/>
                </a:solidFill>
                <a:effectLst/>
                <a:latin typeface="+mj-lt"/>
              </a:rPr>
              <a:t> autorisée</a:t>
            </a:r>
            <a:endParaRPr kumimoji="0" lang="en-US" altLang="en-US" sz="2200" b="0" i="0" u="none" strike="noStrike" cap="none" normalizeH="0" baseline="0" dirty="0">
              <a:ln>
                <a:noFill/>
              </a:ln>
              <a:solidFill>
                <a:srgbClr val="1A1A1A"/>
              </a:solidFill>
              <a:effectLst/>
              <a:latin typeface="+mj-lt"/>
            </a:endParaRPr>
          </a:p>
          <a:p>
            <a:pPr marL="0" indent="0" algn="just">
              <a:lnSpc>
                <a:spcPct val="100000"/>
              </a:lnSpc>
              <a:buClrTx/>
              <a:buSzTx/>
            </a:pPr>
            <a:r>
              <a:rPr kumimoji="0" lang="fr-FR" altLang="en-US" sz="2200" b="1" i="0" u="none" strike="noStrike" cap="none" normalizeH="0" baseline="0" dirty="0">
                <a:ln>
                  <a:noFill/>
                </a:ln>
                <a:solidFill>
                  <a:srgbClr val="1A1A1A"/>
                </a:solidFill>
                <a:effectLst/>
                <a:latin typeface="+mj-lt"/>
              </a:rPr>
              <a:t>Les activités de la vie quotidienne </a:t>
            </a:r>
            <a:r>
              <a:rPr kumimoji="0" lang="fr-FR" altLang="en-US" sz="2200" b="0" i="0" u="none" strike="noStrike" cap="none" normalizeH="0" baseline="0" dirty="0">
                <a:ln>
                  <a:noFill/>
                </a:ln>
                <a:effectLst/>
                <a:latin typeface="+mj-lt"/>
              </a:rPr>
              <a:t>peuvent</a:t>
            </a:r>
            <a:r>
              <a:rPr kumimoji="0" lang="fr-FR" altLang="en-US" sz="2200" b="0" i="0" u="none" strike="noStrike" cap="none" normalizeH="0" baseline="0" dirty="0">
                <a:ln>
                  <a:noFill/>
                </a:ln>
                <a:solidFill>
                  <a:srgbClr val="1A1A1A"/>
                </a:solidFill>
                <a:effectLst/>
                <a:latin typeface="+mj-lt"/>
              </a:rPr>
              <a:t> </a:t>
            </a:r>
            <a:r>
              <a:rPr kumimoji="0" lang="fr-FR" altLang="en-US" sz="2200" b="0" i="0" u="none" strike="noStrike" cap="none" normalizeH="0" baseline="0" dirty="0">
                <a:ln>
                  <a:noFill/>
                </a:ln>
                <a:solidFill>
                  <a:schemeClr val="accent2"/>
                </a:solidFill>
                <a:effectLst/>
                <a:latin typeface="+mj-lt"/>
              </a:rPr>
              <a:t>également</a:t>
            </a:r>
            <a:r>
              <a:rPr kumimoji="0" lang="fr-FR" altLang="en-US" sz="2200" b="0" i="0" u="none" strike="noStrike" cap="none" normalizeH="0" baseline="0" dirty="0">
                <a:ln>
                  <a:noFill/>
                </a:ln>
                <a:solidFill>
                  <a:srgbClr val="1A1A1A"/>
                </a:solidFill>
                <a:effectLst/>
                <a:latin typeface="+mj-lt"/>
              </a:rPr>
              <a:t> </a:t>
            </a:r>
            <a:r>
              <a:rPr kumimoji="0" lang="fr-FR" altLang="en-US" sz="2200" b="0" i="0" u="none" strike="noStrike" cap="none" normalizeH="0" baseline="0" dirty="0">
                <a:ln>
                  <a:noFill/>
                </a:ln>
                <a:effectLst/>
                <a:latin typeface="+mj-lt"/>
              </a:rPr>
              <a:t>être</a:t>
            </a:r>
            <a:r>
              <a:rPr kumimoji="0" lang="fr-FR" altLang="en-US" sz="2200" b="0" i="0" u="none" strike="noStrike" cap="none" normalizeH="0" baseline="0" dirty="0">
                <a:ln>
                  <a:noFill/>
                </a:ln>
                <a:solidFill>
                  <a:srgbClr val="1A1A1A"/>
                </a:solidFill>
                <a:effectLst/>
                <a:latin typeface="+mj-lt"/>
              </a:rPr>
              <a:t> </a:t>
            </a:r>
            <a:r>
              <a:rPr lang="fr-FR" altLang="en-US" sz="2200" dirty="0">
                <a:latin typeface="+mj-lt"/>
              </a:rPr>
              <a:t>remplies</a:t>
            </a:r>
            <a:r>
              <a:rPr kumimoji="0" lang="fr-FR" altLang="en-US" sz="2200" b="0" i="0" u="none" strike="noStrike" cap="none" normalizeH="0" baseline="0" dirty="0">
                <a:ln>
                  <a:noFill/>
                </a:ln>
                <a:effectLst/>
                <a:latin typeface="+mj-lt"/>
              </a:rPr>
              <a:t> par </a:t>
            </a:r>
            <a:r>
              <a:rPr lang="fr-FR" altLang="en-US" sz="2200" dirty="0">
                <a:latin typeface="+mj-lt"/>
              </a:rPr>
              <a:t>un</a:t>
            </a:r>
            <a:r>
              <a:rPr kumimoji="0" lang="fr-FR" altLang="en-US" sz="2200" b="0" i="0" u="none" strike="noStrike" cap="none" normalizeH="0" baseline="0" dirty="0">
                <a:ln>
                  <a:noFill/>
                </a:ln>
                <a:effectLst/>
                <a:latin typeface="+mj-lt"/>
              </a:rPr>
              <a:t>:</a:t>
            </a:r>
            <a:endParaRPr lang="en-US" altLang="en-US" sz="2200" b="0" i="0" u="none" strike="noStrike" cap="none" normalizeH="0" baseline="0">
              <a:ln>
                <a:noFill/>
              </a:ln>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fr-FR" altLang="en-US" sz="2200" dirty="0">
                <a:latin typeface="+mj-lt"/>
              </a:rPr>
              <a:t>Chiropraticien</a:t>
            </a:r>
            <a:endParaRPr lang="fr-FR" altLang="en-US" sz="2200" b="0" i="0" u="none" strike="noStrike" cap="none" normalizeH="0" baseline="0">
              <a:ln>
                <a:noFill/>
              </a:ln>
              <a:effectLst/>
              <a:latin typeface="+mj-lt"/>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fr-FR" altLang="en-US" sz="2200" dirty="0">
                <a:latin typeface="+mj-lt"/>
              </a:rPr>
              <a:t>Physiothérapeute</a:t>
            </a:r>
            <a:endParaRPr lang="fr-FR" altLang="en-US" sz="2200" b="0" i="0" u="none" strike="noStrike" cap="none" normalizeH="0" baseline="0">
              <a:ln>
                <a:noFill/>
              </a:ln>
              <a:effectLst/>
              <a:latin typeface="+mj-lt"/>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fr-FR" altLang="en-US" sz="2200" dirty="0">
                <a:latin typeface="+mj-lt"/>
              </a:rPr>
              <a:t>Ergothérapeute</a:t>
            </a:r>
            <a:endParaRPr lang="fr-FR" altLang="en-US" sz="2200" b="0" i="0" u="none" strike="noStrike" cap="none" normalizeH="0" baseline="0">
              <a:ln>
                <a:noFill/>
              </a:ln>
              <a:effectLst/>
              <a:latin typeface="+mj-lt"/>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fr-FR" altLang="en-US" sz="2200" dirty="0">
                <a:latin typeface="+mj-lt"/>
              </a:rPr>
              <a:t>Travailleur</a:t>
            </a:r>
            <a:r>
              <a:rPr kumimoji="0" lang="fr-FR" altLang="en-US" sz="2200" b="0" i="0" u="none" strike="noStrike" cap="none" normalizeH="0" baseline="0" dirty="0">
                <a:ln>
                  <a:noFill/>
                </a:ln>
                <a:effectLst/>
                <a:latin typeface="+mj-lt"/>
              </a:rPr>
              <a:t> social</a:t>
            </a:r>
            <a:endParaRPr lang="fr-FR" altLang="en-US" sz="2200" b="0" i="0" u="none" strike="noStrike" cap="none" normalizeH="0" baseline="0" dirty="0">
              <a:ln>
                <a:noFill/>
              </a:ln>
              <a:effectLst/>
              <a:latin typeface="+mj-lt"/>
            </a:endParaRPr>
          </a:p>
          <a:p>
            <a:pPr marL="0" indent="0" algn="just">
              <a:lnSpc>
                <a:spcPct val="100000"/>
              </a:lnSpc>
              <a:buClrTx/>
              <a:buSzTx/>
              <a:buFontTx/>
              <a:buChar char="•"/>
            </a:pPr>
            <a:r>
              <a:rPr lang="fr-FR" altLang="en-US" sz="2200" dirty="0">
                <a:latin typeface="+mj-lt"/>
              </a:rPr>
              <a:t>Audiologiste</a:t>
            </a:r>
          </a:p>
          <a:p>
            <a:pPr marL="0" marR="0" lvl="0" indent="0" algn="just" defTabSz="914400" rtl="0" eaLnBrk="0" fontAlgn="base" latinLnBrk="0" hangingPunct="0">
              <a:lnSpc>
                <a:spcPct val="100000"/>
              </a:lnSpc>
              <a:spcBef>
                <a:spcPct val="0"/>
              </a:spcBef>
              <a:spcAft>
                <a:spcPct val="0"/>
              </a:spcAft>
              <a:buClrTx/>
              <a:buSzTx/>
              <a:buFontTx/>
              <a:buChar char="•"/>
              <a:tabLst/>
            </a:pPr>
            <a:r>
              <a:rPr lang="fr-FR" altLang="en-US" sz="2200" dirty="0">
                <a:latin typeface="+mj-lt"/>
              </a:rPr>
              <a:t>Orthophoniste</a:t>
            </a:r>
            <a:endParaRPr kumimoji="0" lang="en-US" altLang="en-US" sz="2200" b="0" i="0" u="none" strike="noStrike" cap="none" normalizeH="0" baseline="0" dirty="0">
              <a:ln>
                <a:noFill/>
              </a:ln>
              <a:effectLst/>
              <a:latin typeface="+mj-lt"/>
              <a:cs typeface="Calibri" panose="020F0502020204030204" pitchFamily="34" charset="0"/>
            </a:endParaRPr>
          </a:p>
        </p:txBody>
      </p:sp>
    </p:spTree>
    <p:extLst>
      <p:ext uri="{BB962C8B-B14F-4D97-AF65-F5344CB8AC3E}">
        <p14:creationId xmlns:p14="http://schemas.microsoft.com/office/powerpoint/2010/main" val="116394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custDataLst>
              <p:tags r:id="rId1"/>
            </p:custDataLst>
          </p:nvPr>
        </p:nvSpPr>
        <p:spPr>
          <a:xfrm>
            <a:off x="644236" y="1031700"/>
            <a:ext cx="7931728" cy="1938952"/>
          </a:xfrm>
          <a:prstGeom prst="rect">
            <a:avLst/>
          </a:prstGeom>
          <a:noFill/>
          <a:ln>
            <a:noFill/>
          </a:ln>
        </p:spPr>
        <p:txBody>
          <a:bodyPr spcFirstLastPara="1" wrap="square" lIns="91425" tIns="45700" rIns="91425" bIns="45700" anchor="b" anchorCtr="0">
            <a:spAutoFit/>
          </a:bodyPr>
          <a:lstStyle/>
          <a:p>
            <a:pPr marL="0" lvl="0" indent="0" algn="just" rtl="0">
              <a:lnSpc>
                <a:spcPct val="100000"/>
              </a:lnSpc>
              <a:spcBef>
                <a:spcPts val="0"/>
              </a:spcBef>
              <a:spcAft>
                <a:spcPts val="0"/>
              </a:spcAft>
              <a:buClr>
                <a:srgbClr val="C55A11"/>
              </a:buClr>
              <a:buSzPts val="4800"/>
              <a:buFont typeface="Calibri"/>
              <a:buNone/>
            </a:pPr>
            <a:r>
              <a:rPr lang="en-CA" sz="4000" b="1" dirty="0">
                <a:solidFill>
                  <a:srgbClr val="C55A11"/>
                </a:solidFill>
              </a:rPr>
              <a:t>4. </a:t>
            </a:r>
            <a:r>
              <a:rPr lang="fr-FR" sz="4000" b="1" dirty="0">
                <a:solidFill>
                  <a:srgbClr val="C55A11"/>
                </a:solidFill>
              </a:rPr>
              <a:t>Que peuvent faire les travailleurs communautaires pour soutenir leurs clients?</a:t>
            </a:r>
            <a:endParaRPr sz="4000" b="1" dirty="0"/>
          </a:p>
        </p:txBody>
      </p:sp>
      <p:sp>
        <p:nvSpPr>
          <p:cNvPr id="267" name="Google Shape;267;p34"/>
          <p:cNvSpPr txBox="1">
            <a:spLocks noGrp="1"/>
          </p:cNvSpPr>
          <p:nvPr>
            <p:ph type="body" idx="1"/>
            <p:custDataLst>
              <p:tags r:id="rId2"/>
            </p:custDataLst>
          </p:nvPr>
        </p:nvSpPr>
        <p:spPr>
          <a:xfrm>
            <a:off x="644236" y="3101675"/>
            <a:ext cx="7689927" cy="3619800"/>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120000"/>
              </a:lnSpc>
              <a:spcBef>
                <a:spcPts val="0"/>
              </a:spcBef>
              <a:spcAft>
                <a:spcPts val="0"/>
              </a:spcAft>
              <a:buClr>
                <a:schemeClr val="dk1"/>
              </a:buClr>
              <a:buSzPts val="2800"/>
              <a:buNone/>
            </a:pPr>
            <a:r>
              <a:rPr lang="fr-FR" sz="2800" dirty="0">
                <a:solidFill>
                  <a:schemeClr val="dk1"/>
                </a:solidFill>
                <a:latin typeface="+mj-lt"/>
              </a:rPr>
              <a:t>Quelqu'un peut avoir besoin d'aide aux étapes suivantes :</a:t>
            </a:r>
            <a:endParaRPr sz="2800" dirty="0">
              <a:solidFill>
                <a:schemeClr val="dk1"/>
              </a:solidFill>
              <a:latin typeface="+mj-lt"/>
            </a:endParaRPr>
          </a:p>
          <a:p>
            <a:pPr marL="0" lvl="0" indent="0" algn="just" rtl="0">
              <a:lnSpc>
                <a:spcPct val="90000"/>
              </a:lnSpc>
              <a:spcBef>
                <a:spcPts val="0"/>
              </a:spcBef>
              <a:spcAft>
                <a:spcPts val="0"/>
              </a:spcAft>
              <a:buClr>
                <a:schemeClr val="dk1"/>
              </a:buClr>
              <a:buSzPts val="2800"/>
              <a:buNone/>
            </a:pPr>
            <a:endParaRPr sz="2800" dirty="0">
              <a:solidFill>
                <a:schemeClr val="dk1"/>
              </a:solidFill>
              <a:latin typeface="+mj-lt"/>
            </a:endParaRPr>
          </a:p>
          <a:p>
            <a:pPr marL="1022350" lvl="0" indent="-514350" algn="just" rtl="0">
              <a:lnSpc>
                <a:spcPct val="100000"/>
              </a:lnSpc>
              <a:spcBef>
                <a:spcPts val="600"/>
              </a:spcBef>
              <a:spcAft>
                <a:spcPts val="600"/>
              </a:spcAft>
              <a:buClr>
                <a:schemeClr val="dk1"/>
              </a:buClr>
              <a:buSzPts val="2800"/>
              <a:buFont typeface="+mj-lt"/>
              <a:buAutoNum type="arabicPeriod"/>
            </a:pPr>
            <a:r>
              <a:rPr lang="fr-FR" sz="2800" dirty="0">
                <a:solidFill>
                  <a:schemeClr val="dk1"/>
                </a:solidFill>
                <a:latin typeface="+mj-lt"/>
              </a:rPr>
              <a:t>Pour déposer la </a:t>
            </a:r>
            <a:r>
              <a:rPr lang="fr-FR" sz="2800" b="1" dirty="0">
                <a:solidFill>
                  <a:schemeClr val="dk1"/>
                </a:solidFill>
                <a:latin typeface="+mj-lt"/>
              </a:rPr>
              <a:t>demande initiale</a:t>
            </a:r>
            <a:endParaRPr lang="en-US" sz="2800" dirty="0">
              <a:latin typeface="+mj-lt"/>
            </a:endParaRPr>
          </a:p>
          <a:p>
            <a:pPr marL="1022350" lvl="0" indent="-514350" algn="just" rtl="0">
              <a:lnSpc>
                <a:spcPct val="100000"/>
              </a:lnSpc>
              <a:spcBef>
                <a:spcPts val="600"/>
              </a:spcBef>
              <a:spcAft>
                <a:spcPts val="600"/>
              </a:spcAft>
              <a:buClr>
                <a:schemeClr val="dk1"/>
              </a:buClr>
              <a:buSzPts val="2800"/>
              <a:buFont typeface="+mj-lt"/>
              <a:buAutoNum type="arabicPeriod"/>
            </a:pPr>
            <a:r>
              <a:rPr lang="fr-FR" sz="2800" dirty="0">
                <a:solidFill>
                  <a:schemeClr val="dk1"/>
                </a:solidFill>
                <a:latin typeface="+mj-lt"/>
              </a:rPr>
              <a:t>Au cours de </a:t>
            </a:r>
            <a:r>
              <a:rPr lang="fr-FR" sz="2800" b="1" dirty="0">
                <a:solidFill>
                  <a:schemeClr val="dk1"/>
                </a:solidFill>
                <a:latin typeface="+mj-lt"/>
              </a:rPr>
              <a:t>l'étape 1 </a:t>
            </a:r>
            <a:r>
              <a:rPr lang="fr-FR" sz="2800" dirty="0">
                <a:solidFill>
                  <a:schemeClr val="dk1"/>
                </a:solidFill>
                <a:latin typeface="+mj-lt"/>
              </a:rPr>
              <a:t>: se qualifier financièrement</a:t>
            </a:r>
            <a:endParaRPr lang="en-US" sz="2800" dirty="0">
              <a:latin typeface="+mj-lt"/>
            </a:endParaRPr>
          </a:p>
          <a:p>
            <a:pPr marL="1022350" lvl="0" indent="-514350" algn="just" rtl="0">
              <a:lnSpc>
                <a:spcPct val="100000"/>
              </a:lnSpc>
              <a:spcBef>
                <a:spcPts val="600"/>
              </a:spcBef>
              <a:spcAft>
                <a:spcPts val="600"/>
              </a:spcAft>
              <a:buClr>
                <a:schemeClr val="dk1"/>
              </a:buClr>
              <a:buSzPts val="2800"/>
              <a:buFont typeface="+mj-lt"/>
              <a:buAutoNum type="arabicPeriod"/>
            </a:pPr>
            <a:r>
              <a:rPr lang="fr-FR" sz="2800" dirty="0">
                <a:solidFill>
                  <a:schemeClr val="dk1"/>
                </a:solidFill>
                <a:latin typeface="+mj-lt"/>
              </a:rPr>
              <a:t>Au cours de </a:t>
            </a:r>
            <a:r>
              <a:rPr lang="fr-FR" sz="2800" b="1" dirty="0">
                <a:solidFill>
                  <a:schemeClr val="dk1"/>
                </a:solidFill>
                <a:latin typeface="+mj-lt"/>
              </a:rPr>
              <a:t>l'étape 2 </a:t>
            </a:r>
            <a:r>
              <a:rPr lang="fr-FR" sz="2800" dirty="0">
                <a:solidFill>
                  <a:schemeClr val="dk1"/>
                </a:solidFill>
                <a:latin typeface="+mj-lt"/>
              </a:rPr>
              <a:t>: établir le handicap</a:t>
            </a:r>
            <a:endParaRPr lang="en-US" sz="2800" dirty="0">
              <a:solidFill>
                <a:schemeClr val="dk1"/>
              </a:solidFill>
              <a:latin typeface="+mj-lt"/>
            </a:endParaRPr>
          </a:p>
          <a:p>
            <a:pPr marL="1022350" lvl="0" indent="-514350" algn="just" rtl="0">
              <a:lnSpc>
                <a:spcPct val="100000"/>
              </a:lnSpc>
              <a:spcBef>
                <a:spcPts val="600"/>
              </a:spcBef>
              <a:spcAft>
                <a:spcPts val="600"/>
              </a:spcAft>
              <a:buClr>
                <a:schemeClr val="dk1"/>
              </a:buClr>
              <a:buSzPts val="2800"/>
              <a:buAutoNum type="arabicPeriod" startAt="4"/>
            </a:pPr>
            <a:r>
              <a:rPr lang="fr-FR" sz="2800" dirty="0">
                <a:solidFill>
                  <a:schemeClr val="dk1"/>
                </a:solidFill>
                <a:latin typeface="+mj-lt"/>
              </a:rPr>
              <a:t>‍‍‍‍‍Pour faire </a:t>
            </a:r>
            <a:r>
              <a:rPr lang="fr-FR" sz="2800" b="1" dirty="0">
                <a:solidFill>
                  <a:schemeClr val="dk1"/>
                </a:solidFill>
                <a:latin typeface="+mj-lt"/>
              </a:rPr>
              <a:t>appel</a:t>
            </a:r>
            <a:r>
              <a:rPr lang="fr-FR" sz="2800" dirty="0">
                <a:solidFill>
                  <a:schemeClr val="dk1"/>
                </a:solidFill>
                <a:latin typeface="+mj-lt"/>
              </a:rPr>
              <a:t> d'une décision du POSPH</a:t>
            </a:r>
            <a:endParaRPr lang="en-US" sz="2800" dirty="0">
              <a:solidFill>
                <a:schemeClr val="dk1"/>
              </a:solidFill>
              <a:latin typeface="+mj-lt"/>
            </a:endParaRPr>
          </a:p>
          <a:p>
            <a:pPr marL="1022350" lvl="0" indent="-514350" algn="just" rtl="0">
              <a:lnSpc>
                <a:spcPct val="100000"/>
              </a:lnSpc>
              <a:spcBef>
                <a:spcPts val="600"/>
              </a:spcBef>
              <a:spcAft>
                <a:spcPts val="600"/>
              </a:spcAft>
              <a:buClr>
                <a:schemeClr val="dk1"/>
              </a:buClr>
              <a:buSzPts val="2800"/>
              <a:buAutoNum type="arabicPeriod" startAt="4"/>
            </a:pPr>
            <a:r>
              <a:rPr lang="fr-FR" sz="2800" dirty="0">
                <a:solidFill>
                  <a:schemeClr val="dk1"/>
                </a:solidFill>
                <a:latin typeface="+mj-lt"/>
              </a:rPr>
              <a:t>Après avoir commencé à </a:t>
            </a:r>
            <a:r>
              <a:rPr lang="fr-FR" sz="2800" b="1" dirty="0">
                <a:solidFill>
                  <a:schemeClr val="dk1"/>
                </a:solidFill>
                <a:latin typeface="+mj-lt"/>
              </a:rPr>
              <a:t>recevoir des prestations du POSPH</a:t>
            </a:r>
            <a:endParaRPr lang="en-US" sz="2800" dirty="0">
              <a:latin typeface="+mj-lt"/>
            </a:endParaRPr>
          </a:p>
          <a:p>
            <a:pPr marL="508000" lvl="0" indent="0" algn="just" rtl="0">
              <a:lnSpc>
                <a:spcPct val="90000"/>
              </a:lnSpc>
              <a:spcBef>
                <a:spcPts val="1000"/>
              </a:spcBef>
              <a:spcAft>
                <a:spcPts val="1000"/>
              </a:spcAft>
              <a:buClr>
                <a:schemeClr val="dk1"/>
              </a:buClr>
              <a:buSzPts val="2800"/>
            </a:pPr>
            <a:endParaRPr dirty="0"/>
          </a:p>
        </p:txBody>
      </p:sp>
      <p:sp>
        <p:nvSpPr>
          <p:cNvPr id="268" name="Google Shape;268;p34"/>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23</a:t>
            </a:fld>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custDataLst>
              <p:tags r:id="rId1"/>
            </p:custDataLst>
          </p:nvPr>
        </p:nvSpPr>
        <p:spPr>
          <a:xfrm>
            <a:off x="360204" y="1142342"/>
            <a:ext cx="8797191" cy="7016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400" b="1" dirty="0">
                <a:solidFill>
                  <a:srgbClr val="C55A11"/>
                </a:solidFill>
              </a:rPr>
              <a:t>Aide pour </a:t>
            </a:r>
            <a:r>
              <a:rPr lang="en-CA" sz="4400" b="1" dirty="0" err="1">
                <a:solidFill>
                  <a:srgbClr val="C55A11"/>
                </a:solidFill>
              </a:rPr>
              <a:t>soumettre</a:t>
            </a:r>
            <a:r>
              <a:rPr lang="en-CA" sz="4400" b="1" dirty="0">
                <a:solidFill>
                  <a:srgbClr val="C55A11"/>
                </a:solidFill>
              </a:rPr>
              <a:t> </a:t>
            </a:r>
            <a:r>
              <a:rPr lang="en-CA" sz="4400" b="1" dirty="0" err="1">
                <a:solidFill>
                  <a:srgbClr val="C55A11"/>
                </a:solidFill>
              </a:rPr>
              <a:t>une</a:t>
            </a:r>
            <a:r>
              <a:rPr lang="en-CA" sz="4400" b="1" dirty="0">
                <a:solidFill>
                  <a:srgbClr val="C55A11"/>
                </a:solidFill>
              </a:rPr>
              <a:t> </a:t>
            </a:r>
            <a:r>
              <a:rPr lang="en-CA" sz="4400" b="1" dirty="0" err="1">
                <a:solidFill>
                  <a:srgbClr val="C55A11"/>
                </a:solidFill>
              </a:rPr>
              <a:t>demande</a:t>
            </a:r>
            <a:endParaRPr sz="4400" b="1" dirty="0" err="1"/>
          </a:p>
        </p:txBody>
      </p:sp>
      <p:sp>
        <p:nvSpPr>
          <p:cNvPr id="275" name="Google Shape;275;p35"/>
          <p:cNvSpPr txBox="1">
            <a:spLocks noGrp="1"/>
          </p:cNvSpPr>
          <p:nvPr>
            <p:ph type="body" idx="1"/>
            <p:custDataLst>
              <p:tags r:id="rId2"/>
            </p:custDataLst>
          </p:nvPr>
        </p:nvSpPr>
        <p:spPr>
          <a:xfrm>
            <a:off x="623900" y="1990652"/>
            <a:ext cx="8269800" cy="4867348"/>
          </a:xfrm>
          <a:prstGeom prst="rect">
            <a:avLst/>
          </a:prstGeom>
          <a:noFill/>
          <a:ln>
            <a:noFill/>
          </a:ln>
        </p:spPr>
        <p:txBody>
          <a:bodyPr spcFirstLastPara="1" wrap="square" lIns="91425" tIns="45700" rIns="91425" bIns="45700" anchor="t" anchorCtr="0">
            <a:normAutofit fontScale="77500" lnSpcReduction="20000"/>
          </a:bodyPr>
          <a:lstStyle/>
          <a:p>
            <a:pPr marL="12700" lvl="1" indent="0" algn="l" rtl="0">
              <a:lnSpc>
                <a:spcPct val="120000"/>
              </a:lnSpc>
              <a:spcBef>
                <a:spcPts val="0"/>
              </a:spcBef>
              <a:spcAft>
                <a:spcPts val="0"/>
              </a:spcAft>
              <a:buClr>
                <a:schemeClr val="dk1"/>
              </a:buClr>
              <a:buSzPct val="100000"/>
              <a:buNone/>
            </a:pPr>
            <a:r>
              <a:rPr lang="fr-FR" sz="3200" b="1" dirty="0">
                <a:solidFill>
                  <a:schemeClr val="dk1"/>
                </a:solidFill>
              </a:rPr>
              <a:t>Les demandes peuvent être déposées en ligne ou par téléphone :</a:t>
            </a:r>
            <a:endParaRPr dirty="0"/>
          </a:p>
          <a:p>
            <a:pPr marL="635000" lvl="1" indent="-350520" algn="l" rtl="0">
              <a:lnSpc>
                <a:spcPct val="90000"/>
              </a:lnSpc>
              <a:spcBef>
                <a:spcPts val="1000"/>
              </a:spcBef>
              <a:spcAft>
                <a:spcPts val="0"/>
              </a:spcAft>
              <a:buClr>
                <a:schemeClr val="dk1"/>
              </a:buClr>
              <a:buSzPct val="100000"/>
              <a:buFont typeface="Arial"/>
              <a:buChar char="•"/>
            </a:pPr>
            <a:r>
              <a:rPr lang="fr-FR" sz="3200" u="sng" dirty="0">
                <a:solidFill>
                  <a:schemeClr val="hlink"/>
                </a:solidFill>
                <a:hlinkClick r:id="rId5"/>
              </a:rPr>
              <a:t>Demande en ligne</a:t>
            </a:r>
          </a:p>
          <a:p>
            <a:pPr marL="635000" lvl="1" indent="-350520" algn="l" rtl="0">
              <a:lnSpc>
                <a:spcPct val="90000"/>
              </a:lnSpc>
              <a:spcBef>
                <a:spcPts val="1000"/>
              </a:spcBef>
              <a:spcAft>
                <a:spcPts val="0"/>
              </a:spcAft>
              <a:buClr>
                <a:schemeClr val="dk1"/>
              </a:buClr>
              <a:buSzPct val="100000"/>
              <a:buFont typeface="Arial"/>
              <a:buChar char="•"/>
            </a:pPr>
            <a:r>
              <a:rPr lang="fr-FR" sz="3200" u="sng" dirty="0">
                <a:solidFill>
                  <a:schemeClr val="hlink"/>
                </a:solidFill>
                <a:hlinkClick r:id="rId5"/>
              </a:rPr>
              <a:t>Trouver le numéro de téléphone local du POSPH</a:t>
            </a:r>
            <a:endParaRPr lang="fr-FR" sz="3200" u="sng" dirty="0">
              <a:solidFill>
                <a:schemeClr val="hlink"/>
              </a:solidFill>
            </a:endParaRPr>
          </a:p>
          <a:p>
            <a:pPr marL="284480" lvl="1" indent="0" algn="l" rtl="0">
              <a:lnSpc>
                <a:spcPct val="90000"/>
              </a:lnSpc>
              <a:spcBef>
                <a:spcPts val="1000"/>
              </a:spcBef>
              <a:spcAft>
                <a:spcPts val="0"/>
              </a:spcAft>
              <a:buClr>
                <a:schemeClr val="dk1"/>
              </a:buClr>
              <a:buSzPct val="100000"/>
            </a:pPr>
            <a:endParaRPr sz="2010" b="1" dirty="0">
              <a:solidFill>
                <a:schemeClr val="dk1"/>
              </a:solidFill>
            </a:endParaRPr>
          </a:p>
          <a:p>
            <a:pPr marL="12700" lvl="1" indent="0" algn="l" rtl="0">
              <a:lnSpc>
                <a:spcPct val="90000"/>
              </a:lnSpc>
              <a:spcBef>
                <a:spcPts val="500"/>
              </a:spcBef>
              <a:spcAft>
                <a:spcPts val="0"/>
              </a:spcAft>
              <a:buClr>
                <a:schemeClr val="dk1"/>
              </a:buClr>
              <a:buSzPct val="100000"/>
              <a:buNone/>
            </a:pPr>
            <a:r>
              <a:rPr lang="fr-CA" sz="3200" b="1" dirty="0">
                <a:solidFill>
                  <a:schemeClr val="dk1"/>
                </a:solidFill>
              </a:rPr>
              <a:t>Problèmes</a:t>
            </a:r>
            <a:r>
              <a:rPr lang="en-CA" sz="3200" b="1" dirty="0">
                <a:solidFill>
                  <a:schemeClr val="dk1"/>
                </a:solidFill>
              </a:rPr>
              <a:t> </a:t>
            </a:r>
            <a:r>
              <a:rPr lang="fr-CA" sz="3200" b="1" dirty="0">
                <a:solidFill>
                  <a:schemeClr val="dk1"/>
                </a:solidFill>
              </a:rPr>
              <a:t>communs</a:t>
            </a:r>
            <a:r>
              <a:rPr lang="en-CA" sz="3200" b="1" dirty="0">
                <a:solidFill>
                  <a:schemeClr val="dk1"/>
                </a:solidFill>
              </a:rPr>
              <a:t>:</a:t>
            </a:r>
            <a:endParaRPr dirty="0"/>
          </a:p>
          <a:p>
            <a:pPr marL="635000" lvl="2" indent="-337820" algn="l" rtl="0">
              <a:lnSpc>
                <a:spcPct val="90000"/>
              </a:lnSpc>
              <a:spcBef>
                <a:spcPts val="1000"/>
              </a:spcBef>
              <a:spcAft>
                <a:spcPts val="0"/>
              </a:spcAft>
              <a:buClr>
                <a:schemeClr val="dk1"/>
              </a:buClr>
              <a:buSzPct val="100000"/>
              <a:buFont typeface="Arial"/>
              <a:buChar char="•"/>
            </a:pPr>
            <a:r>
              <a:rPr lang="fr-FR" sz="3200" dirty="0">
                <a:solidFill>
                  <a:schemeClr val="dk1"/>
                </a:solidFill>
              </a:rPr>
              <a:t>Les clients ne savent pas qu'ils peuvent être admissibles et ne déposent pas de demande</a:t>
            </a:r>
            <a:endParaRPr dirty="0"/>
          </a:p>
          <a:p>
            <a:pPr marL="635000" lvl="2" indent="-337820" algn="l" rtl="0">
              <a:lnSpc>
                <a:spcPct val="90000"/>
              </a:lnSpc>
              <a:spcBef>
                <a:spcPts val="1000"/>
              </a:spcBef>
              <a:spcAft>
                <a:spcPts val="0"/>
              </a:spcAft>
              <a:buClr>
                <a:schemeClr val="dk1"/>
              </a:buClr>
              <a:buSzPct val="100000"/>
              <a:buFont typeface="Arial"/>
              <a:buChar char="•"/>
            </a:pPr>
            <a:r>
              <a:rPr lang="fr-CA" sz="3200" dirty="0">
                <a:solidFill>
                  <a:schemeClr val="dk1"/>
                </a:solidFill>
              </a:rPr>
              <a:t>Travailleur</a:t>
            </a:r>
            <a:r>
              <a:rPr lang="en-CA" sz="3200" dirty="0">
                <a:solidFill>
                  <a:schemeClr val="dk1"/>
                </a:solidFill>
              </a:rPr>
              <a:t> du POSPH :</a:t>
            </a:r>
            <a:endParaRPr dirty="0"/>
          </a:p>
          <a:p>
            <a:pPr marL="1092200" lvl="3" indent="-337819" algn="l" rtl="0">
              <a:lnSpc>
                <a:spcPct val="90000"/>
              </a:lnSpc>
              <a:spcBef>
                <a:spcPts val="1000"/>
              </a:spcBef>
              <a:spcAft>
                <a:spcPts val="0"/>
              </a:spcAft>
              <a:buClr>
                <a:schemeClr val="dk1"/>
              </a:buClr>
              <a:buSzPct val="100000"/>
              <a:buFont typeface="Arial"/>
              <a:buChar char="•"/>
            </a:pPr>
            <a:r>
              <a:rPr lang="fr-FR" sz="3200" dirty="0">
                <a:solidFill>
                  <a:schemeClr val="dk1"/>
                </a:solidFill>
              </a:rPr>
              <a:t>Crois qu’une demande ne devrait pas être déposée parce qu’il ne qualifie </a:t>
            </a:r>
            <a:r>
              <a:rPr lang="fr-CA" sz="3200" dirty="0">
                <a:solidFill>
                  <a:schemeClr val="dk1"/>
                </a:solidFill>
              </a:rPr>
              <a:t>pas pour le programme</a:t>
            </a:r>
            <a:endParaRPr dirty="0"/>
          </a:p>
          <a:p>
            <a:pPr marL="1092200" lvl="3" indent="-337819" algn="l" rtl="0">
              <a:lnSpc>
                <a:spcPct val="90000"/>
              </a:lnSpc>
              <a:spcBef>
                <a:spcPts val="1000"/>
              </a:spcBef>
              <a:spcAft>
                <a:spcPts val="1000"/>
              </a:spcAft>
              <a:buClr>
                <a:schemeClr val="dk1"/>
              </a:buClr>
              <a:buSzPct val="100000"/>
              <a:buFont typeface="Arial"/>
              <a:buChar char="•"/>
            </a:pPr>
            <a:r>
              <a:rPr lang="fr-FR" sz="3200" dirty="0">
                <a:solidFill>
                  <a:schemeClr val="dk1"/>
                </a:solidFill>
              </a:rPr>
              <a:t>Refuse d'accepter une demande pour le POSPH</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custDataLst>
              <p:tags r:id="rId1"/>
            </p:custDataLst>
          </p:nvPr>
        </p:nvSpPr>
        <p:spPr>
          <a:xfrm>
            <a:off x="193964" y="1267342"/>
            <a:ext cx="9036300" cy="1200288"/>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Aide lors de l'étape 1 :</a:t>
            </a:r>
            <a:br>
              <a:rPr lang="en-CA" sz="4800" b="1" dirty="0">
                <a:solidFill>
                  <a:srgbClr val="C55A11"/>
                </a:solidFill>
              </a:rPr>
            </a:br>
            <a:r>
              <a:rPr lang="fr-FR" sz="3200" b="1" dirty="0">
                <a:solidFill>
                  <a:srgbClr val="C55A11"/>
                </a:solidFill>
              </a:rPr>
              <a:t>Preuve pour une qualification financièrement</a:t>
            </a:r>
            <a:endParaRPr sz="3200" b="1" dirty="0"/>
          </a:p>
        </p:txBody>
      </p:sp>
      <p:sp>
        <p:nvSpPr>
          <p:cNvPr id="282" name="Google Shape;282;p36"/>
          <p:cNvSpPr txBox="1">
            <a:spLocks noGrp="1"/>
          </p:cNvSpPr>
          <p:nvPr>
            <p:ph type="body" idx="1"/>
            <p:custDataLst>
              <p:tags r:id="rId2"/>
            </p:custDataLst>
          </p:nvPr>
        </p:nvSpPr>
        <p:spPr>
          <a:xfrm>
            <a:off x="502030" y="2726500"/>
            <a:ext cx="7800000" cy="3812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None/>
            </a:pPr>
            <a:r>
              <a:rPr lang="fr-FR" sz="2800" b="1" dirty="0">
                <a:solidFill>
                  <a:schemeClr val="dk1"/>
                </a:solidFill>
              </a:rPr>
              <a:t>Documents nécessaires pour tous les membres de l’unité familiale</a:t>
            </a:r>
            <a:endParaRPr sz="2800" b="1" dirty="0">
              <a:solidFill>
                <a:schemeClr val="dk1"/>
              </a:solidFill>
            </a:endParaRPr>
          </a:p>
          <a:p>
            <a:pPr marL="457200" lvl="0" indent="-379730" algn="l" rtl="0">
              <a:lnSpc>
                <a:spcPct val="90000"/>
              </a:lnSpc>
              <a:spcBef>
                <a:spcPts val="1000"/>
              </a:spcBef>
              <a:spcAft>
                <a:spcPts val="0"/>
              </a:spcAft>
              <a:buClr>
                <a:schemeClr val="dk1"/>
              </a:buClr>
              <a:buSzPct val="100000"/>
              <a:buChar char="●"/>
            </a:pPr>
            <a:r>
              <a:rPr lang="fr-FR" dirty="0">
                <a:solidFill>
                  <a:schemeClr val="tx1"/>
                </a:solidFill>
              </a:rPr>
              <a:t>Certificat de naissance</a:t>
            </a:r>
          </a:p>
          <a:p>
            <a:pPr marL="457200" lvl="0" indent="-379730" algn="l" rtl="0">
              <a:lnSpc>
                <a:spcPct val="90000"/>
              </a:lnSpc>
              <a:spcBef>
                <a:spcPts val="1000"/>
              </a:spcBef>
              <a:spcAft>
                <a:spcPts val="0"/>
              </a:spcAft>
              <a:buClr>
                <a:schemeClr val="dk1"/>
              </a:buClr>
              <a:buSzPct val="100000"/>
              <a:buChar char="●"/>
            </a:pPr>
            <a:r>
              <a:rPr lang="fr-FR" dirty="0">
                <a:solidFill>
                  <a:schemeClr val="tx1"/>
                </a:solidFill>
              </a:rPr>
              <a:t>Documents d'immigration</a:t>
            </a:r>
          </a:p>
          <a:p>
            <a:pPr marL="457200" lvl="0" indent="-379730" algn="l" rtl="0">
              <a:lnSpc>
                <a:spcPct val="90000"/>
              </a:lnSpc>
              <a:spcBef>
                <a:spcPts val="1000"/>
              </a:spcBef>
              <a:spcAft>
                <a:spcPts val="0"/>
              </a:spcAft>
              <a:buClr>
                <a:schemeClr val="dk1"/>
              </a:buClr>
              <a:buSzPct val="100000"/>
              <a:buChar char="●"/>
            </a:pPr>
            <a:r>
              <a:rPr lang="fr-FR" dirty="0">
                <a:solidFill>
                  <a:schemeClr val="tx1"/>
                </a:solidFill>
              </a:rPr>
              <a:t>Numéro d'assurance sociale</a:t>
            </a:r>
          </a:p>
          <a:p>
            <a:pPr marL="457200" lvl="0" indent="-379730" algn="l" rtl="0">
              <a:lnSpc>
                <a:spcPct val="90000"/>
              </a:lnSpc>
              <a:spcBef>
                <a:spcPts val="1000"/>
              </a:spcBef>
              <a:spcAft>
                <a:spcPts val="0"/>
              </a:spcAft>
              <a:buClr>
                <a:schemeClr val="dk1"/>
              </a:buClr>
              <a:buSzPct val="100000"/>
              <a:buChar char="●"/>
            </a:pPr>
            <a:r>
              <a:rPr lang="fr-FR" dirty="0">
                <a:solidFill>
                  <a:schemeClr val="tx1"/>
                </a:solidFill>
              </a:rPr>
              <a:t>Numéro de carte Santé de l'Ontario</a:t>
            </a:r>
          </a:p>
          <a:p>
            <a:pPr marL="457200" lvl="0" indent="-379730" algn="l" rtl="0">
              <a:lnSpc>
                <a:spcPct val="90000"/>
              </a:lnSpc>
              <a:spcBef>
                <a:spcPts val="1000"/>
              </a:spcBef>
              <a:spcAft>
                <a:spcPts val="0"/>
              </a:spcAft>
              <a:buClr>
                <a:schemeClr val="dk1"/>
              </a:buClr>
              <a:buSzPct val="100000"/>
              <a:buChar char="●"/>
            </a:pPr>
            <a:r>
              <a:rPr lang="fr-FR" dirty="0">
                <a:solidFill>
                  <a:schemeClr val="tx1"/>
                </a:solidFill>
              </a:rPr>
              <a:t>Frais de logement</a:t>
            </a:r>
          </a:p>
          <a:p>
            <a:pPr marL="457200" lvl="0" indent="-379730" algn="l" rtl="0">
              <a:lnSpc>
                <a:spcPct val="90000"/>
              </a:lnSpc>
              <a:spcBef>
                <a:spcPts val="1000"/>
              </a:spcBef>
              <a:spcAft>
                <a:spcPts val="0"/>
              </a:spcAft>
              <a:buClr>
                <a:schemeClr val="dk1"/>
              </a:buClr>
              <a:buSzPct val="100000"/>
              <a:buChar char="●"/>
            </a:pPr>
            <a:r>
              <a:rPr lang="fr-FR" dirty="0">
                <a:solidFill>
                  <a:schemeClr val="tx1"/>
                </a:solidFill>
              </a:rPr>
              <a:t>Revenu (talons de paie, lettres d'emploi, autres avantages)</a:t>
            </a:r>
          </a:p>
          <a:p>
            <a:pPr marL="457200" lvl="0" indent="-379730" algn="l" rtl="0">
              <a:lnSpc>
                <a:spcPct val="90000"/>
              </a:lnSpc>
              <a:spcBef>
                <a:spcPts val="1000"/>
              </a:spcBef>
              <a:spcAft>
                <a:spcPts val="0"/>
              </a:spcAft>
              <a:buClr>
                <a:schemeClr val="dk1"/>
              </a:buClr>
              <a:buSzPct val="100000"/>
              <a:buChar char="●"/>
            </a:pPr>
            <a:r>
              <a:rPr lang="fr-FR" dirty="0">
                <a:solidFill>
                  <a:schemeClr val="tx1"/>
                </a:solidFill>
              </a:rPr>
              <a:t>Actifs (relevés bancaires, prêts automobiles, etc.)</a:t>
            </a:r>
            <a:endParaRPr dirty="0">
              <a:solidFill>
                <a:schemeClr val="tx1"/>
              </a:solidFill>
            </a:endParaRPr>
          </a:p>
          <a:p>
            <a:pPr marL="479425" lvl="2" indent="0" algn="l" rtl="0">
              <a:lnSpc>
                <a:spcPct val="90000"/>
              </a:lnSpc>
              <a:spcBef>
                <a:spcPts val="1000"/>
              </a:spcBef>
              <a:spcAft>
                <a:spcPts val="0"/>
              </a:spcAft>
              <a:buClr>
                <a:srgbClr val="888888"/>
              </a:buClr>
              <a:buSzPct val="100000"/>
              <a:buNone/>
            </a:pPr>
            <a:endParaRPr sz="2400" dirty="0">
              <a:solidFill>
                <a:schemeClr val="dk1"/>
              </a:solidFill>
            </a:endParaRPr>
          </a:p>
        </p:txBody>
      </p:sp>
      <p:sp>
        <p:nvSpPr>
          <p:cNvPr id="283" name="Google Shape;283;p36"/>
          <p:cNvSpPr txBox="1">
            <a:spLocks noGrp="1"/>
          </p:cNvSpPr>
          <p:nvPr>
            <p:ph type="sldNum" idx="12"/>
            <p:custDataLst>
              <p:tags r:id="rId3"/>
            </p:custDataLst>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25</a:t>
            </a:fld>
            <a:endParaRP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custDataLst>
              <p:tags r:id="rId1"/>
            </p:custDataLst>
          </p:nvPr>
        </p:nvSpPr>
        <p:spPr>
          <a:xfrm>
            <a:off x="0" y="1169130"/>
            <a:ext cx="9143999" cy="1255688"/>
          </a:xfrm>
          <a:prstGeom prst="rect">
            <a:avLst/>
          </a:prstGeom>
          <a:noFill/>
          <a:ln>
            <a:noFill/>
          </a:ln>
        </p:spPr>
        <p:txBody>
          <a:bodyPr spcFirstLastPara="1" wrap="square" lIns="91425" tIns="45700" rIns="91425" bIns="45700" anchor="b" anchorCtr="0">
            <a:spAutoFit/>
          </a:bodyPr>
          <a:lstStyle/>
          <a:p>
            <a:pPr lvl="0" algn="ctr">
              <a:buClr>
                <a:srgbClr val="C55A11"/>
              </a:buClr>
              <a:buSzPts val="4800"/>
            </a:pPr>
            <a:r>
              <a:rPr lang="fr-FR" sz="4800" b="1" dirty="0">
                <a:solidFill>
                  <a:srgbClr val="C55A11"/>
                </a:solidFill>
              </a:rPr>
              <a:t>Activité 2 — Aide lors de l'étape 2 : </a:t>
            </a:r>
            <a:r>
              <a:rPr lang="fr-FR" sz="3600" b="1" dirty="0">
                <a:solidFill>
                  <a:srgbClr val="C55A11"/>
                </a:solidFill>
              </a:rPr>
              <a:t>Établir le handicap</a:t>
            </a:r>
            <a:endParaRPr sz="3600" b="1" dirty="0"/>
          </a:p>
        </p:txBody>
      </p:sp>
      <p:sp>
        <p:nvSpPr>
          <p:cNvPr id="290" name="Google Shape;290;p37"/>
          <p:cNvSpPr txBox="1">
            <a:spLocks noGrp="1"/>
          </p:cNvSpPr>
          <p:nvPr>
            <p:ph type="body" idx="1"/>
            <p:custDataLst>
              <p:tags r:id="rId2"/>
            </p:custDataLst>
          </p:nvPr>
        </p:nvSpPr>
        <p:spPr>
          <a:xfrm>
            <a:off x="170125" y="2719644"/>
            <a:ext cx="8809500" cy="3748800"/>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fr-FR" sz="2800" dirty="0">
                <a:solidFill>
                  <a:schemeClr val="dk1"/>
                </a:solidFill>
              </a:rPr>
              <a:t>La </a:t>
            </a:r>
            <a:r>
              <a:rPr lang="fr-FR" sz="2800" b="1" dirty="0">
                <a:solidFill>
                  <a:schemeClr val="dk1"/>
                </a:solidFill>
              </a:rPr>
              <a:t>Trousse de détermination du handicap </a:t>
            </a:r>
            <a:r>
              <a:rPr lang="fr-FR" sz="2800" dirty="0">
                <a:solidFill>
                  <a:schemeClr val="dk1"/>
                </a:solidFill>
              </a:rPr>
              <a:t>comprend 4 parties :</a:t>
            </a:r>
            <a:endParaRPr sz="2800" dirty="0">
              <a:solidFill>
                <a:schemeClr val="dk1"/>
              </a:solidFill>
            </a:endParaRPr>
          </a:p>
          <a:p>
            <a:pPr marL="0" lvl="0" indent="0" algn="just" rtl="0">
              <a:lnSpc>
                <a:spcPct val="90000"/>
              </a:lnSpc>
              <a:spcBef>
                <a:spcPts val="0"/>
              </a:spcBef>
              <a:spcAft>
                <a:spcPts val="0"/>
              </a:spcAft>
              <a:buClr>
                <a:schemeClr val="dk1"/>
              </a:buClr>
              <a:buSzPct val="100000"/>
              <a:buNone/>
            </a:pPr>
            <a:endParaRPr sz="2800" dirty="0">
              <a:solidFill>
                <a:schemeClr val="dk1"/>
              </a:solidFill>
            </a:endParaRPr>
          </a:p>
          <a:p>
            <a:pPr marL="450850" lvl="2" indent="0" algn="just" rtl="0">
              <a:lnSpc>
                <a:spcPct val="90000"/>
              </a:lnSpc>
              <a:spcBef>
                <a:spcPts val="0"/>
              </a:spcBef>
              <a:spcAft>
                <a:spcPts val="0"/>
              </a:spcAft>
              <a:buClr>
                <a:schemeClr val="dk1"/>
              </a:buClr>
              <a:buSzPct val="100000"/>
              <a:buNone/>
            </a:pPr>
            <a:r>
              <a:rPr lang="en-CA" sz="2800" dirty="0">
                <a:solidFill>
                  <a:schemeClr val="dk1"/>
                </a:solidFill>
              </a:rPr>
              <a:t>Le </a:t>
            </a:r>
            <a:r>
              <a:rPr lang="en-CA" sz="2800" b="1" dirty="0">
                <a:solidFill>
                  <a:schemeClr val="dk1"/>
                </a:solidFill>
              </a:rPr>
              <a:t>demandeur</a:t>
            </a:r>
            <a:r>
              <a:rPr lang="en-CA" sz="2800" dirty="0">
                <a:solidFill>
                  <a:schemeClr val="dk1"/>
                </a:solidFill>
              </a:rPr>
              <a:t> remplit :</a:t>
            </a:r>
            <a:endParaRPr dirty="0"/>
          </a:p>
          <a:p>
            <a:pPr marL="1257300" lvl="2" indent="-329564" algn="just" rtl="0">
              <a:lnSpc>
                <a:spcPct val="90000"/>
              </a:lnSpc>
              <a:spcBef>
                <a:spcPts val="1000"/>
              </a:spcBef>
              <a:spcAft>
                <a:spcPts val="0"/>
              </a:spcAft>
              <a:buClr>
                <a:schemeClr val="dk1"/>
              </a:buClr>
              <a:buSzPct val="100000"/>
              <a:buFont typeface="Calibri"/>
              <a:buAutoNum type="arabicPeriod"/>
            </a:pPr>
            <a:r>
              <a:rPr lang="fr-FR" sz="2800" dirty="0">
                <a:solidFill>
                  <a:schemeClr val="dk1"/>
                </a:solidFill>
              </a:rPr>
              <a:t>Le Rapport personnel</a:t>
            </a:r>
          </a:p>
          <a:p>
            <a:pPr marL="1257300" lvl="2" indent="-329564" algn="just" rtl="0">
              <a:lnSpc>
                <a:spcPct val="90000"/>
              </a:lnSpc>
              <a:spcBef>
                <a:spcPts val="1000"/>
              </a:spcBef>
              <a:spcAft>
                <a:spcPts val="0"/>
              </a:spcAft>
              <a:buClr>
                <a:schemeClr val="dk1"/>
              </a:buClr>
              <a:buSzPct val="100000"/>
              <a:buFont typeface="Calibri"/>
              <a:buAutoNum type="arabicPeriod"/>
            </a:pPr>
            <a:r>
              <a:rPr lang="fr-FR" sz="2800" dirty="0">
                <a:solidFill>
                  <a:schemeClr val="dk1"/>
                </a:solidFill>
              </a:rPr>
              <a:t>Consentement de divulgation des renseignements médicaux</a:t>
            </a:r>
            <a:endParaRPr sz="2800" dirty="0">
              <a:solidFill>
                <a:schemeClr val="dk1"/>
              </a:solidFill>
            </a:endParaRPr>
          </a:p>
          <a:p>
            <a:pPr marL="914400" lvl="0" indent="0" algn="just" rtl="0">
              <a:lnSpc>
                <a:spcPct val="90000"/>
              </a:lnSpc>
              <a:spcBef>
                <a:spcPts val="1000"/>
              </a:spcBef>
              <a:spcAft>
                <a:spcPts val="0"/>
              </a:spcAft>
              <a:buNone/>
            </a:pPr>
            <a:endParaRPr sz="2800" dirty="0">
              <a:solidFill>
                <a:schemeClr val="dk1"/>
              </a:solidFill>
            </a:endParaRPr>
          </a:p>
          <a:p>
            <a:pPr marL="457200" lvl="1" indent="0" algn="just" rtl="0">
              <a:lnSpc>
                <a:spcPct val="90000"/>
              </a:lnSpc>
              <a:spcBef>
                <a:spcPts val="1000"/>
              </a:spcBef>
              <a:spcAft>
                <a:spcPts val="0"/>
              </a:spcAft>
              <a:buClr>
                <a:schemeClr val="dk1"/>
              </a:buClr>
              <a:buSzPct val="100000"/>
              <a:buNone/>
            </a:pPr>
            <a:r>
              <a:rPr lang="fr-FR" sz="2800" b="1" dirty="0">
                <a:solidFill>
                  <a:schemeClr val="dk1"/>
                </a:solidFill>
              </a:rPr>
              <a:t>Le professionnel de santé agréé </a:t>
            </a:r>
            <a:r>
              <a:rPr lang="fr-FR" sz="2800" dirty="0">
                <a:solidFill>
                  <a:schemeClr val="dk1"/>
                </a:solidFill>
              </a:rPr>
              <a:t>remplit :</a:t>
            </a:r>
            <a:endParaRPr dirty="0"/>
          </a:p>
          <a:p>
            <a:pPr marL="1257300" lvl="2" indent="-329564" algn="just" rtl="0">
              <a:lnSpc>
                <a:spcPct val="90000"/>
              </a:lnSpc>
              <a:spcBef>
                <a:spcPts val="1000"/>
              </a:spcBef>
              <a:spcAft>
                <a:spcPts val="0"/>
              </a:spcAft>
              <a:buClr>
                <a:schemeClr val="dk1"/>
              </a:buClr>
              <a:buSzPct val="100000"/>
              <a:buFont typeface="Calibri"/>
              <a:buAutoNum type="arabicPeriod" startAt="3"/>
            </a:pPr>
            <a:r>
              <a:rPr lang="fr-FR" sz="2800" dirty="0">
                <a:solidFill>
                  <a:schemeClr val="tx1"/>
                </a:solidFill>
              </a:rPr>
              <a:t>Rapport sur l'état de santé</a:t>
            </a:r>
          </a:p>
          <a:p>
            <a:pPr marL="1257300" lvl="2" indent="-329564" algn="just" rtl="0">
              <a:lnSpc>
                <a:spcPct val="90000"/>
              </a:lnSpc>
              <a:spcBef>
                <a:spcPts val="1000"/>
              </a:spcBef>
              <a:spcAft>
                <a:spcPts val="0"/>
              </a:spcAft>
              <a:buClr>
                <a:schemeClr val="dk1"/>
              </a:buClr>
              <a:buSzPct val="100000"/>
              <a:buFont typeface="Calibri"/>
              <a:buAutoNum type="arabicPeriod" startAt="3"/>
            </a:pPr>
            <a:r>
              <a:rPr lang="fr-FR" sz="2800" dirty="0">
                <a:solidFill>
                  <a:schemeClr val="tx1"/>
                </a:solidFill>
              </a:rPr>
              <a:t>Rapport sur les activités de la vie quotidienne</a:t>
            </a:r>
            <a:endParaRPr sz="2800" dirty="0">
              <a:solidFill>
                <a:schemeClr val="tx1"/>
              </a:solidFill>
            </a:endParaRPr>
          </a:p>
        </p:txBody>
      </p:sp>
      <p:sp>
        <p:nvSpPr>
          <p:cNvPr id="291" name="Google Shape;291;p37"/>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26</a:t>
            </a:fld>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title"/>
            <p:custDataLst>
              <p:tags r:id="rId1"/>
            </p:custDataLst>
          </p:nvPr>
        </p:nvSpPr>
        <p:spPr>
          <a:xfrm>
            <a:off x="103122" y="1258925"/>
            <a:ext cx="9005977" cy="701690"/>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rgbClr val="C55A11"/>
              </a:buClr>
              <a:buSzPts val="4800"/>
              <a:buFont typeface="Calibri"/>
              <a:buNone/>
            </a:pPr>
            <a:r>
              <a:rPr lang="fr-FR" sz="4400" b="1" dirty="0">
                <a:solidFill>
                  <a:srgbClr val="C55A11"/>
                </a:solidFill>
              </a:rPr>
              <a:t>Aide à l'étape 2 : Établir le handicap</a:t>
            </a:r>
            <a:endParaRPr sz="4400" b="1" dirty="0"/>
          </a:p>
        </p:txBody>
      </p:sp>
      <p:sp>
        <p:nvSpPr>
          <p:cNvPr id="298" name="Google Shape;298;p38"/>
          <p:cNvSpPr txBox="1">
            <a:spLocks noGrp="1"/>
          </p:cNvSpPr>
          <p:nvPr>
            <p:ph type="body" idx="1"/>
            <p:custDataLst>
              <p:tags r:id="rId2"/>
            </p:custDataLst>
          </p:nvPr>
        </p:nvSpPr>
        <p:spPr>
          <a:xfrm>
            <a:off x="268110" y="2239971"/>
            <a:ext cx="8303566" cy="3933000"/>
          </a:xfrm>
          <a:prstGeom prst="rect">
            <a:avLst/>
          </a:prstGeom>
          <a:noFill/>
          <a:ln>
            <a:noFill/>
          </a:ln>
        </p:spPr>
        <p:txBody>
          <a:bodyPr spcFirstLastPara="1" wrap="square" lIns="91425" tIns="45700" rIns="91425" bIns="45700" anchor="t" anchorCtr="0">
            <a:normAutofit/>
          </a:bodyPr>
          <a:lstStyle/>
          <a:p>
            <a:pPr marL="0" lvl="2" indent="0" algn="just" rtl="0">
              <a:lnSpc>
                <a:spcPct val="90000"/>
              </a:lnSpc>
              <a:spcBef>
                <a:spcPts val="1000"/>
              </a:spcBef>
              <a:spcAft>
                <a:spcPts val="0"/>
              </a:spcAft>
              <a:buClr>
                <a:schemeClr val="dk1"/>
              </a:buClr>
              <a:buSzPts val="2800"/>
              <a:buNone/>
            </a:pPr>
            <a:r>
              <a:rPr lang="en-CA" sz="2800" b="1" dirty="0">
                <a:solidFill>
                  <a:schemeClr val="dk1"/>
                </a:solidFill>
                <a:latin typeface="Calibri" panose="020F0502020204030204" pitchFamily="34" charset="0"/>
                <a:cs typeface="Calibri" panose="020F0502020204030204" pitchFamily="34" charset="0"/>
              </a:rPr>
              <a:t>Grille d’évaluation révisée :</a:t>
            </a:r>
            <a:endParaRPr sz="2800" b="1" dirty="0">
              <a:solidFill>
                <a:schemeClr val="dk1"/>
              </a:solidFill>
              <a:latin typeface="Calibri" panose="020F0502020204030204" pitchFamily="34" charset="0"/>
              <a:cs typeface="Calibri" panose="020F0502020204030204" pitchFamily="34" charset="0"/>
            </a:endParaRPr>
          </a:p>
          <a:p>
            <a:pPr marL="914400" lvl="0" indent="-381000" algn="just" rtl="0">
              <a:lnSpc>
                <a:spcPct val="125000"/>
              </a:lnSpc>
              <a:spcBef>
                <a:spcPts val="1000"/>
              </a:spcBef>
              <a:spcAft>
                <a:spcPts val="0"/>
              </a:spcAft>
              <a:buClr>
                <a:srgbClr val="000000"/>
              </a:buClr>
              <a:buSzPts val="2400"/>
              <a:buFont typeface="Helvetica Neue"/>
              <a:buChar char="●"/>
            </a:pPr>
            <a:r>
              <a:rPr lang="fr-FR" dirty="0">
                <a:solidFill>
                  <a:srgbClr val="000000"/>
                </a:solidFill>
                <a:latin typeface="Calibri" panose="020F0502020204030204" pitchFamily="34" charset="0"/>
                <a:ea typeface="Times New Roman"/>
                <a:cs typeface="Calibri" panose="020F0502020204030204" pitchFamily="34" charset="0"/>
                <a:sym typeface="Times New Roman"/>
              </a:rPr>
              <a:t>Je ne sais pas (NSP)</a:t>
            </a:r>
          </a:p>
          <a:p>
            <a:pPr marL="914400" lvl="0" indent="-381000" algn="just" rtl="0">
              <a:lnSpc>
                <a:spcPct val="125000"/>
              </a:lnSpc>
              <a:spcBef>
                <a:spcPts val="1000"/>
              </a:spcBef>
              <a:spcAft>
                <a:spcPts val="0"/>
              </a:spcAft>
              <a:buClr>
                <a:srgbClr val="000000"/>
              </a:buClr>
              <a:buSzPts val="2400"/>
              <a:buFont typeface="Helvetica Neue"/>
              <a:buChar char="●"/>
            </a:pPr>
            <a:r>
              <a:rPr lang="fr-FR" dirty="0">
                <a:solidFill>
                  <a:srgbClr val="000000"/>
                </a:solidFill>
                <a:latin typeface="Calibri" panose="020F0502020204030204" pitchFamily="34" charset="0"/>
                <a:ea typeface="Times New Roman"/>
                <a:cs typeface="Calibri" panose="020F0502020204030204" pitchFamily="34" charset="0"/>
                <a:sym typeface="Times New Roman"/>
              </a:rPr>
              <a:t>Aucune limitation (0)</a:t>
            </a:r>
          </a:p>
          <a:p>
            <a:pPr marL="914400" lvl="0" indent="-381000" algn="just" rtl="0">
              <a:lnSpc>
                <a:spcPct val="125000"/>
              </a:lnSpc>
              <a:spcBef>
                <a:spcPts val="1000"/>
              </a:spcBef>
              <a:spcAft>
                <a:spcPts val="0"/>
              </a:spcAft>
              <a:buClr>
                <a:srgbClr val="000000"/>
              </a:buClr>
              <a:buSzPts val="2400"/>
              <a:buFont typeface="Helvetica Neue"/>
              <a:buChar char="●"/>
            </a:pPr>
            <a:r>
              <a:rPr lang="fr-FR" dirty="0">
                <a:solidFill>
                  <a:srgbClr val="000000"/>
                </a:solidFill>
                <a:latin typeface="Calibri" panose="020F0502020204030204" pitchFamily="34" charset="0"/>
                <a:ea typeface="Times New Roman"/>
                <a:cs typeface="Calibri" panose="020F0502020204030204" pitchFamily="34" charset="0"/>
                <a:sym typeface="Times New Roman"/>
              </a:rPr>
              <a:t>Légère (1)</a:t>
            </a:r>
          </a:p>
          <a:p>
            <a:pPr marL="914400" lvl="0" indent="-381000" algn="just" rtl="0">
              <a:lnSpc>
                <a:spcPct val="125000"/>
              </a:lnSpc>
              <a:spcBef>
                <a:spcPts val="1000"/>
              </a:spcBef>
              <a:spcAft>
                <a:spcPts val="0"/>
              </a:spcAft>
              <a:buClr>
                <a:srgbClr val="000000"/>
              </a:buClr>
              <a:buSzPts val="2400"/>
              <a:buFont typeface="Helvetica Neue"/>
              <a:buChar char="●"/>
            </a:pPr>
            <a:r>
              <a:rPr lang="fr-FR" dirty="0">
                <a:solidFill>
                  <a:schemeClr val="tx1"/>
                </a:solidFill>
                <a:latin typeface="Calibri" panose="020F0502020204030204" pitchFamily="34" charset="0"/>
                <a:ea typeface="Times New Roman"/>
                <a:cs typeface="Calibri" panose="020F0502020204030204" pitchFamily="34" charset="0"/>
                <a:sym typeface="Times New Roman"/>
              </a:rPr>
              <a:t>Modérée (2)</a:t>
            </a:r>
          </a:p>
          <a:p>
            <a:pPr marL="914400" lvl="0" indent="-381000" algn="just" rtl="0">
              <a:lnSpc>
                <a:spcPct val="125000"/>
              </a:lnSpc>
              <a:spcBef>
                <a:spcPts val="1000"/>
              </a:spcBef>
              <a:spcAft>
                <a:spcPts val="0"/>
              </a:spcAft>
              <a:buClr>
                <a:srgbClr val="000000"/>
              </a:buClr>
              <a:buSzPts val="2400"/>
              <a:buFont typeface="Helvetica Neue"/>
              <a:buChar char="●"/>
            </a:pPr>
            <a:r>
              <a:rPr lang="fr-FR" dirty="0">
                <a:solidFill>
                  <a:schemeClr val="tx1"/>
                </a:solidFill>
                <a:latin typeface="Calibri" panose="020F0502020204030204" pitchFamily="34" charset="0"/>
                <a:ea typeface="Times New Roman"/>
                <a:cs typeface="Calibri" panose="020F0502020204030204" pitchFamily="34" charset="0"/>
                <a:sym typeface="Times New Roman"/>
              </a:rPr>
              <a:t>Grave (3)</a:t>
            </a:r>
            <a:endParaRPr sz="2800" dirty="0">
              <a:solidFill>
                <a:schemeClr val="tx1"/>
              </a:solidFill>
            </a:endParaRPr>
          </a:p>
        </p:txBody>
      </p:sp>
      <p:sp>
        <p:nvSpPr>
          <p:cNvPr id="299" name="Google Shape;299;p38"/>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27</a:t>
            </a:fld>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custDataLst>
              <p:tags r:id="rId1"/>
            </p:custDataLst>
          </p:nvPr>
        </p:nvSpPr>
        <p:spPr>
          <a:xfrm>
            <a:off x="628650" y="-192050"/>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400"/>
              <a:buFont typeface="Calibri"/>
              <a:buNone/>
            </a:pPr>
            <a:r>
              <a:rPr lang="fr-FR" sz="4400" dirty="0">
                <a:solidFill>
                  <a:schemeClr val="bg1"/>
                </a:solidFill>
              </a:rPr>
              <a:t>Rapport sur l'état de santé (RES)</a:t>
            </a:r>
            <a:endParaRPr dirty="0">
              <a:solidFill>
                <a:schemeClr val="bg1"/>
              </a:solidFill>
            </a:endParaRPr>
          </a:p>
        </p:txBody>
      </p:sp>
      <p:sp>
        <p:nvSpPr>
          <p:cNvPr id="306" name="Google Shape;306;p39"/>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28</a:t>
            </a:fld>
            <a:endParaRPr/>
          </a:p>
        </p:txBody>
      </p:sp>
      <p:pic>
        <p:nvPicPr>
          <p:cNvPr id="5" name="Picture 4">
            <a:extLst>
              <a:ext uri="{FF2B5EF4-FFF2-40B4-BE49-F238E27FC236}">
                <a16:creationId xmlns:a16="http://schemas.microsoft.com/office/drawing/2014/main" id="{5452A8BD-FECE-418F-8E65-91777D6B1454}"/>
              </a:ext>
            </a:extLst>
          </p:cNvPr>
          <p:cNvPicPr>
            <a:picLocks noChangeAspect="1"/>
          </p:cNvPicPr>
          <p:nvPr>
            <p:custDataLst>
              <p:tags r:id="rId3"/>
            </p:custDataLst>
          </p:nvPr>
        </p:nvPicPr>
        <p:blipFill>
          <a:blip r:embed="rId6"/>
          <a:stretch>
            <a:fillRect/>
          </a:stretch>
        </p:blipFill>
        <p:spPr>
          <a:xfrm>
            <a:off x="404008" y="991093"/>
            <a:ext cx="8111342" cy="53652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custDataLst>
              <p:tags r:id="rId1"/>
            </p:custDataLst>
          </p:nvPr>
        </p:nvSpPr>
        <p:spPr>
          <a:xfrm>
            <a:off x="830945" y="0"/>
            <a:ext cx="8618640" cy="89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55A11"/>
              </a:buClr>
              <a:buSzPct val="100000"/>
              <a:buFont typeface="Calibri"/>
              <a:buNone/>
            </a:pPr>
            <a:r>
              <a:rPr lang="fr-CA" sz="2800" dirty="0">
                <a:solidFill>
                  <a:schemeClr val="bg1"/>
                </a:solidFill>
              </a:rPr>
              <a:t>Grille d’évaluation du bien-être </a:t>
            </a:r>
            <a:br>
              <a:rPr lang="fr-CA" sz="2800" dirty="0">
                <a:solidFill>
                  <a:schemeClr val="bg1"/>
                </a:solidFill>
              </a:rPr>
            </a:br>
            <a:r>
              <a:rPr lang="fr-CA" sz="2800" dirty="0">
                <a:solidFill>
                  <a:schemeClr val="bg1"/>
                </a:solidFill>
              </a:rPr>
              <a:t>(état intellectuel et affectif)</a:t>
            </a:r>
            <a:endParaRPr sz="2800" dirty="0">
              <a:solidFill>
                <a:schemeClr val="bg1"/>
              </a:solidFill>
            </a:endParaRPr>
          </a:p>
        </p:txBody>
      </p:sp>
      <p:sp>
        <p:nvSpPr>
          <p:cNvPr id="314" name="Google Shape;314;p40"/>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29</a:t>
            </a:fld>
            <a:endParaRPr/>
          </a:p>
        </p:txBody>
      </p:sp>
      <p:pic>
        <p:nvPicPr>
          <p:cNvPr id="3" name="Picture 2">
            <a:extLst>
              <a:ext uri="{FF2B5EF4-FFF2-40B4-BE49-F238E27FC236}">
                <a16:creationId xmlns:a16="http://schemas.microsoft.com/office/drawing/2014/main" id="{B3070EA3-956E-4FA3-A67B-C870BD1BE084}"/>
              </a:ext>
            </a:extLst>
          </p:cNvPr>
          <p:cNvPicPr>
            <a:picLocks noChangeAspect="1"/>
          </p:cNvPicPr>
          <p:nvPr>
            <p:custDataLst>
              <p:tags r:id="rId3"/>
            </p:custDataLst>
          </p:nvPr>
        </p:nvPicPr>
        <p:blipFill>
          <a:blip r:embed="rId6"/>
          <a:stretch>
            <a:fillRect/>
          </a:stretch>
        </p:blipFill>
        <p:spPr>
          <a:xfrm>
            <a:off x="830945" y="1120775"/>
            <a:ext cx="7544003" cy="5600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4F8E-487D-4B7F-AF7B-1CEBF8BDA66A}"/>
              </a:ext>
            </a:extLst>
          </p:cNvPr>
          <p:cNvSpPr>
            <a:spLocks noGrp="1"/>
          </p:cNvSpPr>
          <p:nvPr>
            <p:ph type="title"/>
            <p:custDataLst>
              <p:tags r:id="rId1"/>
            </p:custDataLst>
          </p:nvPr>
        </p:nvSpPr>
        <p:spPr/>
        <p:txBody>
          <a:bodyPr>
            <a:normAutofit/>
          </a:bodyPr>
          <a:lstStyle/>
          <a:p>
            <a:r>
              <a:rPr lang="fr-CA" sz="4800" dirty="0">
                <a:solidFill>
                  <a:schemeClr val="accent2">
                    <a:lumMod val="75000"/>
                  </a:schemeClr>
                </a:solidFill>
              </a:rPr>
              <a:t>Reconnaissance des terres</a:t>
            </a:r>
          </a:p>
        </p:txBody>
      </p:sp>
      <p:sp>
        <p:nvSpPr>
          <p:cNvPr id="3" name="Content Placeholder 2">
            <a:extLst>
              <a:ext uri="{FF2B5EF4-FFF2-40B4-BE49-F238E27FC236}">
                <a16:creationId xmlns:a16="http://schemas.microsoft.com/office/drawing/2014/main" id="{A7950C7A-9CA0-4DE3-A2F5-29A6F7AB8E53}"/>
              </a:ext>
            </a:extLst>
          </p:cNvPr>
          <p:cNvSpPr>
            <a:spLocks noGrp="1"/>
          </p:cNvSpPr>
          <p:nvPr>
            <p:ph idx="1"/>
            <p:custDataLst>
              <p:tags r:id="rId2"/>
            </p:custDataLst>
          </p:nvPr>
        </p:nvSpPr>
        <p:spPr/>
        <p:txBody>
          <a:bodyPr>
            <a:noAutofit/>
          </a:bodyPr>
          <a:lstStyle/>
          <a:p>
            <a:pPr marL="0" indent="0" algn="just">
              <a:lnSpc>
                <a:spcPct val="120000"/>
              </a:lnSpc>
              <a:buNone/>
            </a:pPr>
            <a:r>
              <a:rPr lang="fr-FR" sz="1650" dirty="0"/>
              <a:t>[Ajoutez une reconnaissance des terres significative liée à l’endroit où vous offrez l’atelier]</a:t>
            </a:r>
            <a:endParaRPr lang="en-US" sz="1650" dirty="0"/>
          </a:p>
        </p:txBody>
      </p:sp>
      <p:sp>
        <p:nvSpPr>
          <p:cNvPr id="4" name="Slide Number Placeholder 3">
            <a:extLst>
              <a:ext uri="{FF2B5EF4-FFF2-40B4-BE49-F238E27FC236}">
                <a16:creationId xmlns:a16="http://schemas.microsoft.com/office/drawing/2014/main" id="{B62292D9-5E29-514C-810F-24837E832365}"/>
              </a:ext>
            </a:extLst>
          </p:cNvPr>
          <p:cNvSpPr>
            <a:spLocks noGrp="1"/>
          </p:cNvSpPr>
          <p:nvPr>
            <p:ph type="sldNum" sz="quarter" idx="12"/>
            <p:custDataLst>
              <p:tags r:id="rId3"/>
            </p:custDataLst>
          </p:nvPr>
        </p:nvSpPr>
        <p:spPr/>
        <p:txBody>
          <a:bodyPr/>
          <a:lstStyle/>
          <a:p>
            <a:fld id="{DCFA25A3-CD15-424C-ADDF-7B1EE55E6490}" type="slidenum">
              <a:rPr lang="en-US"/>
              <a:t>3</a:t>
            </a:fld>
            <a:endParaRPr lang="en-US" dirty="0"/>
          </a:p>
        </p:txBody>
      </p:sp>
    </p:spTree>
    <p:extLst>
      <p:ext uri="{BB962C8B-B14F-4D97-AF65-F5344CB8AC3E}">
        <p14:creationId xmlns:p14="http://schemas.microsoft.com/office/powerpoint/2010/main" val="2726097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a:spLocks noGrp="1"/>
          </p:cNvSpPr>
          <p:nvPr>
            <p:ph type="title"/>
            <p:custDataLst>
              <p:tags r:id="rId1"/>
            </p:custDataLst>
          </p:nvPr>
        </p:nvSpPr>
        <p:spPr>
          <a:xfrm>
            <a:off x="563566" y="417861"/>
            <a:ext cx="8753675" cy="1086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55A11"/>
              </a:buClr>
              <a:buSzPct val="100000"/>
              <a:buFont typeface="Calibri"/>
              <a:buNone/>
            </a:pPr>
            <a:r>
              <a:rPr lang="fr-FR" sz="2800" dirty="0">
                <a:solidFill>
                  <a:schemeClr val="bg1"/>
                </a:solidFill>
              </a:rPr>
              <a:t>Rapport sur les activités de la vie quotidienne</a:t>
            </a:r>
            <a:endParaRPr sz="2800" dirty="0">
              <a:solidFill>
                <a:schemeClr val="bg1"/>
              </a:solidFill>
            </a:endParaRPr>
          </a:p>
        </p:txBody>
      </p:sp>
      <p:sp>
        <p:nvSpPr>
          <p:cNvPr id="323" name="Google Shape;323;p41"/>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30</a:t>
            </a:fld>
            <a:endParaRPr/>
          </a:p>
        </p:txBody>
      </p:sp>
      <p:pic>
        <p:nvPicPr>
          <p:cNvPr id="5" name="Picture 4">
            <a:extLst>
              <a:ext uri="{FF2B5EF4-FFF2-40B4-BE49-F238E27FC236}">
                <a16:creationId xmlns:a16="http://schemas.microsoft.com/office/drawing/2014/main" id="{95C40CF2-A7AA-4C7B-AB37-F33F8DF990CD}"/>
              </a:ext>
            </a:extLst>
          </p:cNvPr>
          <p:cNvPicPr>
            <a:picLocks noChangeAspect="1"/>
          </p:cNvPicPr>
          <p:nvPr>
            <p:custDataLst>
              <p:tags r:id="rId3"/>
            </p:custDataLst>
          </p:nvPr>
        </p:nvPicPr>
        <p:blipFill>
          <a:blip r:embed="rId6"/>
          <a:stretch>
            <a:fillRect/>
          </a:stretch>
        </p:blipFill>
        <p:spPr>
          <a:xfrm>
            <a:off x="835462" y="1155023"/>
            <a:ext cx="7776870" cy="55664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custDataLst>
              <p:tags r:id="rId1"/>
            </p:custDataLst>
          </p:nvPr>
        </p:nvSpPr>
        <p:spPr>
          <a:xfrm>
            <a:off x="463435" y="661684"/>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300"/>
              <a:buFont typeface="Calibri"/>
              <a:buNone/>
            </a:pPr>
            <a:r>
              <a:rPr lang="fr-CA" dirty="0"/>
              <a:t>Auto-Évaluation</a:t>
            </a:r>
            <a:endParaRPr dirty="0"/>
          </a:p>
        </p:txBody>
      </p:sp>
      <p:sp>
        <p:nvSpPr>
          <p:cNvPr id="331" name="Google Shape;331;p42"/>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31</a:t>
            </a:fld>
            <a:endParaRPr/>
          </a:p>
        </p:txBody>
      </p:sp>
      <p:pic>
        <p:nvPicPr>
          <p:cNvPr id="5" name="Picture 4">
            <a:extLst>
              <a:ext uri="{FF2B5EF4-FFF2-40B4-BE49-F238E27FC236}">
                <a16:creationId xmlns:a16="http://schemas.microsoft.com/office/drawing/2014/main" id="{D7B3B1AD-6DFE-4FBD-A7F1-C69EE5470C39}"/>
              </a:ext>
            </a:extLst>
          </p:cNvPr>
          <p:cNvPicPr>
            <a:picLocks noChangeAspect="1"/>
          </p:cNvPicPr>
          <p:nvPr>
            <p:custDataLst>
              <p:tags r:id="rId3"/>
            </p:custDataLst>
          </p:nvPr>
        </p:nvPicPr>
        <p:blipFill>
          <a:blip r:embed="rId6"/>
          <a:stretch>
            <a:fillRect/>
          </a:stretch>
        </p:blipFill>
        <p:spPr>
          <a:xfrm>
            <a:off x="445289" y="1659889"/>
            <a:ext cx="8230081" cy="48300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title"/>
            <p:custDataLst>
              <p:tags r:id="rId1"/>
            </p:custDataLst>
          </p:nvPr>
        </p:nvSpPr>
        <p:spPr>
          <a:xfrm>
            <a:off x="206257" y="874797"/>
            <a:ext cx="7139168" cy="7265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C55A11"/>
              </a:buClr>
              <a:buSzPct val="100000"/>
              <a:buFont typeface="Calibri"/>
              <a:buNone/>
            </a:pPr>
            <a:r>
              <a:rPr lang="fr-FR" sz="4800" b="1" dirty="0">
                <a:solidFill>
                  <a:srgbClr val="C55A11"/>
                </a:solidFill>
              </a:rPr>
              <a:t>Raisons courantes de refus</a:t>
            </a:r>
            <a:endParaRPr sz="4800" b="1" dirty="0"/>
          </a:p>
        </p:txBody>
      </p:sp>
      <p:sp>
        <p:nvSpPr>
          <p:cNvPr id="347" name="Google Shape;347;p44"/>
          <p:cNvSpPr txBox="1">
            <a:spLocks noGrp="1"/>
          </p:cNvSpPr>
          <p:nvPr>
            <p:ph type="body" idx="1"/>
            <p:custDataLst>
              <p:tags r:id="rId2"/>
            </p:custDataLst>
          </p:nvPr>
        </p:nvSpPr>
        <p:spPr>
          <a:xfrm>
            <a:off x="206257" y="1601347"/>
            <a:ext cx="8309093" cy="3833295"/>
          </a:xfrm>
          <a:prstGeom prst="rect">
            <a:avLst/>
          </a:prstGeom>
          <a:noFill/>
          <a:ln>
            <a:noFill/>
          </a:ln>
        </p:spPr>
        <p:txBody>
          <a:bodyPr spcFirstLastPara="1" wrap="square" lIns="91425" tIns="45700" rIns="91425" bIns="45700" anchor="t" anchorCtr="0">
            <a:noAutofit/>
          </a:bodyPr>
          <a:lstStyle/>
          <a:p>
            <a:pPr marL="457200" lvl="0" indent="-416560" algn="just" rtl="0">
              <a:lnSpc>
                <a:spcPct val="100000"/>
              </a:lnSpc>
              <a:spcBef>
                <a:spcPts val="600"/>
              </a:spcBef>
              <a:buClr>
                <a:schemeClr val="dk1"/>
              </a:buClr>
              <a:buSzPct val="100000"/>
              <a:buFont typeface="Calibri"/>
              <a:buChar char="●"/>
            </a:pPr>
            <a:r>
              <a:rPr lang="fr-FR" dirty="0">
                <a:solidFill>
                  <a:schemeClr val="dk1"/>
                </a:solidFill>
                <a:latin typeface="+mj-lt"/>
              </a:rPr>
              <a:t>Les demandes omettent des conditions de santé importantes</a:t>
            </a:r>
          </a:p>
          <a:p>
            <a:pPr marL="457200" lvl="0" indent="-416560" algn="just" rtl="0">
              <a:lnSpc>
                <a:spcPct val="100000"/>
              </a:lnSpc>
              <a:spcBef>
                <a:spcPts val="600"/>
              </a:spcBef>
              <a:buClr>
                <a:schemeClr val="dk1"/>
              </a:buClr>
              <a:buSzPct val="100000"/>
              <a:buFont typeface="Calibri"/>
              <a:buChar char="●"/>
            </a:pPr>
            <a:r>
              <a:rPr lang="fr-FR" dirty="0">
                <a:solidFill>
                  <a:schemeClr val="dk1"/>
                </a:solidFill>
                <a:latin typeface="+mj-lt"/>
              </a:rPr>
              <a:t>La condition ne devrait pas durer plus d'un an (crise cardiaque ou jambe cassée)</a:t>
            </a:r>
          </a:p>
          <a:p>
            <a:pPr marL="457200" lvl="0" indent="-416560" algn="just" rtl="0">
              <a:lnSpc>
                <a:spcPct val="100000"/>
              </a:lnSpc>
              <a:spcBef>
                <a:spcPts val="600"/>
              </a:spcBef>
              <a:buClr>
                <a:schemeClr val="dk1"/>
              </a:buClr>
              <a:buSzPct val="100000"/>
              <a:buFont typeface="Calibri"/>
              <a:buChar char="●"/>
            </a:pPr>
            <a:r>
              <a:rPr lang="fr-FR" dirty="0">
                <a:solidFill>
                  <a:schemeClr val="dk1"/>
                </a:solidFill>
                <a:latin typeface="+mj-lt"/>
              </a:rPr>
              <a:t>Les montants des échelles ne reflètent pas les symptômes et les limitations des activités quotidiennes du client</a:t>
            </a:r>
          </a:p>
          <a:p>
            <a:pPr marL="457200" lvl="0" indent="-416560" algn="just" rtl="0">
              <a:lnSpc>
                <a:spcPct val="100000"/>
              </a:lnSpc>
              <a:spcBef>
                <a:spcPts val="600"/>
              </a:spcBef>
              <a:buClr>
                <a:schemeClr val="dk1"/>
              </a:buClr>
              <a:buSzPct val="100000"/>
              <a:buFont typeface="Calibri"/>
              <a:buChar char="●"/>
            </a:pPr>
            <a:r>
              <a:rPr lang="fr-FR" dirty="0">
                <a:solidFill>
                  <a:schemeClr val="dk1"/>
                </a:solidFill>
                <a:latin typeface="+mj-lt"/>
              </a:rPr>
              <a:t>Preuves médicales diagnostiques insuffisantes (telles que des radiographies)</a:t>
            </a:r>
          </a:p>
          <a:p>
            <a:pPr marL="457200" lvl="0" indent="-416560" algn="just" rtl="0">
              <a:lnSpc>
                <a:spcPct val="100000"/>
              </a:lnSpc>
              <a:spcBef>
                <a:spcPts val="600"/>
              </a:spcBef>
              <a:buClr>
                <a:schemeClr val="dk1"/>
              </a:buClr>
              <a:buSzPct val="100000"/>
              <a:buFont typeface="Calibri"/>
              <a:buChar char="●"/>
            </a:pPr>
            <a:r>
              <a:rPr lang="fr-FR" dirty="0">
                <a:solidFill>
                  <a:schemeClr val="dk1"/>
                </a:solidFill>
                <a:latin typeface="+mj-lt"/>
              </a:rPr>
              <a:t>Preuves insuffisantes à l'appui de la part de spécialistes (telles que des rapports psychiatriques)</a:t>
            </a:r>
          </a:p>
          <a:p>
            <a:pPr marL="457200" lvl="0" indent="-416560" algn="just" rtl="0">
              <a:lnSpc>
                <a:spcPct val="100000"/>
              </a:lnSpc>
              <a:spcBef>
                <a:spcPts val="600"/>
              </a:spcBef>
              <a:buClr>
                <a:schemeClr val="dk1"/>
              </a:buClr>
              <a:buSzPct val="100000"/>
              <a:buFont typeface="Calibri"/>
              <a:buChar char="●"/>
            </a:pPr>
            <a:r>
              <a:rPr lang="fr-FR" dirty="0">
                <a:solidFill>
                  <a:schemeClr val="dk1"/>
                </a:solidFill>
                <a:latin typeface="+mj-lt"/>
              </a:rPr>
              <a:t>Manque/refus de traitement</a:t>
            </a:r>
            <a:endParaRPr dirty="0">
              <a:solidFill>
                <a:schemeClr val="dk1"/>
              </a:solidFill>
              <a:latin typeface="+mj-lt"/>
            </a:endParaRPr>
          </a:p>
        </p:txBody>
      </p:sp>
      <p:sp>
        <p:nvSpPr>
          <p:cNvPr id="348" name="Google Shape;348;p44"/>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32</a:t>
            </a:fld>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5"/>
          <p:cNvSpPr txBox="1">
            <a:spLocks noGrp="1"/>
          </p:cNvSpPr>
          <p:nvPr>
            <p:ph type="title"/>
            <p:custDataLst>
              <p:tags r:id="rId1"/>
            </p:custDataLst>
          </p:nvPr>
        </p:nvSpPr>
        <p:spPr>
          <a:xfrm>
            <a:off x="540599" y="996748"/>
            <a:ext cx="8367873" cy="1283388"/>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rgbClr val="C55A11"/>
              </a:buClr>
              <a:buSzPts val="4800"/>
              <a:buFont typeface="Calibri"/>
              <a:buNone/>
            </a:pPr>
            <a:r>
              <a:rPr lang="fr-FR" sz="4300" b="1" dirty="0">
                <a:solidFill>
                  <a:srgbClr val="C55A11"/>
                </a:solidFill>
              </a:rPr>
              <a:t>Comment soutenir les clients durant le processus </a:t>
            </a:r>
            <a:endParaRPr sz="4300" b="1" dirty="0"/>
          </a:p>
        </p:txBody>
      </p:sp>
      <p:sp>
        <p:nvSpPr>
          <p:cNvPr id="355" name="Google Shape;355;p45"/>
          <p:cNvSpPr txBox="1">
            <a:spLocks noGrp="1"/>
          </p:cNvSpPr>
          <p:nvPr>
            <p:ph type="body" idx="1"/>
            <p:custDataLst>
              <p:tags r:id="rId2"/>
            </p:custDataLst>
          </p:nvPr>
        </p:nvSpPr>
        <p:spPr>
          <a:xfrm>
            <a:off x="868201" y="2280136"/>
            <a:ext cx="7735200" cy="3666600"/>
          </a:xfrm>
          <a:prstGeom prst="rect">
            <a:avLst/>
          </a:prstGeom>
          <a:noFill/>
          <a:ln>
            <a:noFill/>
          </a:ln>
        </p:spPr>
        <p:txBody>
          <a:bodyPr spcFirstLastPara="1" wrap="square" lIns="91425" tIns="45700" rIns="91425" bIns="45700" anchor="t" anchorCtr="0">
            <a:noAutofit/>
          </a:bodyPr>
          <a:lstStyle/>
          <a:p>
            <a:pPr marL="457200" lvl="0" indent="-440055" algn="just" rtl="0">
              <a:lnSpc>
                <a:spcPct val="90000"/>
              </a:lnSpc>
              <a:spcBef>
                <a:spcPts val="600"/>
              </a:spcBef>
              <a:spcAft>
                <a:spcPts val="600"/>
              </a:spcAft>
              <a:buClr>
                <a:schemeClr val="dk1"/>
              </a:buClr>
              <a:buSzPct val="100000"/>
              <a:buChar char="●"/>
            </a:pPr>
            <a:r>
              <a:rPr lang="fr-FR" sz="2800" dirty="0">
                <a:solidFill>
                  <a:schemeClr val="tx1"/>
                </a:solidFill>
                <a:latin typeface="+mj-lt"/>
              </a:rPr>
              <a:t>Aidez les clients à recueillir des preuves médicales </a:t>
            </a:r>
            <a:r>
              <a:rPr lang="fr-FR" sz="2800" b="1" i="1" dirty="0">
                <a:solidFill>
                  <a:schemeClr val="tx1"/>
                </a:solidFill>
                <a:latin typeface="+mj-lt"/>
              </a:rPr>
              <a:t>avant</a:t>
            </a:r>
            <a:r>
              <a:rPr lang="fr-FR" sz="2800" dirty="0">
                <a:solidFill>
                  <a:schemeClr val="tx1"/>
                </a:solidFill>
                <a:latin typeface="+mj-lt"/>
              </a:rPr>
              <a:t> qu’ils déposent la demande</a:t>
            </a:r>
          </a:p>
          <a:p>
            <a:pPr marL="457200" lvl="0" indent="-440055" algn="just" rtl="0">
              <a:lnSpc>
                <a:spcPct val="90000"/>
              </a:lnSpc>
              <a:spcBef>
                <a:spcPts val="600"/>
              </a:spcBef>
              <a:spcAft>
                <a:spcPts val="600"/>
              </a:spcAft>
              <a:buClr>
                <a:schemeClr val="dk1"/>
              </a:buClr>
              <a:buSzPct val="100000"/>
              <a:buChar char="●"/>
            </a:pPr>
            <a:r>
              <a:rPr lang="fr-FR" sz="2800" dirty="0">
                <a:solidFill>
                  <a:schemeClr val="tx1"/>
                </a:solidFill>
                <a:latin typeface="+mj-lt"/>
              </a:rPr>
              <a:t>Prenez des rendez-vous</a:t>
            </a:r>
          </a:p>
          <a:p>
            <a:pPr marL="457200" lvl="0" indent="-440055" algn="just" rtl="0">
              <a:lnSpc>
                <a:spcPct val="90000"/>
              </a:lnSpc>
              <a:spcBef>
                <a:spcPts val="600"/>
              </a:spcBef>
              <a:spcAft>
                <a:spcPts val="600"/>
              </a:spcAft>
              <a:buClr>
                <a:schemeClr val="dk1"/>
              </a:buClr>
              <a:buSzPct val="100000"/>
              <a:buChar char="●"/>
            </a:pPr>
            <a:r>
              <a:rPr lang="fr-FR" sz="2800" dirty="0">
                <a:solidFill>
                  <a:schemeClr val="tx1"/>
                </a:solidFill>
                <a:latin typeface="+mj-lt"/>
              </a:rPr>
              <a:t>Demandez des rendez-vous plus longs</a:t>
            </a:r>
          </a:p>
          <a:p>
            <a:pPr marL="457200" lvl="0" indent="-440055" algn="just" rtl="0">
              <a:lnSpc>
                <a:spcPct val="90000"/>
              </a:lnSpc>
              <a:spcBef>
                <a:spcPts val="600"/>
              </a:spcBef>
              <a:spcAft>
                <a:spcPts val="600"/>
              </a:spcAft>
              <a:buClr>
                <a:schemeClr val="dk1"/>
              </a:buClr>
              <a:buSzPct val="100000"/>
              <a:buChar char="●"/>
            </a:pPr>
            <a:r>
              <a:rPr lang="fr-FR" sz="2800" dirty="0">
                <a:solidFill>
                  <a:schemeClr val="tx1"/>
                </a:solidFill>
                <a:latin typeface="+mj-lt"/>
              </a:rPr>
              <a:t>Aidez à soumettre les formulaires remplis</a:t>
            </a:r>
          </a:p>
          <a:p>
            <a:pPr marL="457200" lvl="0" indent="-440055" algn="just" rtl="0">
              <a:lnSpc>
                <a:spcPct val="90000"/>
              </a:lnSpc>
              <a:spcBef>
                <a:spcPts val="600"/>
              </a:spcBef>
              <a:spcAft>
                <a:spcPts val="600"/>
              </a:spcAft>
              <a:buClr>
                <a:schemeClr val="dk1"/>
              </a:buClr>
              <a:buSzPct val="100000"/>
              <a:buChar char="●"/>
            </a:pPr>
            <a:r>
              <a:rPr lang="fr-FR" sz="2800" dirty="0">
                <a:solidFill>
                  <a:schemeClr val="tx1"/>
                </a:solidFill>
                <a:latin typeface="+mj-lt"/>
              </a:rPr>
              <a:t>Contactez l’unité des décisions sur l’admissibilité des personnes handicapées pour demander plus de temps ou d'autres accommodations si nécessaire</a:t>
            </a:r>
          </a:p>
        </p:txBody>
      </p:sp>
      <p:sp>
        <p:nvSpPr>
          <p:cNvPr id="356" name="Google Shape;356;p45"/>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33</a:t>
            </a:fld>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46" descr="j0315598.jpg"/>
          <p:cNvPicPr preferRelativeResize="0"/>
          <p:nvPr>
            <p:custDataLst>
              <p:tags r:id="rId1"/>
            </p:custDataLst>
          </p:nvPr>
        </p:nvPicPr>
        <p:blipFill rotWithShape="1">
          <a:blip r:embed="rId6">
            <a:alphaModFix/>
          </a:blip>
          <a:srcRect/>
          <a:stretch/>
        </p:blipFill>
        <p:spPr>
          <a:xfrm>
            <a:off x="0" y="930725"/>
            <a:ext cx="9144000" cy="5927275"/>
          </a:xfrm>
          <a:prstGeom prst="rect">
            <a:avLst/>
          </a:prstGeom>
          <a:noFill/>
          <a:ln>
            <a:noFill/>
          </a:ln>
        </p:spPr>
      </p:pic>
      <p:sp>
        <p:nvSpPr>
          <p:cNvPr id="363" name="Google Shape;363;p46"/>
          <p:cNvSpPr txBox="1">
            <a:spLocks noGrp="1"/>
          </p:cNvSpPr>
          <p:nvPr>
            <p:ph type="title"/>
            <p:custDataLst>
              <p:tags r:id="rId2"/>
            </p:custDataLst>
          </p:nvPr>
        </p:nvSpPr>
        <p:spPr>
          <a:xfrm>
            <a:off x="555648" y="1269242"/>
            <a:ext cx="7886700" cy="71907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C55A11"/>
              </a:buClr>
              <a:buSzPct val="111111"/>
              <a:buFont typeface="Calibri"/>
              <a:buNone/>
            </a:pPr>
            <a:r>
              <a:rPr lang="en-CA" sz="4800" b="1">
                <a:solidFill>
                  <a:srgbClr val="C55A11"/>
                </a:solidFill>
              </a:rPr>
              <a:t>Questions?</a:t>
            </a:r>
            <a:endParaRPr sz="4800" b="1"/>
          </a:p>
        </p:txBody>
      </p:sp>
      <p:sp>
        <p:nvSpPr>
          <p:cNvPr id="364" name="Google Shape;364;p46"/>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600"/>
              <a:buFont typeface="Calibri"/>
              <a:buNone/>
            </a:pPr>
            <a:fld id="{00000000-1234-1234-1234-123412341234}" type="slidenum">
              <a:rPr lang="en-CA" sz="1600"/>
              <a:t>34</a:t>
            </a:fld>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7" descr="Image result for coffee break"/>
          <p:cNvPicPr preferRelativeResize="0"/>
          <p:nvPr>
            <p:custDataLst>
              <p:tags r:id="rId1"/>
            </p:custDataLst>
          </p:nvPr>
        </p:nvPicPr>
        <p:blipFill rotWithShape="1">
          <a:blip r:embed="rId5">
            <a:alphaModFix/>
          </a:blip>
          <a:srcRect l="36696" t="6195" r="16776" b="-1"/>
          <a:stretch/>
        </p:blipFill>
        <p:spPr>
          <a:xfrm>
            <a:off x="3992298" y="1600200"/>
            <a:ext cx="4124971" cy="4761176"/>
          </a:xfrm>
          <a:custGeom>
            <a:avLst/>
            <a:gdLst/>
            <a:ahLst/>
            <a:cxnLst/>
            <a:rect l="l" t="t" r="r" b="b"/>
            <a:pathLst>
              <a:path w="7922146" h="6858001" extrusionOk="0">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371" name="Google Shape;371;p47"/>
          <p:cNvSpPr/>
          <p:nvPr>
            <p:custDataLst>
              <p:tags r:id="rId2"/>
            </p:custDataLst>
          </p:nvPr>
        </p:nvSpPr>
        <p:spPr>
          <a:xfrm>
            <a:off x="1026731" y="4117185"/>
            <a:ext cx="3559925" cy="8925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3600" b="1" dirty="0">
                <a:solidFill>
                  <a:srgbClr val="C55A11"/>
                </a:solidFill>
                <a:latin typeface="Calibri"/>
                <a:ea typeface="Calibri"/>
                <a:cs typeface="Calibri"/>
                <a:sym typeface="Calibri"/>
              </a:rPr>
              <a:t>Temps pour </a:t>
            </a:r>
            <a:r>
              <a:rPr lang="fr-CA" sz="3600" b="1" dirty="0">
                <a:solidFill>
                  <a:srgbClr val="C55A11"/>
                </a:solidFill>
                <a:latin typeface="Calibri"/>
                <a:ea typeface="Calibri"/>
                <a:cs typeface="Calibri"/>
                <a:sym typeface="Calibri"/>
              </a:rPr>
              <a:t>une</a:t>
            </a:r>
            <a:r>
              <a:rPr lang="en-CA" sz="3600" b="1" dirty="0">
                <a:solidFill>
                  <a:srgbClr val="C55A11"/>
                </a:solidFill>
                <a:latin typeface="Calibri"/>
                <a:ea typeface="Calibri"/>
                <a:cs typeface="Calibri"/>
                <a:sym typeface="Calibri"/>
              </a:rPr>
              <a:t> pause</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8"/>
          <p:cNvSpPr txBox="1">
            <a:spLocks noGrp="1"/>
          </p:cNvSpPr>
          <p:nvPr>
            <p:ph type="title"/>
          </p:nvPr>
        </p:nvSpPr>
        <p:spPr>
          <a:xfrm>
            <a:off x="622800" y="1342910"/>
            <a:ext cx="78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i="1" dirty="0">
                <a:solidFill>
                  <a:srgbClr val="C55A11"/>
                </a:solidFill>
              </a:rPr>
              <a:t>Rappel</a:t>
            </a:r>
            <a:r>
              <a:rPr lang="en-CA" sz="4800" b="1" dirty="0">
                <a:solidFill>
                  <a:srgbClr val="C55A11"/>
                </a:solidFill>
              </a:rPr>
              <a:t> : </a:t>
            </a:r>
            <a:r>
              <a:rPr lang="en-CA" sz="4800" b="1" dirty="0" err="1">
                <a:solidFill>
                  <a:srgbClr val="C55A11"/>
                </a:solidFill>
              </a:rPr>
              <a:t>Prouver</a:t>
            </a:r>
            <a:r>
              <a:rPr lang="en-CA" sz="4800" b="1" dirty="0">
                <a:solidFill>
                  <a:srgbClr val="C55A11"/>
                </a:solidFill>
              </a:rPr>
              <a:t> le handicap</a:t>
            </a:r>
            <a:endParaRPr sz="4800" b="1" dirty="0"/>
          </a:p>
        </p:txBody>
      </p:sp>
      <p:sp>
        <p:nvSpPr>
          <p:cNvPr id="378" name="Google Shape;378;p48"/>
          <p:cNvSpPr txBox="1">
            <a:spLocks noGrp="1"/>
          </p:cNvSpPr>
          <p:nvPr>
            <p:ph type="body" idx="1"/>
          </p:nvPr>
        </p:nvSpPr>
        <p:spPr>
          <a:xfrm>
            <a:off x="622800" y="2385650"/>
            <a:ext cx="8259000" cy="4295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4000"/>
            </a:pPr>
            <a:r>
              <a:rPr lang="fr-FR" sz="4000" dirty="0">
                <a:solidFill>
                  <a:schemeClr val="dk1"/>
                </a:solidFill>
              </a:rPr>
              <a:t>1. Une </a:t>
            </a:r>
            <a:r>
              <a:rPr lang="fr-FR" sz="4000" dirty="0">
                <a:solidFill>
                  <a:schemeClr val="accent2"/>
                </a:solidFill>
              </a:rPr>
              <a:t>déficience</a:t>
            </a:r>
            <a:r>
              <a:rPr lang="fr-FR" sz="4000" dirty="0">
                <a:solidFill>
                  <a:schemeClr val="dk1"/>
                </a:solidFill>
              </a:rPr>
              <a:t> physique ou mentale importante qui durera </a:t>
            </a:r>
            <a:r>
              <a:rPr lang="fr-FR" sz="4000" dirty="0">
                <a:solidFill>
                  <a:schemeClr val="accent2"/>
                </a:solidFill>
              </a:rPr>
              <a:t>un an</a:t>
            </a:r>
            <a:r>
              <a:rPr lang="fr-FR" sz="4000" dirty="0">
                <a:solidFill>
                  <a:schemeClr val="dk1"/>
                </a:solidFill>
              </a:rPr>
              <a:t> ou plus, </a:t>
            </a:r>
            <a:r>
              <a:rPr lang="fr-FR" sz="4000" b="1" dirty="0">
                <a:solidFill>
                  <a:schemeClr val="dk1"/>
                </a:solidFill>
              </a:rPr>
              <a:t>ET</a:t>
            </a:r>
            <a:endParaRPr lang="en-US" sz="4000" dirty="0"/>
          </a:p>
          <a:p>
            <a:pPr marL="0" lvl="0" indent="0" algn="l" rtl="0">
              <a:lnSpc>
                <a:spcPct val="90000"/>
              </a:lnSpc>
              <a:spcBef>
                <a:spcPts val="1000"/>
              </a:spcBef>
              <a:spcAft>
                <a:spcPts val="1000"/>
              </a:spcAft>
              <a:buClr>
                <a:schemeClr val="dk1"/>
              </a:buClr>
              <a:buSzPts val="4000"/>
            </a:pPr>
            <a:r>
              <a:rPr lang="en-US" sz="4000" dirty="0">
                <a:solidFill>
                  <a:schemeClr val="dk1"/>
                </a:solidFill>
              </a:rPr>
              <a:t>2. </a:t>
            </a:r>
            <a:r>
              <a:rPr lang="fr-FR" sz="4000" dirty="0">
                <a:solidFill>
                  <a:schemeClr val="dk1"/>
                </a:solidFill>
              </a:rPr>
              <a:t>La déficience </a:t>
            </a:r>
            <a:r>
              <a:rPr lang="fr-FR" sz="4000" dirty="0">
                <a:solidFill>
                  <a:schemeClr val="accent2"/>
                </a:solidFill>
              </a:rPr>
              <a:t>restreint</a:t>
            </a:r>
            <a:r>
              <a:rPr lang="fr-FR" sz="4000" dirty="0">
                <a:solidFill>
                  <a:schemeClr val="dk1"/>
                </a:solidFill>
              </a:rPr>
              <a:t> considérablement la capacité de travailler, de prendre soin de soi ou de participer à la vie communautaire, </a:t>
            </a:r>
            <a:r>
              <a:rPr lang="fr-FR" sz="4000" b="1" dirty="0">
                <a:solidFill>
                  <a:schemeClr val="dk1"/>
                </a:solidFill>
              </a:rPr>
              <a:t>ET</a:t>
            </a:r>
            <a:endParaRPr lang="en-US" sz="4000" b="1" dirty="0">
              <a:solidFill>
                <a:schemeClr val="dk1"/>
              </a:solidFill>
            </a:endParaRPr>
          </a:p>
          <a:p>
            <a:pPr marL="0" lvl="0" indent="0" algn="l" rtl="0">
              <a:lnSpc>
                <a:spcPct val="90000"/>
              </a:lnSpc>
              <a:spcBef>
                <a:spcPts val="1000"/>
              </a:spcBef>
              <a:spcAft>
                <a:spcPts val="1000"/>
              </a:spcAft>
              <a:buClr>
                <a:schemeClr val="dk1"/>
              </a:buClr>
              <a:buSzPts val="4000"/>
            </a:pPr>
            <a:r>
              <a:rPr lang="en-US" sz="4000" dirty="0">
                <a:solidFill>
                  <a:schemeClr val="dk1"/>
                </a:solidFill>
              </a:rPr>
              <a:t>3. </a:t>
            </a:r>
            <a:r>
              <a:rPr lang="fr-FR" sz="4000" i="1" dirty="0">
                <a:solidFill>
                  <a:schemeClr val="dk1"/>
                </a:solidFill>
              </a:rPr>
              <a:t>Tout ce qui précède</a:t>
            </a:r>
            <a:r>
              <a:rPr lang="fr-FR" sz="4000" dirty="0">
                <a:solidFill>
                  <a:schemeClr val="dk1"/>
                </a:solidFill>
              </a:rPr>
              <a:t> doit être vérifié par un professionnel de la santé agréé.</a:t>
            </a:r>
            <a:endParaRPr lang="en-US" sz="4000" dirty="0">
              <a:solidFill>
                <a:schemeClr val="dk1"/>
              </a:solidFill>
            </a:endParaRPr>
          </a:p>
          <a:p>
            <a:pPr marL="0" lvl="0" indent="0" algn="l" rtl="0">
              <a:lnSpc>
                <a:spcPct val="90000"/>
              </a:lnSpc>
              <a:spcBef>
                <a:spcPts val="1000"/>
              </a:spcBef>
              <a:spcAft>
                <a:spcPts val="1000"/>
              </a:spcAft>
              <a:buClr>
                <a:schemeClr val="dk1"/>
              </a:buClr>
              <a:buSzPts val="4000"/>
            </a:pPr>
            <a:endParaRPr sz="4000" dirty="0"/>
          </a:p>
        </p:txBody>
      </p:sp>
      <p:sp>
        <p:nvSpPr>
          <p:cNvPr id="379" name="Google Shape;379;p4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36</a:t>
            </a:fld>
            <a:endParaRPr sz="1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9"/>
          <p:cNvSpPr txBox="1">
            <a:spLocks noGrp="1"/>
          </p:cNvSpPr>
          <p:nvPr>
            <p:ph type="title"/>
            <p:custDataLst>
              <p:tags r:id="rId1"/>
            </p:custDataLst>
          </p:nvPr>
        </p:nvSpPr>
        <p:spPr>
          <a:xfrm>
            <a:off x="311400" y="1027031"/>
            <a:ext cx="8521200" cy="687840"/>
          </a:xfrm>
          <a:prstGeom prst="rect">
            <a:avLst/>
          </a:prstGeom>
          <a:noFill/>
          <a:ln>
            <a:noFill/>
          </a:ln>
        </p:spPr>
        <p:txBody>
          <a:bodyPr spcFirstLastPara="1" wrap="square" lIns="91425" tIns="45700" rIns="91425" bIns="45700" anchor="b" anchorCtr="0">
            <a:spAutoFit/>
          </a:bodyPr>
          <a:lstStyle/>
          <a:p>
            <a:pPr lvl="0">
              <a:buClr>
                <a:srgbClr val="C55A11"/>
              </a:buClr>
              <a:buSzPts val="4800"/>
            </a:pPr>
            <a:r>
              <a:rPr lang="fr-FR" sz="4300" b="1" dirty="0">
                <a:solidFill>
                  <a:srgbClr val="C55A11"/>
                </a:solidFill>
              </a:rPr>
              <a:t>Scénario</a:t>
            </a:r>
            <a:endParaRPr sz="4300" b="1" dirty="0"/>
          </a:p>
        </p:txBody>
      </p:sp>
      <p:sp>
        <p:nvSpPr>
          <p:cNvPr id="386" name="Google Shape;386;p49"/>
          <p:cNvSpPr txBox="1">
            <a:spLocks noGrp="1"/>
          </p:cNvSpPr>
          <p:nvPr>
            <p:ph type="body" idx="1"/>
            <p:custDataLst>
              <p:tags r:id="rId2"/>
            </p:custDataLst>
          </p:nvPr>
        </p:nvSpPr>
        <p:spPr>
          <a:xfrm>
            <a:off x="622800" y="1836990"/>
            <a:ext cx="7829566" cy="4884485"/>
          </a:xfrm>
          <a:prstGeom prst="rect">
            <a:avLst/>
          </a:prstGeom>
          <a:noFill/>
          <a:ln>
            <a:noFill/>
          </a:ln>
        </p:spPr>
        <p:txBody>
          <a:bodyPr spcFirstLastPara="1" wrap="square" lIns="91425" tIns="45700" rIns="91425" bIns="45700" anchor="t" anchorCtr="0">
            <a:normAutofit fontScale="92500" lnSpcReduction="20000"/>
          </a:bodyPr>
          <a:lstStyle/>
          <a:p>
            <a:pPr marL="55562" lvl="1" indent="0" algn="just" rtl="0">
              <a:lnSpc>
                <a:spcPct val="90000"/>
              </a:lnSpc>
              <a:spcBef>
                <a:spcPts val="0"/>
              </a:spcBef>
              <a:spcAft>
                <a:spcPts val="0"/>
              </a:spcAft>
              <a:buClr>
                <a:schemeClr val="dk1"/>
              </a:buClr>
              <a:buSzPts val="2800"/>
              <a:buNone/>
            </a:pPr>
            <a:r>
              <a:rPr lang="fr-FR" sz="2800" dirty="0">
                <a:solidFill>
                  <a:schemeClr val="dk1"/>
                </a:solidFill>
              </a:rPr>
              <a:t>Hassan a 54 ans. Il est arrivé de Syrie il y a deux ans, où il était </a:t>
            </a:r>
            <a:r>
              <a:rPr lang="fr-FR" sz="2900" b="1" dirty="0">
                <a:solidFill>
                  <a:srgbClr val="C55A11"/>
                </a:solidFill>
              </a:rPr>
              <a:t>mécanicien automobile</a:t>
            </a:r>
            <a:r>
              <a:rPr lang="fr-FR" sz="2800" dirty="0">
                <a:solidFill>
                  <a:schemeClr val="dk1"/>
                </a:solidFill>
              </a:rPr>
              <a:t>. Il a toujours eu de la difficulté à l’école et ne parle pas beaucoup anglais. Il n’a jamais travaillé depuis qu’il est au Canada, car il souffre d’un mal de dos chronique dû à une blessure qui remonte à 10 ans.</a:t>
            </a:r>
            <a:endParaRPr sz="2800" dirty="0">
              <a:solidFill>
                <a:schemeClr val="dk1"/>
              </a:solidFill>
            </a:endParaRPr>
          </a:p>
          <a:p>
            <a:pPr marL="55562" lvl="1" indent="0" algn="just" rtl="0">
              <a:lnSpc>
                <a:spcPct val="90000"/>
              </a:lnSpc>
              <a:spcBef>
                <a:spcPts val="0"/>
              </a:spcBef>
              <a:spcAft>
                <a:spcPts val="0"/>
              </a:spcAft>
              <a:buClr>
                <a:schemeClr val="dk1"/>
              </a:buClr>
              <a:buSzPts val="2800"/>
              <a:buNone/>
            </a:pPr>
            <a:endParaRPr sz="2800" b="1" dirty="0">
              <a:solidFill>
                <a:srgbClr val="C55A11"/>
              </a:solidFill>
            </a:endParaRPr>
          </a:p>
          <a:p>
            <a:pPr marL="55562" lvl="1" indent="0" algn="just" rtl="0">
              <a:lnSpc>
                <a:spcPct val="90000"/>
              </a:lnSpc>
              <a:spcBef>
                <a:spcPts val="0"/>
              </a:spcBef>
              <a:spcAft>
                <a:spcPts val="0"/>
              </a:spcAft>
              <a:buClr>
                <a:schemeClr val="dk1"/>
              </a:buClr>
              <a:buSzPts val="2800"/>
              <a:buNone/>
            </a:pPr>
            <a:r>
              <a:rPr lang="fr-FR" sz="2900" b="1" dirty="0">
                <a:solidFill>
                  <a:schemeClr val="accent2"/>
                </a:solidFill>
              </a:rPr>
              <a:t>Il se déplace à l’aide d’une canne</a:t>
            </a:r>
            <a:r>
              <a:rPr lang="fr-FR" sz="2800" dirty="0">
                <a:solidFill>
                  <a:schemeClr val="dk1"/>
                </a:solidFill>
              </a:rPr>
              <a:t>. Il souffre d’anxiété et de dépression en raison de son mal de dos. </a:t>
            </a:r>
            <a:r>
              <a:rPr lang="fr-FR" sz="2800" b="1" dirty="0">
                <a:solidFill>
                  <a:schemeClr val="dk1"/>
                </a:solidFill>
              </a:rPr>
              <a:t>Son médecin a noté cette douleur découlant de son emploi de mécanicien et lui a prescrit</a:t>
            </a:r>
            <a:r>
              <a:rPr lang="fr-FR" sz="2800" dirty="0">
                <a:solidFill>
                  <a:schemeClr val="dk1"/>
                </a:solidFill>
              </a:rPr>
              <a:t> une imagerie médicale pour son dos et des séances avec un psychiatre.</a:t>
            </a:r>
          </a:p>
          <a:p>
            <a:pPr marL="55562" lvl="1" indent="0" algn="just" rtl="0">
              <a:lnSpc>
                <a:spcPct val="90000"/>
              </a:lnSpc>
              <a:spcBef>
                <a:spcPts val="0"/>
              </a:spcBef>
              <a:spcAft>
                <a:spcPts val="0"/>
              </a:spcAft>
              <a:buClr>
                <a:schemeClr val="dk1"/>
              </a:buClr>
              <a:buSzPts val="2800"/>
              <a:buNone/>
            </a:pPr>
            <a:endParaRPr sz="2800" dirty="0">
              <a:solidFill>
                <a:schemeClr val="dk1"/>
              </a:solidFill>
            </a:endParaRPr>
          </a:p>
          <a:p>
            <a:pPr marL="55563" lvl="1" indent="0" algn="just" rtl="0">
              <a:lnSpc>
                <a:spcPct val="90000"/>
              </a:lnSpc>
              <a:spcBef>
                <a:spcPts val="0"/>
              </a:spcBef>
              <a:spcAft>
                <a:spcPts val="0"/>
              </a:spcAft>
              <a:buClr>
                <a:schemeClr val="dk1"/>
              </a:buClr>
              <a:buSzPts val="2800"/>
              <a:buNone/>
            </a:pPr>
            <a:r>
              <a:rPr lang="fr-FR" sz="2800" dirty="0">
                <a:solidFill>
                  <a:schemeClr val="dk1"/>
                </a:solidFill>
              </a:rPr>
              <a:t>Hassan a une rencontre chaque mois avec le psychiatre, qui lui a </a:t>
            </a:r>
            <a:r>
              <a:rPr lang="fr-FR" sz="2800" b="1" dirty="0">
                <a:solidFill>
                  <a:schemeClr val="accent2"/>
                </a:solidFill>
              </a:rPr>
              <a:t>prescrit des médicaments pour sa dépression et son anxiété</a:t>
            </a:r>
            <a:r>
              <a:rPr lang="fr-FR" sz="2800" dirty="0">
                <a:solidFill>
                  <a:schemeClr val="dk1"/>
                </a:solidFill>
              </a:rPr>
              <a:t>. Le psychiatre a indiqué dans son rapport que Hassan a peut-être un </a:t>
            </a:r>
            <a:r>
              <a:rPr lang="fr-FR" sz="2800" b="1" dirty="0">
                <a:solidFill>
                  <a:schemeClr val="accent2"/>
                </a:solidFill>
              </a:rPr>
              <a:t>trouble d’apprentissage</a:t>
            </a:r>
            <a:r>
              <a:rPr lang="fr-FR" sz="2800" dirty="0">
                <a:solidFill>
                  <a:schemeClr val="dk1"/>
                </a:solidFill>
              </a:rPr>
              <a:t>.</a:t>
            </a:r>
            <a:endParaRPr dirty="0"/>
          </a:p>
        </p:txBody>
      </p:sp>
      <p:sp>
        <p:nvSpPr>
          <p:cNvPr id="387" name="Google Shape;387;p49"/>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37</a:t>
            </a:fld>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custDataLst>
              <p:tags r:id="rId1"/>
            </p:custDataLst>
          </p:nvPr>
        </p:nvSpPr>
        <p:spPr>
          <a:xfrm>
            <a:off x="622800" y="1342910"/>
            <a:ext cx="80628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Déficience ou limitation?</a:t>
            </a:r>
            <a:endParaRPr sz="4800" b="1" dirty="0"/>
          </a:p>
        </p:txBody>
      </p:sp>
      <p:sp>
        <p:nvSpPr>
          <p:cNvPr id="394" name="Google Shape;394;p50"/>
          <p:cNvSpPr txBox="1">
            <a:spLocks noGrp="1"/>
          </p:cNvSpPr>
          <p:nvPr>
            <p:ph type="body" idx="1"/>
            <p:custDataLst>
              <p:tags r:id="rId2"/>
            </p:custDataLst>
          </p:nvPr>
        </p:nvSpPr>
        <p:spPr>
          <a:xfrm>
            <a:off x="622800" y="2952000"/>
            <a:ext cx="8329500" cy="765810"/>
          </a:xfrm>
          <a:prstGeom prst="rect">
            <a:avLst/>
          </a:prstGeom>
          <a:noFill/>
          <a:ln>
            <a:noFill/>
          </a:ln>
        </p:spPr>
        <p:txBody>
          <a:bodyPr spcFirstLastPara="1" wrap="square" lIns="91425" tIns="45700" rIns="91425" bIns="45700" anchor="t" anchorCtr="0">
            <a:spAutoFit/>
          </a:bodyPr>
          <a:lstStyle/>
          <a:p>
            <a:pPr marL="0" lvl="1" indent="0" algn="l" rtl="0">
              <a:lnSpc>
                <a:spcPct val="90000"/>
              </a:lnSpc>
              <a:spcBef>
                <a:spcPts val="500"/>
              </a:spcBef>
              <a:spcAft>
                <a:spcPts val="0"/>
              </a:spcAft>
              <a:buClr>
                <a:schemeClr val="dk1"/>
              </a:buClr>
              <a:buSzPts val="4400"/>
              <a:buNone/>
            </a:pPr>
            <a:r>
              <a:rPr lang="en-CA" sz="4400" dirty="0">
                <a:solidFill>
                  <a:schemeClr val="dk1"/>
                </a:solidFill>
              </a:rPr>
              <a:t>Hassan souffre d’un mal de dos.</a:t>
            </a:r>
            <a:endParaRPr sz="2800" dirty="0">
              <a:solidFill>
                <a:schemeClr val="dk1"/>
              </a:solidFill>
            </a:endParaRPr>
          </a:p>
        </p:txBody>
      </p:sp>
      <p:sp>
        <p:nvSpPr>
          <p:cNvPr id="395" name="Google Shape;395;p50"/>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38</a:t>
            </a:fld>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1"/>
          <p:cNvSpPr txBox="1">
            <a:spLocks noGrp="1"/>
          </p:cNvSpPr>
          <p:nvPr>
            <p:ph type="title"/>
            <p:custDataLst>
              <p:tags r:id="rId1"/>
            </p:custDataLst>
          </p:nvPr>
        </p:nvSpPr>
        <p:spPr>
          <a:xfrm>
            <a:off x="622800" y="1342910"/>
            <a:ext cx="80628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CA" sz="4800" b="1" dirty="0">
                <a:solidFill>
                  <a:srgbClr val="C55A11"/>
                </a:solidFill>
              </a:rPr>
              <a:t>Déficience</a:t>
            </a:r>
            <a:r>
              <a:rPr lang="en-CA" sz="4800" b="1" dirty="0">
                <a:solidFill>
                  <a:srgbClr val="C55A11"/>
                </a:solidFill>
              </a:rPr>
              <a:t> </a:t>
            </a:r>
            <a:r>
              <a:rPr lang="fr-CA" sz="4800" b="1" dirty="0">
                <a:solidFill>
                  <a:srgbClr val="C55A11"/>
                </a:solidFill>
              </a:rPr>
              <a:t>ou</a:t>
            </a:r>
            <a:r>
              <a:rPr lang="en-CA" sz="4800" b="1" dirty="0">
                <a:solidFill>
                  <a:srgbClr val="C55A11"/>
                </a:solidFill>
              </a:rPr>
              <a:t> limitation?</a:t>
            </a:r>
            <a:endParaRPr sz="4800" b="1" dirty="0"/>
          </a:p>
        </p:txBody>
      </p:sp>
      <p:sp>
        <p:nvSpPr>
          <p:cNvPr id="402" name="Google Shape;402;p51"/>
          <p:cNvSpPr txBox="1">
            <a:spLocks noGrp="1"/>
          </p:cNvSpPr>
          <p:nvPr>
            <p:ph type="body" idx="1"/>
            <p:custDataLst>
              <p:tags r:id="rId2"/>
            </p:custDataLst>
          </p:nvPr>
        </p:nvSpPr>
        <p:spPr>
          <a:xfrm>
            <a:off x="622800" y="2952000"/>
            <a:ext cx="8329500" cy="710411"/>
          </a:xfrm>
          <a:prstGeom prst="rect">
            <a:avLst/>
          </a:prstGeom>
          <a:noFill/>
          <a:ln>
            <a:noFill/>
          </a:ln>
        </p:spPr>
        <p:txBody>
          <a:bodyPr spcFirstLastPara="1" wrap="square" lIns="91425" tIns="45700" rIns="91425" bIns="45700" anchor="t" anchorCtr="0">
            <a:spAutoFit/>
          </a:bodyPr>
          <a:lstStyle/>
          <a:p>
            <a:pPr marL="0" lvl="1" indent="0" algn="l" rtl="0">
              <a:lnSpc>
                <a:spcPct val="90000"/>
              </a:lnSpc>
              <a:spcBef>
                <a:spcPts val="500"/>
              </a:spcBef>
              <a:spcAft>
                <a:spcPts val="0"/>
              </a:spcAft>
              <a:buClr>
                <a:schemeClr val="dk1"/>
              </a:buClr>
              <a:buSzPts val="4000"/>
              <a:buNone/>
            </a:pPr>
            <a:r>
              <a:rPr lang="fr-FR" sz="4000" dirty="0">
                <a:solidFill>
                  <a:schemeClr val="dk1"/>
                </a:solidFill>
              </a:rPr>
              <a:t>Hassan se déplace à l’aide d’une canne.</a:t>
            </a:r>
            <a:endParaRPr sz="2800" dirty="0">
              <a:solidFill>
                <a:schemeClr val="dk1"/>
              </a:solidFill>
            </a:endParaRPr>
          </a:p>
        </p:txBody>
      </p:sp>
      <p:sp>
        <p:nvSpPr>
          <p:cNvPr id="403" name="Google Shape;403;p51"/>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39</a:t>
            </a:fld>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custDataLst>
              <p:tags r:id="rId1"/>
            </p:custDataLst>
          </p:nvPr>
        </p:nvSpPr>
        <p:spPr>
          <a:xfrm>
            <a:off x="623888" y="1342800"/>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Ordre du jour</a:t>
            </a:r>
            <a:endParaRPr sz="4800" b="1" dirty="0"/>
          </a:p>
        </p:txBody>
      </p:sp>
      <p:sp>
        <p:nvSpPr>
          <p:cNvPr id="117" name="Google Shape;117;p16"/>
          <p:cNvSpPr txBox="1">
            <a:spLocks noGrp="1"/>
          </p:cNvSpPr>
          <p:nvPr>
            <p:ph type="body" idx="1"/>
            <p:custDataLst>
              <p:tags r:id="rId2"/>
            </p:custDataLst>
          </p:nvPr>
        </p:nvSpPr>
        <p:spPr>
          <a:xfrm>
            <a:off x="623900" y="2167575"/>
            <a:ext cx="8386800" cy="4513200"/>
          </a:xfrm>
          <a:prstGeom prst="rect">
            <a:avLst/>
          </a:prstGeom>
          <a:noFill/>
          <a:ln>
            <a:noFill/>
          </a:ln>
        </p:spPr>
        <p:txBody>
          <a:bodyPr spcFirstLastPara="1" wrap="square" lIns="91425" tIns="45700" rIns="91425" bIns="45700" anchor="ctr" anchorCtr="0">
            <a:normAutofit fontScale="62500" lnSpcReduction="20000"/>
          </a:bodyPr>
          <a:lstStyle/>
          <a:p>
            <a:pPr marL="457200" lvl="0" indent="-457200" algn="just" rtl="0">
              <a:lnSpc>
                <a:spcPct val="90000"/>
              </a:lnSpc>
              <a:spcBef>
                <a:spcPts val="1000"/>
              </a:spcBef>
              <a:spcAft>
                <a:spcPts val="0"/>
              </a:spcAft>
              <a:buClr>
                <a:schemeClr val="dk1"/>
              </a:buClr>
              <a:buSzPct val="100000"/>
              <a:buAutoNum type="arabicPeriod"/>
            </a:pPr>
            <a:r>
              <a:rPr lang="en-CA" sz="3500" dirty="0">
                <a:solidFill>
                  <a:schemeClr val="dk1"/>
                </a:solidFill>
              </a:rPr>
              <a:t>Bienvenue et activité d’introduction</a:t>
            </a:r>
            <a:endParaRPr dirty="0"/>
          </a:p>
          <a:p>
            <a:pPr marL="457200" lvl="0" indent="-457200" algn="just" rtl="0">
              <a:lnSpc>
                <a:spcPct val="90000"/>
              </a:lnSpc>
              <a:spcBef>
                <a:spcPts val="1000"/>
              </a:spcBef>
              <a:spcAft>
                <a:spcPts val="0"/>
              </a:spcAft>
              <a:buClr>
                <a:schemeClr val="dk1"/>
              </a:buClr>
              <a:buSzPct val="100000"/>
              <a:buFont typeface="Calibri"/>
              <a:buAutoNum type="arabicPeriod"/>
            </a:pPr>
            <a:r>
              <a:rPr lang="en-CA" sz="3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Qu’est-ce que le</a:t>
            </a:r>
            <a:r>
              <a:rPr lang="en-CA" sz="3500" dirty="0">
                <a:solidFill>
                  <a:schemeClr val="tx1"/>
                </a:solidFill>
                <a:latin typeface="Calibri" panose="020F0502020204030204" pitchFamily="34" charset="0"/>
                <a:ea typeface="Calibri" panose="020F0502020204030204" pitchFamily="34" charset="0"/>
                <a:cs typeface="Calibri" panose="020F0502020204030204" pitchFamily="34" charset="0"/>
              </a:rPr>
              <a:t> POSPH? Qui est admissible? | Catégories prescrites</a:t>
            </a:r>
            <a:endParaRPr lang="en-CA" sz="3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57200" lvl="0" indent="-457200" algn="just" rtl="0">
              <a:lnSpc>
                <a:spcPct val="90000"/>
              </a:lnSpc>
              <a:spcBef>
                <a:spcPts val="1000"/>
              </a:spcBef>
              <a:spcAft>
                <a:spcPts val="0"/>
              </a:spcAft>
              <a:buClr>
                <a:schemeClr val="dk1"/>
              </a:buClr>
              <a:buSzPct val="100000"/>
              <a:buFont typeface="Calibri"/>
              <a:buAutoNum type="arabicPeriod"/>
            </a:pPr>
            <a:r>
              <a:rPr lang="en-CA" sz="3500" dirty="0">
                <a:solidFill>
                  <a:schemeClr val="dk1"/>
                </a:solidFill>
              </a:rPr>
              <a:t>Comment fonctionne le processus de demande du POSPH?</a:t>
            </a:r>
            <a:endParaRPr sz="3500" dirty="0">
              <a:solidFill>
                <a:schemeClr val="dk1"/>
              </a:solidFill>
            </a:endParaRPr>
          </a:p>
          <a:p>
            <a:pPr marL="0" lvl="0" indent="0" algn="just" rtl="0">
              <a:lnSpc>
                <a:spcPct val="90000"/>
              </a:lnSpc>
              <a:spcBef>
                <a:spcPts val="0"/>
              </a:spcBef>
              <a:spcAft>
                <a:spcPts val="0"/>
              </a:spcAft>
              <a:buNone/>
            </a:pPr>
            <a:endParaRPr sz="1608" dirty="0">
              <a:solidFill>
                <a:schemeClr val="dk1"/>
              </a:solidFill>
            </a:endParaRPr>
          </a:p>
          <a:p>
            <a:pPr marL="0" lvl="0" indent="0" algn="just" rtl="0">
              <a:lnSpc>
                <a:spcPct val="90000"/>
              </a:lnSpc>
              <a:spcBef>
                <a:spcPts val="1000"/>
              </a:spcBef>
              <a:spcAft>
                <a:spcPts val="0"/>
              </a:spcAft>
              <a:buNone/>
            </a:pPr>
            <a:r>
              <a:rPr lang="en-CA" sz="3450" b="1" i="1" dirty="0">
                <a:solidFill>
                  <a:schemeClr val="dk1"/>
                </a:solidFill>
              </a:rPr>
              <a:t>QUESTIONS</a:t>
            </a:r>
            <a:r>
              <a:rPr lang="en-CA" sz="3450" dirty="0"/>
              <a:t> </a:t>
            </a:r>
            <a:r>
              <a:rPr lang="en-CA" sz="3450" dirty="0">
                <a:solidFill>
                  <a:schemeClr val="dk1"/>
                </a:solidFill>
              </a:rPr>
              <a:t>ET</a:t>
            </a:r>
            <a:r>
              <a:rPr lang="en-CA" sz="3450" dirty="0"/>
              <a:t> </a:t>
            </a:r>
            <a:r>
              <a:rPr lang="en-CA" sz="3450" b="1" i="1" dirty="0">
                <a:solidFill>
                  <a:schemeClr val="dk1"/>
                </a:solidFill>
              </a:rPr>
              <a:t>PAUSE </a:t>
            </a:r>
          </a:p>
          <a:p>
            <a:pPr marL="0" lvl="0" indent="0" algn="just" rtl="0">
              <a:lnSpc>
                <a:spcPct val="100000"/>
              </a:lnSpc>
              <a:spcBef>
                <a:spcPts val="0"/>
              </a:spcBef>
              <a:spcAft>
                <a:spcPts val="0"/>
              </a:spcAft>
              <a:buNone/>
            </a:pPr>
            <a:endParaRPr sz="1600" b="1" i="1" dirty="0">
              <a:solidFill>
                <a:schemeClr val="dk1"/>
              </a:solidFill>
            </a:endParaRPr>
          </a:p>
          <a:p>
            <a:pPr marL="514350" lvl="0" indent="-514350" algn="just" rtl="0">
              <a:lnSpc>
                <a:spcPct val="90000"/>
              </a:lnSpc>
              <a:spcBef>
                <a:spcPts val="1000"/>
              </a:spcBef>
              <a:spcAft>
                <a:spcPts val="0"/>
              </a:spcAft>
              <a:buClr>
                <a:schemeClr val="dk1"/>
              </a:buClr>
              <a:buSzPct val="100000"/>
              <a:buAutoNum type="arabicPeriod" startAt="4"/>
            </a:pPr>
            <a:r>
              <a:rPr lang="en-CA" sz="3500" dirty="0">
                <a:solidFill>
                  <a:schemeClr val="dk1"/>
                </a:solidFill>
              </a:rPr>
              <a:t>Activité – scénarios</a:t>
            </a:r>
          </a:p>
          <a:p>
            <a:pPr marL="514350" lvl="0" indent="-514350" algn="just" rtl="0">
              <a:lnSpc>
                <a:spcPct val="90000"/>
              </a:lnSpc>
              <a:spcBef>
                <a:spcPts val="1000"/>
              </a:spcBef>
              <a:spcAft>
                <a:spcPts val="0"/>
              </a:spcAft>
              <a:buClr>
                <a:schemeClr val="dk1"/>
              </a:buClr>
              <a:buSzPct val="100000"/>
              <a:buAutoNum type="arabicPeriod" startAt="4"/>
            </a:pPr>
            <a:r>
              <a:rPr lang="en-US" sz="3500" dirty="0">
                <a:solidFill>
                  <a:schemeClr val="dk1"/>
                </a:solidFill>
              </a:rPr>
              <a:t>Établir le handicap et que pouvons-nous faire pour aider?</a:t>
            </a:r>
          </a:p>
          <a:p>
            <a:pPr marL="0" lvl="0" indent="0" algn="just" rtl="0">
              <a:lnSpc>
                <a:spcPct val="90000"/>
              </a:lnSpc>
              <a:spcBef>
                <a:spcPts val="1000"/>
              </a:spcBef>
              <a:spcAft>
                <a:spcPts val="0"/>
              </a:spcAft>
              <a:buNone/>
            </a:pPr>
            <a:endParaRPr sz="1600" dirty="0">
              <a:solidFill>
                <a:schemeClr val="dk1"/>
              </a:solidFill>
            </a:endParaRPr>
          </a:p>
          <a:p>
            <a:pPr marL="0" lvl="0" indent="0" algn="just" rtl="0">
              <a:lnSpc>
                <a:spcPct val="90000"/>
              </a:lnSpc>
              <a:spcBef>
                <a:spcPts val="0"/>
              </a:spcBef>
              <a:spcAft>
                <a:spcPts val="0"/>
              </a:spcAft>
              <a:buNone/>
            </a:pPr>
            <a:r>
              <a:rPr lang="en-CA" sz="3500" b="1" i="1" dirty="0">
                <a:solidFill>
                  <a:schemeClr val="dk1"/>
                </a:solidFill>
              </a:rPr>
              <a:t>Q &amp; A</a:t>
            </a:r>
            <a:endParaRPr sz="3500" b="1" i="1" dirty="0">
              <a:solidFill>
                <a:schemeClr val="dk1"/>
              </a:solidFill>
            </a:endParaRPr>
          </a:p>
          <a:p>
            <a:pPr marL="0" lvl="0" indent="0" algn="just" rtl="0">
              <a:lnSpc>
                <a:spcPct val="90000"/>
              </a:lnSpc>
              <a:spcBef>
                <a:spcPts val="0"/>
              </a:spcBef>
              <a:spcAft>
                <a:spcPts val="0"/>
              </a:spcAft>
              <a:buNone/>
            </a:pPr>
            <a:endParaRPr sz="3500" b="1" i="1" dirty="0">
              <a:solidFill>
                <a:schemeClr val="dk1"/>
              </a:solidFill>
            </a:endParaRPr>
          </a:p>
          <a:p>
            <a:pPr marL="514350" lvl="0" indent="-514350" algn="just" rtl="0">
              <a:lnSpc>
                <a:spcPct val="90000"/>
              </a:lnSpc>
              <a:spcBef>
                <a:spcPts val="0"/>
              </a:spcBef>
              <a:spcAft>
                <a:spcPts val="0"/>
              </a:spcAft>
              <a:buClr>
                <a:schemeClr val="dk1"/>
              </a:buClr>
              <a:buSzPct val="100000"/>
              <a:buAutoNum type="arabicPeriod" startAt="6"/>
            </a:pPr>
            <a:r>
              <a:rPr lang="en-CA" sz="3500" dirty="0">
                <a:solidFill>
                  <a:schemeClr val="dk1"/>
                </a:solidFill>
              </a:rPr>
              <a:t>Activité – Scénarios et appui pour l’Auto-évaluation</a:t>
            </a:r>
          </a:p>
          <a:p>
            <a:pPr marL="0" lvl="0" indent="0" algn="just" rtl="0">
              <a:lnSpc>
                <a:spcPct val="90000"/>
              </a:lnSpc>
              <a:spcBef>
                <a:spcPts val="0"/>
              </a:spcBef>
              <a:spcAft>
                <a:spcPts val="0"/>
              </a:spcAft>
              <a:buClr>
                <a:schemeClr val="dk1"/>
              </a:buClr>
              <a:buSzPct val="100000"/>
            </a:pPr>
            <a:endParaRPr lang="en-CA" sz="3500" dirty="0">
              <a:solidFill>
                <a:schemeClr val="dk1"/>
              </a:solidFill>
            </a:endParaRPr>
          </a:p>
          <a:p>
            <a:pPr marL="0" lvl="0" indent="0" algn="just" rtl="0">
              <a:lnSpc>
                <a:spcPct val="90000"/>
              </a:lnSpc>
              <a:spcBef>
                <a:spcPts val="0"/>
              </a:spcBef>
              <a:spcAft>
                <a:spcPts val="0"/>
              </a:spcAft>
              <a:buClr>
                <a:schemeClr val="dk1"/>
              </a:buClr>
              <a:buSzPct val="100000"/>
            </a:pPr>
            <a:r>
              <a:rPr lang="en-CA" sz="3500" dirty="0">
                <a:solidFill>
                  <a:schemeClr val="dk1"/>
                </a:solidFill>
              </a:rPr>
              <a:t>7.     Ressources pour les clients</a:t>
            </a:r>
            <a:endParaRPr dirty="0"/>
          </a:p>
          <a:p>
            <a:pPr marL="0" lvl="0" indent="0" algn="just" rtl="0">
              <a:lnSpc>
                <a:spcPct val="90000"/>
              </a:lnSpc>
              <a:spcBef>
                <a:spcPts val="1000"/>
              </a:spcBef>
              <a:spcAft>
                <a:spcPts val="1000"/>
              </a:spcAft>
              <a:buClr>
                <a:schemeClr val="dk1"/>
              </a:buClr>
              <a:buSzPct val="100000"/>
            </a:pPr>
            <a:r>
              <a:rPr lang="en-CA" sz="3500" dirty="0">
                <a:solidFill>
                  <a:schemeClr val="dk1"/>
                </a:solidFill>
              </a:rPr>
              <a:t>8.     Évaluation et commentaires</a:t>
            </a:r>
            <a:endParaRPr dirty="0"/>
          </a:p>
        </p:txBody>
      </p:sp>
      <p:sp>
        <p:nvSpPr>
          <p:cNvPr id="118" name="Google Shape;118;p16"/>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4</a:t>
            </a:fld>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title"/>
            <p:custDataLst>
              <p:tags r:id="rId1"/>
            </p:custDataLst>
          </p:nvPr>
        </p:nvSpPr>
        <p:spPr>
          <a:xfrm>
            <a:off x="622800" y="1342910"/>
            <a:ext cx="80628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CA" sz="4800" b="1" dirty="0">
                <a:solidFill>
                  <a:srgbClr val="C55A11"/>
                </a:solidFill>
              </a:rPr>
              <a:t>Déficience</a:t>
            </a:r>
            <a:r>
              <a:rPr lang="en-CA" sz="4800" b="1" dirty="0">
                <a:solidFill>
                  <a:srgbClr val="C55A11"/>
                </a:solidFill>
              </a:rPr>
              <a:t> </a:t>
            </a:r>
            <a:r>
              <a:rPr lang="fr-CA" sz="4800" b="1" dirty="0">
                <a:solidFill>
                  <a:srgbClr val="C55A11"/>
                </a:solidFill>
              </a:rPr>
              <a:t>ou</a:t>
            </a:r>
            <a:r>
              <a:rPr lang="en-CA" sz="4800" b="1" dirty="0">
                <a:solidFill>
                  <a:srgbClr val="C55A11"/>
                </a:solidFill>
              </a:rPr>
              <a:t> limitation?</a:t>
            </a:r>
            <a:endParaRPr sz="4800" b="1" dirty="0"/>
          </a:p>
        </p:txBody>
      </p:sp>
      <p:sp>
        <p:nvSpPr>
          <p:cNvPr id="410" name="Google Shape;410;p52"/>
          <p:cNvSpPr txBox="1">
            <a:spLocks noGrp="1"/>
          </p:cNvSpPr>
          <p:nvPr>
            <p:ph type="body" idx="1"/>
            <p:custDataLst>
              <p:tags r:id="rId2"/>
            </p:custDataLst>
          </p:nvPr>
        </p:nvSpPr>
        <p:spPr>
          <a:xfrm>
            <a:off x="622800" y="2952000"/>
            <a:ext cx="7773055" cy="1818406"/>
          </a:xfrm>
          <a:prstGeom prst="rect">
            <a:avLst/>
          </a:prstGeom>
          <a:noFill/>
          <a:ln>
            <a:noFill/>
          </a:ln>
        </p:spPr>
        <p:txBody>
          <a:bodyPr spcFirstLastPara="1" wrap="square" lIns="91425" tIns="45700" rIns="91425" bIns="45700" anchor="t" anchorCtr="0">
            <a:spAutoFit/>
          </a:bodyPr>
          <a:lstStyle/>
          <a:p>
            <a:pPr marL="55562" lvl="1" indent="0" algn="just" rtl="0">
              <a:lnSpc>
                <a:spcPct val="90000"/>
              </a:lnSpc>
              <a:spcBef>
                <a:spcPts val="500"/>
              </a:spcBef>
              <a:spcAft>
                <a:spcPts val="0"/>
              </a:spcAft>
              <a:buClr>
                <a:schemeClr val="dk1"/>
              </a:buClr>
              <a:buSzPts val="4000"/>
              <a:buNone/>
            </a:pPr>
            <a:r>
              <a:rPr lang="fr-FR" sz="4000" dirty="0">
                <a:solidFill>
                  <a:schemeClr val="dk1"/>
                </a:solidFill>
              </a:rPr>
              <a:t>Hassan veut suivre un cours d'anglais langue seconde, mais il a de la difficulté à apprendre l'anglais.</a:t>
            </a:r>
            <a:endParaRPr sz="2800" dirty="0">
              <a:solidFill>
                <a:schemeClr val="dk1"/>
              </a:solidFill>
            </a:endParaRPr>
          </a:p>
        </p:txBody>
      </p:sp>
      <p:sp>
        <p:nvSpPr>
          <p:cNvPr id="411" name="Google Shape;411;p52"/>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40</a:t>
            </a:fld>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a:spLocks noGrp="1"/>
          </p:cNvSpPr>
          <p:nvPr>
            <p:ph type="title"/>
            <p:custDataLst>
              <p:tags r:id="rId1"/>
            </p:custDataLst>
          </p:nvPr>
        </p:nvSpPr>
        <p:spPr>
          <a:xfrm>
            <a:off x="622800" y="1342910"/>
            <a:ext cx="80628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CA" sz="4800" b="1" dirty="0">
                <a:solidFill>
                  <a:srgbClr val="C55A11"/>
                </a:solidFill>
              </a:rPr>
              <a:t>Déficience</a:t>
            </a:r>
            <a:r>
              <a:rPr lang="en-CA" sz="4800" b="1" dirty="0">
                <a:solidFill>
                  <a:srgbClr val="C55A11"/>
                </a:solidFill>
              </a:rPr>
              <a:t> </a:t>
            </a:r>
            <a:r>
              <a:rPr lang="fr-CA" sz="4800" b="1" dirty="0">
                <a:solidFill>
                  <a:srgbClr val="C55A11"/>
                </a:solidFill>
              </a:rPr>
              <a:t>ou</a:t>
            </a:r>
            <a:r>
              <a:rPr lang="en-CA" sz="4800" b="1" dirty="0">
                <a:solidFill>
                  <a:srgbClr val="C55A11"/>
                </a:solidFill>
              </a:rPr>
              <a:t> limitation?</a:t>
            </a:r>
            <a:endParaRPr sz="4800" b="1" dirty="0"/>
          </a:p>
        </p:txBody>
      </p:sp>
      <p:sp>
        <p:nvSpPr>
          <p:cNvPr id="418" name="Google Shape;418;p53"/>
          <p:cNvSpPr txBox="1">
            <a:spLocks noGrp="1"/>
          </p:cNvSpPr>
          <p:nvPr>
            <p:ph type="body" idx="1"/>
            <p:custDataLst>
              <p:tags r:id="rId2"/>
            </p:custDataLst>
          </p:nvPr>
        </p:nvSpPr>
        <p:spPr>
          <a:xfrm>
            <a:off x="622800" y="2952000"/>
            <a:ext cx="8062800" cy="2372404"/>
          </a:xfrm>
          <a:prstGeom prst="rect">
            <a:avLst/>
          </a:prstGeom>
          <a:noFill/>
          <a:ln>
            <a:noFill/>
          </a:ln>
        </p:spPr>
        <p:txBody>
          <a:bodyPr spcFirstLastPara="1" wrap="square" lIns="91425" tIns="45700" rIns="91425" bIns="45700" anchor="t" anchorCtr="0">
            <a:spAutoFit/>
          </a:bodyPr>
          <a:lstStyle/>
          <a:p>
            <a:pPr marL="0" lvl="1" indent="0" algn="l" rtl="0">
              <a:lnSpc>
                <a:spcPct val="90000"/>
              </a:lnSpc>
              <a:spcBef>
                <a:spcPts val="500"/>
              </a:spcBef>
              <a:spcAft>
                <a:spcPts val="0"/>
              </a:spcAft>
              <a:buClr>
                <a:schemeClr val="dk1"/>
              </a:buClr>
              <a:buSzPts val="4000"/>
              <a:buNone/>
            </a:pPr>
            <a:r>
              <a:rPr lang="fr-FR" sz="4000" dirty="0">
                <a:solidFill>
                  <a:schemeClr val="dk1"/>
                </a:solidFill>
              </a:rPr>
              <a:t>Hassan a besoin de médicaments et de consultations psychiatriques régulières pour l'aider à gérer son humeur.</a:t>
            </a:r>
            <a:endParaRPr sz="2800" dirty="0">
              <a:solidFill>
                <a:schemeClr val="dk1"/>
              </a:solidFill>
            </a:endParaRPr>
          </a:p>
        </p:txBody>
      </p:sp>
      <p:sp>
        <p:nvSpPr>
          <p:cNvPr id="419" name="Google Shape;419;p53"/>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41</a:t>
            </a:fld>
            <a:endParaRPr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4037-6ABD-4745-A35C-77712FCFE502}"/>
              </a:ext>
            </a:extLst>
          </p:cNvPr>
          <p:cNvSpPr>
            <a:spLocks noGrp="1"/>
          </p:cNvSpPr>
          <p:nvPr>
            <p:ph type="title"/>
            <p:custDataLst>
              <p:tags r:id="rId1"/>
            </p:custDataLst>
          </p:nvPr>
        </p:nvSpPr>
        <p:spPr>
          <a:xfrm>
            <a:off x="628650" y="667998"/>
            <a:ext cx="7886700" cy="1325563"/>
          </a:xfrm>
        </p:spPr>
        <p:txBody>
          <a:bodyPr/>
          <a:lstStyle/>
          <a:p>
            <a:r>
              <a:rPr lang="en-CA" dirty="0"/>
              <a:t>Scénario – activité TDH</a:t>
            </a:r>
          </a:p>
        </p:txBody>
      </p:sp>
      <p:sp>
        <p:nvSpPr>
          <p:cNvPr id="3" name="Text Placeholder 2">
            <a:extLst>
              <a:ext uri="{FF2B5EF4-FFF2-40B4-BE49-F238E27FC236}">
                <a16:creationId xmlns:a16="http://schemas.microsoft.com/office/drawing/2014/main" id="{D37428DB-4A2E-4362-BC31-028B335168CD}"/>
              </a:ext>
            </a:extLst>
          </p:cNvPr>
          <p:cNvSpPr>
            <a:spLocks noGrp="1"/>
          </p:cNvSpPr>
          <p:nvPr>
            <p:ph type="body" idx="1"/>
            <p:custDataLst>
              <p:tags r:id="rId2"/>
            </p:custDataLst>
          </p:nvPr>
        </p:nvSpPr>
        <p:spPr>
          <a:xfrm>
            <a:off x="628650" y="2370137"/>
            <a:ext cx="8111937" cy="4351338"/>
          </a:xfrm>
        </p:spPr>
        <p:txBody>
          <a:bodyPr>
            <a:normAutofit/>
          </a:bodyPr>
          <a:lstStyle/>
          <a:p>
            <a:pPr marL="114300" indent="0">
              <a:buNone/>
            </a:pPr>
            <a:endParaRPr lang="en-CA" sz="4000" dirty="0"/>
          </a:p>
        </p:txBody>
      </p:sp>
      <p:sp>
        <p:nvSpPr>
          <p:cNvPr id="4" name="Slide Number Placeholder 3">
            <a:extLst>
              <a:ext uri="{FF2B5EF4-FFF2-40B4-BE49-F238E27FC236}">
                <a16:creationId xmlns:a16="http://schemas.microsoft.com/office/drawing/2014/main" id="{FE8964C3-A091-4263-83CC-6F3B3A015CFA}"/>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CA" smtClean="0"/>
              <a:t>42</a:t>
            </a:fld>
            <a:endParaRPr lang="en-CA"/>
          </a:p>
        </p:txBody>
      </p:sp>
      <p:graphicFrame>
        <p:nvGraphicFramePr>
          <p:cNvPr id="5" name="Table 5">
            <a:extLst>
              <a:ext uri="{FF2B5EF4-FFF2-40B4-BE49-F238E27FC236}">
                <a16:creationId xmlns:a16="http://schemas.microsoft.com/office/drawing/2014/main" id="{A2840421-C940-4344-9570-0633CF5EA977}"/>
              </a:ext>
            </a:extLst>
          </p:cNvPr>
          <p:cNvGraphicFramePr>
            <a:graphicFrameLocks noGrp="1"/>
          </p:cNvGraphicFramePr>
          <p:nvPr>
            <p:custDataLst>
              <p:tags r:id="rId4"/>
            </p:custDataLst>
            <p:extLst>
              <p:ext uri="{D42A27DB-BD31-4B8C-83A1-F6EECF244321}">
                <p14:modId xmlns:p14="http://schemas.microsoft.com/office/powerpoint/2010/main" val="4186715839"/>
              </p:ext>
            </p:extLst>
          </p:nvPr>
        </p:nvGraphicFramePr>
        <p:xfrm>
          <a:off x="628649" y="1753508"/>
          <a:ext cx="8111937" cy="4594054"/>
        </p:xfrm>
        <a:graphic>
          <a:graphicData uri="http://schemas.openxmlformats.org/drawingml/2006/table">
            <a:tbl>
              <a:tblPr firstRow="1" bandRow="1">
                <a:tableStyleId>{21E4AEA4-8DFA-4A89-87EB-49C32662AFE0}</a:tableStyleId>
              </a:tblPr>
              <a:tblGrid>
                <a:gridCol w="5264151">
                  <a:extLst>
                    <a:ext uri="{9D8B030D-6E8A-4147-A177-3AD203B41FA5}">
                      <a16:colId xmlns:a16="http://schemas.microsoft.com/office/drawing/2014/main" val="3515205025"/>
                    </a:ext>
                  </a:extLst>
                </a:gridCol>
                <a:gridCol w="2847786">
                  <a:extLst>
                    <a:ext uri="{9D8B030D-6E8A-4147-A177-3AD203B41FA5}">
                      <a16:colId xmlns:a16="http://schemas.microsoft.com/office/drawing/2014/main" val="15181262"/>
                    </a:ext>
                  </a:extLst>
                </a:gridCol>
              </a:tblGrid>
              <a:tr h="1173210">
                <a:tc>
                  <a:txBody>
                    <a:bodyPr/>
                    <a:lstStyle/>
                    <a:p>
                      <a:r>
                        <a:rPr lang="en-CA" sz="3200" dirty="0"/>
                        <a:t>Fait</a:t>
                      </a:r>
                    </a:p>
                  </a:txBody>
                  <a:tcPr/>
                </a:tc>
                <a:tc>
                  <a:txBody>
                    <a:bodyPr/>
                    <a:lstStyle/>
                    <a:p>
                      <a:r>
                        <a:rPr lang="en-CA" sz="3200" dirty="0"/>
                        <a:t>Déficience ou limitation?</a:t>
                      </a:r>
                    </a:p>
                  </a:txBody>
                  <a:tcPr/>
                </a:tc>
                <a:extLst>
                  <a:ext uri="{0D108BD9-81ED-4DB2-BD59-A6C34878D82A}">
                    <a16:rowId xmlns:a16="http://schemas.microsoft.com/office/drawing/2014/main" val="275329682"/>
                  </a:ext>
                </a:extLst>
              </a:tr>
              <a:tr h="629282">
                <a:tc>
                  <a:txBody>
                    <a:bodyPr/>
                    <a:lstStyle/>
                    <a:p>
                      <a:r>
                        <a:rPr lang="en-CA" sz="2800" dirty="0"/>
                        <a:t>Souffre d’un mal de dos</a:t>
                      </a:r>
                    </a:p>
                  </a:txBody>
                  <a:tcPr/>
                </a:tc>
                <a:tc>
                  <a:txBody>
                    <a:bodyPr/>
                    <a:lstStyle/>
                    <a:p>
                      <a:endParaRPr lang="en-CA" sz="2800" dirty="0"/>
                    </a:p>
                  </a:txBody>
                  <a:tcPr/>
                </a:tc>
                <a:extLst>
                  <a:ext uri="{0D108BD9-81ED-4DB2-BD59-A6C34878D82A}">
                    <a16:rowId xmlns:a16="http://schemas.microsoft.com/office/drawing/2014/main" val="1527021345"/>
                  </a:ext>
                </a:extLst>
              </a:tr>
              <a:tr h="685800">
                <a:tc>
                  <a:txBody>
                    <a:bodyPr/>
                    <a:lstStyle/>
                    <a:p>
                      <a:r>
                        <a:rPr lang="en-CA" sz="2800" dirty="0"/>
                        <a:t>Se déplace à l’aide d’une canne</a:t>
                      </a:r>
                    </a:p>
                  </a:txBody>
                  <a:tcPr/>
                </a:tc>
                <a:tc>
                  <a:txBody>
                    <a:bodyPr/>
                    <a:lstStyle/>
                    <a:p>
                      <a:endParaRPr lang="en-CA" sz="2800" dirty="0"/>
                    </a:p>
                  </a:txBody>
                  <a:tcPr/>
                </a:tc>
                <a:extLst>
                  <a:ext uri="{0D108BD9-81ED-4DB2-BD59-A6C34878D82A}">
                    <a16:rowId xmlns:a16="http://schemas.microsoft.com/office/drawing/2014/main" val="4250682012"/>
                  </a:ext>
                </a:extLst>
              </a:tr>
              <a:tr h="1052881">
                <a:tc>
                  <a:txBody>
                    <a:bodyPr/>
                    <a:lstStyle/>
                    <a:p>
                      <a:r>
                        <a:rPr lang="en-CA" sz="2800" dirty="0"/>
                        <a:t>Difficulté pour apprendre l'anglais</a:t>
                      </a:r>
                    </a:p>
                  </a:txBody>
                  <a:tcPr/>
                </a:tc>
                <a:tc>
                  <a:txBody>
                    <a:bodyPr/>
                    <a:lstStyle/>
                    <a:p>
                      <a:endParaRPr lang="en-CA" sz="2800" dirty="0"/>
                    </a:p>
                  </a:txBody>
                  <a:tcPr/>
                </a:tc>
                <a:extLst>
                  <a:ext uri="{0D108BD9-81ED-4DB2-BD59-A6C34878D82A}">
                    <a16:rowId xmlns:a16="http://schemas.microsoft.com/office/drawing/2014/main" val="2822605311"/>
                  </a:ext>
                </a:extLst>
              </a:tr>
              <a:tr h="1052881">
                <a:tc>
                  <a:txBody>
                    <a:bodyPr/>
                    <a:lstStyle/>
                    <a:p>
                      <a:r>
                        <a:rPr lang="en-CA" sz="2800" dirty="0"/>
                        <a:t>Médicaments et aide psychiatrique</a:t>
                      </a:r>
                    </a:p>
                  </a:txBody>
                  <a:tcPr/>
                </a:tc>
                <a:tc>
                  <a:txBody>
                    <a:bodyPr/>
                    <a:lstStyle/>
                    <a:p>
                      <a:endParaRPr lang="en-CA" sz="2800" dirty="0"/>
                    </a:p>
                  </a:txBody>
                  <a:tcPr/>
                </a:tc>
                <a:extLst>
                  <a:ext uri="{0D108BD9-81ED-4DB2-BD59-A6C34878D82A}">
                    <a16:rowId xmlns:a16="http://schemas.microsoft.com/office/drawing/2014/main" val="3304473605"/>
                  </a:ext>
                </a:extLst>
              </a:tr>
            </a:tbl>
          </a:graphicData>
        </a:graphic>
      </p:graphicFrame>
    </p:spTree>
    <p:extLst>
      <p:ext uri="{BB962C8B-B14F-4D97-AF65-F5344CB8AC3E}">
        <p14:creationId xmlns:p14="http://schemas.microsoft.com/office/powerpoint/2010/main" val="1643547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4037-6ABD-4745-A35C-77712FCFE502}"/>
              </a:ext>
            </a:extLst>
          </p:cNvPr>
          <p:cNvSpPr>
            <a:spLocks noGrp="1"/>
          </p:cNvSpPr>
          <p:nvPr>
            <p:ph type="title"/>
            <p:custDataLst>
              <p:tags r:id="rId1"/>
            </p:custDataLst>
          </p:nvPr>
        </p:nvSpPr>
        <p:spPr>
          <a:xfrm>
            <a:off x="628650" y="667998"/>
            <a:ext cx="7886700" cy="1325563"/>
          </a:xfrm>
        </p:spPr>
        <p:txBody>
          <a:bodyPr/>
          <a:lstStyle/>
          <a:p>
            <a:r>
              <a:rPr lang="en-CA" dirty="0"/>
              <a:t>Réponses au scénario</a:t>
            </a:r>
          </a:p>
        </p:txBody>
      </p:sp>
      <p:sp>
        <p:nvSpPr>
          <p:cNvPr id="3" name="Text Placeholder 2">
            <a:extLst>
              <a:ext uri="{FF2B5EF4-FFF2-40B4-BE49-F238E27FC236}">
                <a16:creationId xmlns:a16="http://schemas.microsoft.com/office/drawing/2014/main" id="{D37428DB-4A2E-4362-BC31-028B335168CD}"/>
              </a:ext>
            </a:extLst>
          </p:cNvPr>
          <p:cNvSpPr>
            <a:spLocks noGrp="1"/>
          </p:cNvSpPr>
          <p:nvPr>
            <p:ph type="body" idx="1"/>
            <p:custDataLst>
              <p:tags r:id="rId2"/>
            </p:custDataLst>
          </p:nvPr>
        </p:nvSpPr>
        <p:spPr>
          <a:xfrm>
            <a:off x="628650" y="2370137"/>
            <a:ext cx="8111937" cy="4351338"/>
          </a:xfrm>
        </p:spPr>
        <p:txBody>
          <a:bodyPr>
            <a:normAutofit/>
          </a:bodyPr>
          <a:lstStyle/>
          <a:p>
            <a:pPr marL="114300" indent="0">
              <a:buNone/>
            </a:pPr>
            <a:endParaRPr lang="en-CA" sz="4000" dirty="0"/>
          </a:p>
        </p:txBody>
      </p:sp>
      <p:sp>
        <p:nvSpPr>
          <p:cNvPr id="4" name="Slide Number Placeholder 3">
            <a:extLst>
              <a:ext uri="{FF2B5EF4-FFF2-40B4-BE49-F238E27FC236}">
                <a16:creationId xmlns:a16="http://schemas.microsoft.com/office/drawing/2014/main" id="{FE8964C3-A091-4263-83CC-6F3B3A015CFA}"/>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CA" smtClean="0"/>
              <a:t>43</a:t>
            </a:fld>
            <a:endParaRPr lang="en-CA"/>
          </a:p>
        </p:txBody>
      </p:sp>
      <p:graphicFrame>
        <p:nvGraphicFramePr>
          <p:cNvPr id="5" name="Table 5">
            <a:extLst>
              <a:ext uri="{FF2B5EF4-FFF2-40B4-BE49-F238E27FC236}">
                <a16:creationId xmlns:a16="http://schemas.microsoft.com/office/drawing/2014/main" id="{A2840421-C940-4344-9570-0633CF5EA977}"/>
              </a:ext>
            </a:extLst>
          </p:cNvPr>
          <p:cNvGraphicFramePr>
            <a:graphicFrameLocks noGrp="1"/>
          </p:cNvGraphicFramePr>
          <p:nvPr>
            <p:custDataLst>
              <p:tags r:id="rId4"/>
            </p:custDataLst>
            <p:extLst>
              <p:ext uri="{D42A27DB-BD31-4B8C-83A1-F6EECF244321}">
                <p14:modId xmlns:p14="http://schemas.microsoft.com/office/powerpoint/2010/main" val="2372147056"/>
              </p:ext>
            </p:extLst>
          </p:nvPr>
        </p:nvGraphicFramePr>
        <p:xfrm>
          <a:off x="403413" y="1637842"/>
          <a:ext cx="8507124" cy="5220158"/>
        </p:xfrm>
        <a:graphic>
          <a:graphicData uri="http://schemas.openxmlformats.org/drawingml/2006/table">
            <a:tbl>
              <a:tblPr firstRow="1" bandRow="1">
                <a:tableStyleId>{21E4AEA4-8DFA-4A89-87EB-49C32662AFE0}</a:tableStyleId>
              </a:tblPr>
              <a:tblGrid>
                <a:gridCol w="3254187">
                  <a:extLst>
                    <a:ext uri="{9D8B030D-6E8A-4147-A177-3AD203B41FA5}">
                      <a16:colId xmlns:a16="http://schemas.microsoft.com/office/drawing/2014/main" val="3515205025"/>
                    </a:ext>
                  </a:extLst>
                </a:gridCol>
                <a:gridCol w="5252937">
                  <a:extLst>
                    <a:ext uri="{9D8B030D-6E8A-4147-A177-3AD203B41FA5}">
                      <a16:colId xmlns:a16="http://schemas.microsoft.com/office/drawing/2014/main" val="15181262"/>
                    </a:ext>
                  </a:extLst>
                </a:gridCol>
              </a:tblGrid>
              <a:tr h="1191610">
                <a:tc>
                  <a:txBody>
                    <a:bodyPr/>
                    <a:lstStyle/>
                    <a:p>
                      <a:r>
                        <a:rPr lang="en-CA" sz="3200" dirty="0"/>
                        <a:t>Fait</a:t>
                      </a:r>
                    </a:p>
                  </a:txBody>
                  <a:tcPr/>
                </a:tc>
                <a:tc>
                  <a:txBody>
                    <a:bodyPr/>
                    <a:lstStyle/>
                    <a:p>
                      <a:r>
                        <a:rPr lang="en-CA" sz="3200" dirty="0"/>
                        <a:t>Déficience ou</a:t>
                      </a:r>
                      <a:r>
                        <a:rPr lang="en-CA" sz="3200" baseline="0" dirty="0"/>
                        <a:t> limitation</a:t>
                      </a:r>
                      <a:r>
                        <a:rPr lang="en-CA" sz="3200" dirty="0"/>
                        <a:t>?</a:t>
                      </a:r>
                    </a:p>
                  </a:txBody>
                  <a:tcPr/>
                </a:tc>
                <a:extLst>
                  <a:ext uri="{0D108BD9-81ED-4DB2-BD59-A6C34878D82A}">
                    <a16:rowId xmlns:a16="http://schemas.microsoft.com/office/drawing/2014/main" val="275329682"/>
                  </a:ext>
                </a:extLst>
              </a:tr>
              <a:tr h="573488">
                <a:tc>
                  <a:txBody>
                    <a:bodyPr/>
                    <a:lstStyle/>
                    <a:p>
                      <a:r>
                        <a:rPr lang="en-CA" sz="2800" dirty="0"/>
                        <a:t>Souffre d’un mal de dos</a:t>
                      </a:r>
                    </a:p>
                  </a:txBody>
                  <a:tcPr/>
                </a:tc>
                <a:tc>
                  <a:txBody>
                    <a:bodyPr/>
                    <a:lstStyle/>
                    <a:p>
                      <a:r>
                        <a:rPr lang="en-CA" sz="2800" dirty="0"/>
                        <a:t>Déficience</a:t>
                      </a:r>
                    </a:p>
                  </a:txBody>
                  <a:tcPr/>
                </a:tc>
                <a:extLst>
                  <a:ext uri="{0D108BD9-81ED-4DB2-BD59-A6C34878D82A}">
                    <a16:rowId xmlns:a16="http://schemas.microsoft.com/office/drawing/2014/main" val="1527021345"/>
                  </a:ext>
                </a:extLst>
              </a:tr>
              <a:tr h="4952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2800" dirty="0"/>
                        <a:t>Se déplace à l’aide d’une canne</a:t>
                      </a:r>
                    </a:p>
                  </a:txBody>
                  <a:tcPr/>
                </a:tc>
                <a:tc>
                  <a:txBody>
                    <a:bodyPr/>
                    <a:lstStyle/>
                    <a:p>
                      <a:pPr lvl="0">
                        <a:buNone/>
                      </a:pPr>
                      <a:r>
                        <a:rPr lang="en-CA" sz="2800" b="0" i="0" u="none" strike="noStrike" cap="none" noProof="0" dirty="0">
                          <a:solidFill>
                            <a:schemeClr val="dk1"/>
                          </a:solidFill>
                          <a:latin typeface="+mn-lt"/>
                          <a:ea typeface="+mn-ea"/>
                          <a:cs typeface="+mn-cs"/>
                          <a:sym typeface="Arial"/>
                        </a:rPr>
                        <a:t>Limitation</a:t>
                      </a:r>
                      <a:endParaRPr lang="en-CA" sz="2800" b="0" i="0" u="none" strike="noStrike" cap="none" dirty="0" err="1">
                        <a:solidFill>
                          <a:schemeClr val="dk1"/>
                        </a:solidFill>
                        <a:latin typeface="+mn-lt"/>
                        <a:ea typeface="+mn-ea"/>
                        <a:cs typeface="+mn-cs"/>
                        <a:sym typeface="Arial"/>
                      </a:endParaRPr>
                    </a:p>
                  </a:txBody>
                  <a:tcPr/>
                </a:tc>
                <a:extLst>
                  <a:ext uri="{0D108BD9-81ED-4DB2-BD59-A6C34878D82A}">
                    <a16:rowId xmlns:a16="http://schemas.microsoft.com/office/drawing/2014/main" val="4250682012"/>
                  </a:ext>
                </a:extLst>
              </a:tr>
              <a:tr h="1069394">
                <a:tc>
                  <a:txBody>
                    <a:bodyPr/>
                    <a:lstStyle/>
                    <a:p>
                      <a:r>
                        <a:rPr lang="en-CA" sz="2800" dirty="0"/>
                        <a:t>Difficulté pour apprendre l'anglais</a:t>
                      </a:r>
                    </a:p>
                  </a:txBody>
                  <a:tcPr/>
                </a:tc>
                <a:tc>
                  <a:txBody>
                    <a:bodyPr/>
                    <a:lstStyle/>
                    <a:p>
                      <a:pPr marR="0" lvl="0" algn="l" rtl="0">
                        <a:lnSpc>
                          <a:spcPct val="100000"/>
                        </a:lnSpc>
                        <a:spcBef>
                          <a:spcPts val="0"/>
                        </a:spcBef>
                        <a:spcAft>
                          <a:spcPts val="0"/>
                        </a:spcAft>
                        <a:buClr>
                          <a:srgbClr val="000000"/>
                        </a:buClr>
                        <a:buFont typeface="Arial"/>
                        <a:buNone/>
                      </a:pPr>
                      <a:r>
                        <a:rPr lang="en-CA" sz="2800" dirty="0"/>
                        <a:t>Déficience/</a:t>
                      </a:r>
                      <a:r>
                        <a:rPr lang="en-CA" sz="2800" b="0" i="0" u="none" strike="noStrike" cap="none" noProof="0" dirty="0">
                          <a:solidFill>
                            <a:schemeClr val="dk1"/>
                          </a:solidFill>
                          <a:latin typeface="+mn-lt"/>
                          <a:ea typeface="+mn-ea"/>
                          <a:cs typeface="+mn-cs"/>
                          <a:sym typeface="Arial"/>
                        </a:rPr>
                        <a:t>limitation</a:t>
                      </a:r>
                      <a:endParaRPr lang="en-CA" sz="2800" b="0" i="0" u="none" strike="noStrike" cap="none" dirty="0" err="1">
                        <a:solidFill>
                          <a:schemeClr val="dk1"/>
                        </a:solidFill>
                        <a:latin typeface="+mn-lt"/>
                        <a:ea typeface="+mn-ea"/>
                        <a:cs typeface="+mn-cs"/>
                        <a:sym typeface="Arial"/>
                      </a:endParaRPr>
                    </a:p>
                  </a:txBody>
                  <a:tcPr/>
                </a:tc>
                <a:extLst>
                  <a:ext uri="{0D108BD9-81ED-4DB2-BD59-A6C34878D82A}">
                    <a16:rowId xmlns:a16="http://schemas.microsoft.com/office/drawing/2014/main" val="2822605311"/>
                  </a:ext>
                </a:extLst>
              </a:tr>
              <a:tr h="1069394">
                <a:tc>
                  <a:txBody>
                    <a:bodyPr/>
                    <a:lstStyle/>
                    <a:p>
                      <a:r>
                        <a:rPr lang="en-CA" sz="2800" dirty="0"/>
                        <a:t>Médicaments et aide psychiatrique</a:t>
                      </a:r>
                    </a:p>
                  </a:txBody>
                  <a:tcPr/>
                </a:tc>
                <a:tc>
                  <a:txBody>
                    <a:bodyPr/>
                    <a:lstStyle/>
                    <a:p>
                      <a:r>
                        <a:rPr lang="en-CA" sz="2800" dirty="0"/>
                        <a:t>Déficience</a:t>
                      </a:r>
                    </a:p>
                  </a:txBody>
                  <a:tcPr/>
                </a:tc>
                <a:extLst>
                  <a:ext uri="{0D108BD9-81ED-4DB2-BD59-A6C34878D82A}">
                    <a16:rowId xmlns:a16="http://schemas.microsoft.com/office/drawing/2014/main" val="3304473605"/>
                  </a:ext>
                </a:extLst>
              </a:tr>
            </a:tbl>
          </a:graphicData>
        </a:graphic>
      </p:graphicFrame>
    </p:spTree>
    <p:extLst>
      <p:ext uri="{BB962C8B-B14F-4D97-AF65-F5344CB8AC3E}">
        <p14:creationId xmlns:p14="http://schemas.microsoft.com/office/powerpoint/2010/main" val="3792023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4"/>
          <p:cNvSpPr txBox="1">
            <a:spLocks noGrp="1"/>
          </p:cNvSpPr>
          <p:nvPr>
            <p:ph type="sldNum" idx="12"/>
            <p:custDataLst>
              <p:tags r:id="rId1"/>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44</a:t>
            </a:fld>
            <a:endParaRPr/>
          </a:p>
        </p:txBody>
      </p:sp>
      <p:sp>
        <p:nvSpPr>
          <p:cNvPr id="426" name="Google Shape;426;p54"/>
          <p:cNvSpPr txBox="1"/>
          <p:nvPr>
            <p:custDataLst>
              <p:tags r:id="rId2"/>
            </p:custDataLst>
          </p:nvPr>
        </p:nvSpPr>
        <p:spPr>
          <a:xfrm>
            <a:off x="775855" y="1342800"/>
            <a:ext cx="8063345"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400" b="1" dirty="0">
                <a:solidFill>
                  <a:srgbClr val="C55A11"/>
                </a:solidFill>
                <a:latin typeface="Calibri"/>
                <a:ea typeface="Calibri"/>
                <a:cs typeface="Calibri"/>
                <a:sym typeface="Calibri"/>
              </a:rPr>
              <a:t>Discussion:</a:t>
            </a:r>
          </a:p>
          <a:p>
            <a:pPr marL="0" marR="0" lvl="0" indent="0" algn="l" rtl="0">
              <a:spcBef>
                <a:spcPts val="0"/>
              </a:spcBef>
              <a:spcAft>
                <a:spcPts val="0"/>
              </a:spcAft>
              <a:buNone/>
            </a:pPr>
            <a:endParaRPr sz="4400" b="1" dirty="0">
              <a:solidFill>
                <a:srgbClr val="C55A11"/>
              </a:solidFill>
              <a:latin typeface="Calibri"/>
              <a:ea typeface="Calibri"/>
              <a:cs typeface="Calibri"/>
              <a:sym typeface="Calibri"/>
            </a:endParaRPr>
          </a:p>
          <a:p>
            <a:pPr marL="0" lvl="0" indent="0" rtl="0">
              <a:spcBef>
                <a:spcPts val="0"/>
              </a:spcBef>
              <a:spcAft>
                <a:spcPts val="0"/>
              </a:spcAft>
              <a:buClr>
                <a:schemeClr val="dk1"/>
              </a:buClr>
              <a:buFont typeface="Arial"/>
              <a:buNone/>
            </a:pPr>
            <a:r>
              <a:rPr lang="fr-FR" sz="4400" b="1" dirty="0">
                <a:solidFill>
                  <a:srgbClr val="C55A11"/>
                </a:solidFill>
                <a:latin typeface="Calibri"/>
                <a:ea typeface="Calibri"/>
                <a:cs typeface="Calibri"/>
                <a:sym typeface="Calibri"/>
              </a:rPr>
              <a:t>Qu’incluriez-vous dans l’auto-évaluation d'Hassan?</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5"/>
          <p:cNvSpPr txBox="1">
            <a:spLocks noGrp="1"/>
          </p:cNvSpPr>
          <p:nvPr>
            <p:ph type="title"/>
            <p:custDataLst>
              <p:tags r:id="rId1"/>
            </p:custDataLst>
          </p:nvPr>
        </p:nvSpPr>
        <p:spPr>
          <a:xfrm>
            <a:off x="622800" y="1045056"/>
            <a:ext cx="7886700" cy="1283388"/>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C55A11"/>
              </a:buClr>
              <a:buSzPts val="4300"/>
              <a:buFont typeface="Calibri"/>
              <a:buNone/>
            </a:pPr>
            <a:r>
              <a:rPr lang="fr-FR" dirty="0"/>
              <a:t>Aider le client pour l’Auto-évaluation</a:t>
            </a:r>
            <a:endParaRPr dirty="0"/>
          </a:p>
        </p:txBody>
      </p:sp>
      <p:sp>
        <p:nvSpPr>
          <p:cNvPr id="433" name="Google Shape;433;p55"/>
          <p:cNvSpPr txBox="1">
            <a:spLocks noGrp="1"/>
          </p:cNvSpPr>
          <p:nvPr>
            <p:ph type="body" idx="1"/>
            <p:custDataLst>
              <p:tags r:id="rId2"/>
            </p:custDataLst>
          </p:nvPr>
        </p:nvSpPr>
        <p:spPr>
          <a:xfrm>
            <a:off x="622800" y="2381725"/>
            <a:ext cx="7817100" cy="4096500"/>
          </a:xfrm>
          <a:prstGeom prst="rect">
            <a:avLst/>
          </a:prstGeom>
          <a:noFill/>
          <a:ln>
            <a:noFill/>
          </a:ln>
        </p:spPr>
        <p:txBody>
          <a:bodyPr spcFirstLastPara="1" wrap="square" lIns="91425" tIns="45700" rIns="91425" bIns="45700" anchor="t" anchorCtr="0">
            <a:normAutofit lnSpcReduction="10000"/>
          </a:bodyPr>
          <a:lstStyle/>
          <a:p>
            <a:pPr lvl="0" indent="-482600" algn="just">
              <a:spcBef>
                <a:spcPts val="0"/>
              </a:spcBef>
              <a:buSzPts val="4000"/>
            </a:pPr>
            <a:r>
              <a:rPr lang="fr-FR" sz="3200" dirty="0"/>
              <a:t>N'insistez pas pour que le client complète l'auto-évaluation - il peut l’omettre si cela lui cause trop de stress / d'anxiété</a:t>
            </a:r>
          </a:p>
          <a:p>
            <a:pPr marL="0" lvl="0" indent="0" algn="just">
              <a:spcBef>
                <a:spcPts val="0"/>
              </a:spcBef>
              <a:buSzPts val="4000"/>
              <a:buNone/>
            </a:pPr>
            <a:endParaRPr lang="fr-FR" sz="3200" dirty="0"/>
          </a:p>
          <a:p>
            <a:pPr lvl="0" indent="-482600" algn="just">
              <a:spcBef>
                <a:spcPts val="0"/>
              </a:spcBef>
              <a:buSzPts val="4000"/>
            </a:pPr>
            <a:r>
              <a:rPr lang="fr-FR" sz="3200" dirty="0"/>
              <a:t>Indiquez que votre organisme a aidé le client lors de sa demande</a:t>
            </a:r>
          </a:p>
          <a:p>
            <a:pPr marL="0" lvl="0" indent="0" algn="just">
              <a:spcBef>
                <a:spcPts val="0"/>
              </a:spcBef>
              <a:buSzPts val="4000"/>
              <a:buNone/>
            </a:pPr>
            <a:endParaRPr sz="3200" dirty="0"/>
          </a:p>
          <a:p>
            <a:pPr marL="457200" lvl="0" indent="-482600" algn="just" rtl="0">
              <a:lnSpc>
                <a:spcPct val="90000"/>
              </a:lnSpc>
              <a:spcBef>
                <a:spcPts val="1000"/>
              </a:spcBef>
              <a:spcAft>
                <a:spcPts val="1000"/>
              </a:spcAft>
              <a:buSzPts val="4000"/>
              <a:buChar char="•"/>
            </a:pPr>
            <a:r>
              <a:rPr lang="fr-FR" sz="3200" dirty="0"/>
              <a:t>Incluez toutes les conditions de santé, y compris la santé mentale et la toxicomanie</a:t>
            </a:r>
            <a:endParaRPr sz="3200" dirty="0"/>
          </a:p>
        </p:txBody>
      </p:sp>
      <p:sp>
        <p:nvSpPr>
          <p:cNvPr id="434" name="Google Shape;434;p55"/>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a:spLocks noGrp="1"/>
          </p:cNvSpPr>
          <p:nvPr>
            <p:ph type="title"/>
            <p:custDataLst>
              <p:tags r:id="rId1"/>
            </p:custDataLst>
          </p:nvPr>
        </p:nvSpPr>
        <p:spPr>
          <a:xfrm>
            <a:off x="622800" y="1045056"/>
            <a:ext cx="7886700" cy="1283388"/>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C55A11"/>
              </a:buClr>
              <a:buSzPts val="4300"/>
              <a:buFont typeface="Calibri"/>
              <a:buNone/>
            </a:pPr>
            <a:r>
              <a:rPr lang="fr-FR" dirty="0"/>
              <a:t>Aider le client pour l’Auto-évaluation</a:t>
            </a:r>
            <a:endParaRPr dirty="0"/>
          </a:p>
        </p:txBody>
      </p:sp>
      <p:sp>
        <p:nvSpPr>
          <p:cNvPr id="441" name="Google Shape;441;p56"/>
          <p:cNvSpPr txBox="1">
            <a:spLocks noGrp="1"/>
          </p:cNvSpPr>
          <p:nvPr>
            <p:ph type="body" idx="1"/>
            <p:custDataLst>
              <p:tags r:id="rId2"/>
            </p:custDataLst>
          </p:nvPr>
        </p:nvSpPr>
        <p:spPr>
          <a:xfrm>
            <a:off x="622800" y="2204474"/>
            <a:ext cx="7886700" cy="4351200"/>
          </a:xfrm>
          <a:prstGeom prst="rect">
            <a:avLst/>
          </a:prstGeom>
          <a:noFill/>
          <a:ln>
            <a:noFill/>
          </a:ln>
        </p:spPr>
        <p:txBody>
          <a:bodyPr spcFirstLastPara="1" wrap="square" lIns="91425" tIns="45700" rIns="91425" bIns="45700" anchor="t" anchorCtr="0">
            <a:normAutofit/>
          </a:bodyPr>
          <a:lstStyle/>
          <a:p>
            <a:pPr marL="457200" lvl="0" indent="-482600" algn="just" rtl="0">
              <a:lnSpc>
                <a:spcPct val="90000"/>
              </a:lnSpc>
              <a:spcBef>
                <a:spcPts val="0"/>
              </a:spcBef>
              <a:spcAft>
                <a:spcPts val="0"/>
              </a:spcAft>
              <a:buSzPts val="4000"/>
              <a:buChar char="•"/>
            </a:pPr>
            <a:r>
              <a:rPr lang="fr-FR" sz="3200" dirty="0"/>
              <a:t>Donnez des exemples précis de la façon dont les problèmes de santé restreignent leurs activités quotidiennes - tâches ménagères, transport, soins personnels</a:t>
            </a:r>
          </a:p>
          <a:p>
            <a:pPr marL="0" lvl="0" indent="0" algn="just" rtl="0">
              <a:lnSpc>
                <a:spcPct val="90000"/>
              </a:lnSpc>
              <a:spcBef>
                <a:spcPts val="0"/>
              </a:spcBef>
              <a:spcAft>
                <a:spcPts val="0"/>
              </a:spcAft>
              <a:buSzPts val="4000"/>
              <a:buNone/>
            </a:pPr>
            <a:endParaRPr sz="3200" dirty="0"/>
          </a:p>
          <a:p>
            <a:pPr marL="457200" lvl="0" indent="-482600" algn="just" rtl="0">
              <a:lnSpc>
                <a:spcPct val="90000"/>
              </a:lnSpc>
              <a:spcBef>
                <a:spcPts val="1000"/>
              </a:spcBef>
              <a:spcAft>
                <a:spcPts val="1000"/>
              </a:spcAft>
              <a:buSzPts val="4000"/>
              <a:buChar char="•"/>
            </a:pPr>
            <a:r>
              <a:rPr lang="fr-FR" sz="3200" dirty="0"/>
              <a:t>Notez toutes personnes qui les aident dans leurs activités quotidiennes et tous appareils utilisés</a:t>
            </a:r>
            <a:endParaRPr sz="3200" dirty="0"/>
          </a:p>
        </p:txBody>
      </p:sp>
      <p:sp>
        <p:nvSpPr>
          <p:cNvPr id="442" name="Google Shape;442;p56"/>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7"/>
          <p:cNvSpPr txBox="1">
            <a:spLocks noGrp="1"/>
          </p:cNvSpPr>
          <p:nvPr>
            <p:ph type="title"/>
            <p:custDataLst>
              <p:tags r:id="rId1"/>
            </p:custDataLst>
          </p:nvPr>
        </p:nvSpPr>
        <p:spPr>
          <a:xfrm>
            <a:off x="623900" y="-3167822"/>
            <a:ext cx="8062800" cy="5355272"/>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br>
              <a:rPr lang="en-CA" sz="3800" b="1" dirty="0">
                <a:solidFill>
                  <a:srgbClr val="C55A11"/>
                </a:solidFill>
              </a:rPr>
            </a:br>
            <a:br>
              <a:rPr lang="en-CA" sz="3800" b="1" dirty="0">
                <a:solidFill>
                  <a:srgbClr val="C55A11"/>
                </a:solidFill>
              </a:rPr>
            </a:br>
            <a:br>
              <a:rPr lang="en-CA" sz="3800" b="1" dirty="0">
                <a:solidFill>
                  <a:srgbClr val="C55A11"/>
                </a:solidFill>
              </a:rPr>
            </a:br>
            <a:br>
              <a:rPr lang="en-CA" sz="3800" b="1" dirty="0">
                <a:solidFill>
                  <a:srgbClr val="C55A11"/>
                </a:solidFill>
              </a:rPr>
            </a:br>
            <a:br>
              <a:rPr lang="en-CA" sz="3800" b="1" dirty="0">
                <a:solidFill>
                  <a:srgbClr val="C55A11"/>
                </a:solidFill>
              </a:rPr>
            </a:br>
            <a:br>
              <a:rPr lang="en-CA" sz="3800" b="1" dirty="0">
                <a:solidFill>
                  <a:srgbClr val="C55A11"/>
                </a:solidFill>
              </a:rPr>
            </a:br>
            <a:br>
              <a:rPr lang="en-CA" sz="3800" b="1" dirty="0">
                <a:solidFill>
                  <a:srgbClr val="C55A11"/>
                </a:solidFill>
              </a:rPr>
            </a:br>
            <a:br>
              <a:rPr lang="en-CA" sz="3800" b="1" dirty="0">
                <a:solidFill>
                  <a:srgbClr val="C55A11"/>
                </a:solidFill>
              </a:rPr>
            </a:br>
            <a:br>
              <a:rPr lang="en-CA" sz="3800" b="1" dirty="0">
                <a:solidFill>
                  <a:srgbClr val="C55A11"/>
                </a:solidFill>
              </a:rPr>
            </a:br>
            <a:r>
              <a:rPr lang="fr-CA" sz="3800" b="1" dirty="0">
                <a:solidFill>
                  <a:srgbClr val="C55A11"/>
                </a:solidFill>
              </a:rPr>
              <a:t>Autres façons de soutenir vos clients:</a:t>
            </a:r>
            <a:endParaRPr sz="3800" dirty="0"/>
          </a:p>
        </p:txBody>
      </p:sp>
      <p:sp>
        <p:nvSpPr>
          <p:cNvPr id="449" name="Google Shape;449;p57"/>
          <p:cNvSpPr txBox="1">
            <a:spLocks noGrp="1"/>
          </p:cNvSpPr>
          <p:nvPr>
            <p:ph type="body" idx="1"/>
            <p:custDataLst>
              <p:tags r:id="rId2"/>
            </p:custDataLst>
          </p:nvPr>
        </p:nvSpPr>
        <p:spPr>
          <a:xfrm>
            <a:off x="623900" y="2187450"/>
            <a:ext cx="8229600" cy="4324200"/>
          </a:xfrm>
          <a:prstGeom prst="rect">
            <a:avLst/>
          </a:prstGeom>
          <a:noFill/>
          <a:ln>
            <a:noFill/>
          </a:ln>
        </p:spPr>
        <p:txBody>
          <a:bodyPr spcFirstLastPara="1" wrap="square" lIns="91425" tIns="45700" rIns="91425" bIns="45700" anchor="t" anchorCtr="0">
            <a:normAutofit fontScale="85000" lnSpcReduction="10000"/>
          </a:bodyPr>
          <a:lstStyle/>
          <a:p>
            <a:pPr marL="457200" lvl="0" indent="-431800" algn="just" rtl="0">
              <a:lnSpc>
                <a:spcPct val="90000"/>
              </a:lnSpc>
              <a:spcBef>
                <a:spcPts val="1000"/>
              </a:spcBef>
              <a:spcAft>
                <a:spcPts val="1000"/>
              </a:spcAft>
              <a:buClr>
                <a:schemeClr val="dk1"/>
              </a:buClr>
              <a:buSzPts val="3200"/>
              <a:buChar char="●"/>
            </a:pPr>
            <a:r>
              <a:rPr lang="fr-FR" sz="2800" dirty="0">
                <a:solidFill>
                  <a:schemeClr val="dk1"/>
                </a:solidFill>
              </a:rPr>
              <a:t>Dites au client de tout documenter !</a:t>
            </a:r>
          </a:p>
          <a:p>
            <a:pPr marL="457200" lvl="0" indent="-431800" algn="just" rtl="0">
              <a:lnSpc>
                <a:spcPct val="90000"/>
              </a:lnSpc>
              <a:spcBef>
                <a:spcPts val="1000"/>
              </a:spcBef>
              <a:spcAft>
                <a:spcPts val="1000"/>
              </a:spcAft>
              <a:buClr>
                <a:schemeClr val="dk1"/>
              </a:buClr>
              <a:buSzPts val="3200"/>
              <a:buChar char="●"/>
            </a:pPr>
            <a:r>
              <a:rPr lang="fr-FR" sz="2800" dirty="0">
                <a:solidFill>
                  <a:schemeClr val="dk1"/>
                </a:solidFill>
              </a:rPr>
              <a:t>Mettez l'accent sur les délais - créer une liste de contrôle</a:t>
            </a:r>
          </a:p>
          <a:p>
            <a:pPr marL="457200" lvl="0" indent="-431800" algn="just" rtl="0">
              <a:lnSpc>
                <a:spcPct val="90000"/>
              </a:lnSpc>
              <a:spcBef>
                <a:spcPts val="1000"/>
              </a:spcBef>
              <a:spcAft>
                <a:spcPts val="1000"/>
              </a:spcAft>
              <a:buClr>
                <a:schemeClr val="dk1"/>
              </a:buClr>
              <a:buSzPts val="3200"/>
              <a:buChar char="●"/>
            </a:pPr>
            <a:r>
              <a:rPr lang="fr-FR" sz="2800" dirty="0">
                <a:solidFill>
                  <a:schemeClr val="dk1"/>
                </a:solidFill>
              </a:rPr>
              <a:t>Assistez à des rendez-vous médicaux pour offrir un soutien</a:t>
            </a:r>
          </a:p>
          <a:p>
            <a:pPr marL="457200" lvl="0" indent="-431800" algn="just" rtl="0">
              <a:lnSpc>
                <a:spcPct val="90000"/>
              </a:lnSpc>
              <a:spcBef>
                <a:spcPts val="1000"/>
              </a:spcBef>
              <a:spcAft>
                <a:spcPts val="1000"/>
              </a:spcAft>
              <a:buClr>
                <a:schemeClr val="dk1"/>
              </a:buClr>
              <a:buSzPts val="3200"/>
              <a:buChar char="●"/>
            </a:pPr>
            <a:r>
              <a:rPr lang="fr-FR" sz="2800" dirty="0">
                <a:solidFill>
                  <a:schemeClr val="dk1"/>
                </a:solidFill>
              </a:rPr>
              <a:t>Organisez des services d’interprète, si nécessaire</a:t>
            </a:r>
          </a:p>
          <a:p>
            <a:pPr marL="457200" lvl="0" indent="-431800" algn="just" rtl="0">
              <a:lnSpc>
                <a:spcPct val="90000"/>
              </a:lnSpc>
              <a:spcBef>
                <a:spcPts val="1000"/>
              </a:spcBef>
              <a:spcAft>
                <a:spcPts val="1000"/>
              </a:spcAft>
              <a:buClr>
                <a:schemeClr val="dk1"/>
              </a:buClr>
              <a:buSzPts val="3200"/>
              <a:buChar char="●"/>
            </a:pPr>
            <a:r>
              <a:rPr lang="fr-FR" sz="2800" dirty="0">
                <a:solidFill>
                  <a:schemeClr val="dk1"/>
                </a:solidFill>
              </a:rPr>
              <a:t>Faire l’aiguillage vers des groupes d'entraide, des services médicaux ou à la clinique juridique locale</a:t>
            </a:r>
          </a:p>
          <a:p>
            <a:pPr marL="457200" lvl="0" indent="-431800" algn="just" rtl="0">
              <a:lnSpc>
                <a:spcPct val="90000"/>
              </a:lnSpc>
              <a:spcBef>
                <a:spcPts val="1000"/>
              </a:spcBef>
              <a:spcAft>
                <a:spcPts val="1000"/>
              </a:spcAft>
              <a:buClr>
                <a:schemeClr val="dk1"/>
              </a:buClr>
              <a:buSzPts val="3200"/>
              <a:buChar char="●"/>
            </a:pPr>
            <a:r>
              <a:rPr lang="fr-FR" sz="2800" dirty="0">
                <a:solidFill>
                  <a:schemeClr val="dk1"/>
                </a:solidFill>
              </a:rPr>
              <a:t>Rédigez une lettre de soutien ou proposer d'être témoin</a:t>
            </a:r>
          </a:p>
          <a:p>
            <a:pPr marL="457200" lvl="0" indent="-431800" algn="just" rtl="0">
              <a:lnSpc>
                <a:spcPct val="90000"/>
              </a:lnSpc>
              <a:spcBef>
                <a:spcPts val="1000"/>
              </a:spcBef>
              <a:spcAft>
                <a:spcPts val="1000"/>
              </a:spcAft>
              <a:buClr>
                <a:schemeClr val="dk1"/>
              </a:buClr>
              <a:buSzPts val="3200"/>
              <a:buChar char="●"/>
            </a:pPr>
            <a:r>
              <a:rPr lang="fr-FR" sz="2800" dirty="0">
                <a:solidFill>
                  <a:schemeClr val="dk1"/>
                </a:solidFill>
              </a:rPr>
              <a:t>D'autres idées ?</a:t>
            </a:r>
            <a:endParaRPr sz="2800" dirty="0">
              <a:solidFill>
                <a:schemeClr val="dk1"/>
              </a:solidFill>
            </a:endParaRPr>
          </a:p>
        </p:txBody>
      </p:sp>
      <p:sp>
        <p:nvSpPr>
          <p:cNvPr id="450" name="Google Shape;450;p57"/>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47</a:t>
            </a:fld>
            <a:endParaRPr sz="1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9"/>
          <p:cNvSpPr txBox="1">
            <a:spLocks noGrp="1"/>
          </p:cNvSpPr>
          <p:nvPr>
            <p:ph type="title"/>
            <p:custDataLst>
              <p:tags r:id="rId1"/>
            </p:custDataLst>
          </p:nvPr>
        </p:nvSpPr>
        <p:spPr>
          <a:xfrm>
            <a:off x="124907" y="1055362"/>
            <a:ext cx="8894185" cy="1283388"/>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FR" sz="4300" b="1" dirty="0">
                <a:solidFill>
                  <a:srgbClr val="C55A11"/>
                </a:solidFill>
              </a:rPr>
              <a:t>Aide pour faire appel d'une décision du POSPH</a:t>
            </a:r>
            <a:endParaRPr sz="4300" b="1" dirty="0"/>
          </a:p>
        </p:txBody>
      </p:sp>
      <p:sp>
        <p:nvSpPr>
          <p:cNvPr id="465" name="Google Shape;465;p59"/>
          <p:cNvSpPr txBox="1">
            <a:spLocks noGrp="1"/>
          </p:cNvSpPr>
          <p:nvPr>
            <p:ph type="body" idx="1"/>
            <p:custDataLst>
              <p:tags r:id="rId2"/>
            </p:custDataLst>
          </p:nvPr>
        </p:nvSpPr>
        <p:spPr>
          <a:xfrm>
            <a:off x="622800" y="2338750"/>
            <a:ext cx="8229600" cy="3624000"/>
          </a:xfrm>
          <a:prstGeom prst="rect">
            <a:avLst/>
          </a:prstGeom>
          <a:noFill/>
          <a:ln>
            <a:noFill/>
          </a:ln>
        </p:spPr>
        <p:txBody>
          <a:bodyPr spcFirstLastPara="1" wrap="square" lIns="91425" tIns="45700" rIns="91425" bIns="45700" anchor="t" anchorCtr="0">
            <a:normAutofit fontScale="77500" lnSpcReduction="20000"/>
          </a:bodyPr>
          <a:lstStyle/>
          <a:p>
            <a:pPr marL="457200" lvl="0" indent="-406400" algn="just" rtl="0">
              <a:lnSpc>
                <a:spcPct val="90000"/>
              </a:lnSpc>
              <a:spcBef>
                <a:spcPts val="0"/>
              </a:spcBef>
              <a:spcAft>
                <a:spcPts val="0"/>
              </a:spcAft>
              <a:buClr>
                <a:schemeClr val="dk1"/>
              </a:buClr>
              <a:buSzPts val="2800"/>
              <a:buChar char="●"/>
            </a:pPr>
            <a:r>
              <a:rPr lang="fr-FR" sz="2800" dirty="0">
                <a:solidFill>
                  <a:schemeClr val="dk1"/>
                </a:solidFill>
              </a:rPr>
              <a:t>Les appels du POSPH commencent toujours par une </a:t>
            </a:r>
            <a:r>
              <a:rPr lang="fr-FR" sz="2800" b="1" dirty="0">
                <a:solidFill>
                  <a:schemeClr val="dk1"/>
                </a:solidFill>
              </a:rPr>
              <a:t>révision interne.</a:t>
            </a:r>
            <a:endParaRPr sz="2800" b="1" dirty="0">
              <a:solidFill>
                <a:schemeClr val="dk1"/>
              </a:solidFill>
            </a:endParaRPr>
          </a:p>
          <a:p>
            <a:pPr marL="914400" lvl="1" indent="-406400" algn="just" rtl="0">
              <a:lnSpc>
                <a:spcPct val="90000"/>
              </a:lnSpc>
              <a:spcBef>
                <a:spcPts val="1000"/>
              </a:spcBef>
              <a:spcAft>
                <a:spcPts val="0"/>
              </a:spcAft>
              <a:buClr>
                <a:schemeClr val="dk1"/>
              </a:buClr>
              <a:buSzPts val="2800"/>
              <a:buChar char="○"/>
            </a:pPr>
            <a:r>
              <a:rPr lang="fr-FR" sz="2800" dirty="0">
                <a:solidFill>
                  <a:schemeClr val="tx1"/>
                </a:solidFill>
              </a:rPr>
              <a:t>Les travailleurs communautaires peuvent aider les gens à utiliser </a:t>
            </a:r>
            <a:r>
              <a:rPr lang="fr-FR" sz="2800" b="1" dirty="0">
                <a:solidFill>
                  <a:schemeClr val="tx1"/>
                </a:solidFill>
              </a:rPr>
              <a:t>l'outil de rédaction de lettres </a:t>
            </a:r>
            <a:r>
              <a:rPr lang="fr-FR" sz="2800" dirty="0">
                <a:solidFill>
                  <a:schemeClr val="tx1"/>
                </a:solidFill>
              </a:rPr>
              <a:t>de CLEO sur Justice pas-à-pas pour rédiger une lettre de demande de révision interne.</a:t>
            </a:r>
            <a:r>
              <a:rPr lang="fr-FR" sz="2800" b="1" dirty="0">
                <a:solidFill>
                  <a:schemeClr val="accent2"/>
                </a:solidFill>
              </a:rPr>
              <a:t> Soyez conscient de tous les délais.</a:t>
            </a:r>
            <a:endParaRPr dirty="0">
              <a:solidFill>
                <a:schemeClr val="accent2"/>
              </a:solidFill>
            </a:endParaRPr>
          </a:p>
          <a:p>
            <a:pPr marL="457200" lvl="0" indent="-406400" algn="just" rtl="0">
              <a:lnSpc>
                <a:spcPct val="90000"/>
              </a:lnSpc>
              <a:spcBef>
                <a:spcPts val="1000"/>
              </a:spcBef>
              <a:spcAft>
                <a:spcPts val="1000"/>
              </a:spcAft>
              <a:buClr>
                <a:schemeClr val="dk1"/>
              </a:buClr>
              <a:buSzPts val="2800"/>
              <a:buChar char="●"/>
            </a:pPr>
            <a:r>
              <a:rPr lang="fr-FR" sz="2800" dirty="0">
                <a:solidFill>
                  <a:schemeClr val="dk1"/>
                </a:solidFill>
              </a:rPr>
              <a:t>Les cliniques juridiques aident pour les appels du POSPH. Vos clients peuvent avoir besoin d'aide pour entrer en contact avec une clinique juridique communautaire locale.</a:t>
            </a:r>
          </a:p>
          <a:p>
            <a:pPr indent="-406400" algn="just">
              <a:spcAft>
                <a:spcPts val="1000"/>
              </a:spcAft>
              <a:buClr>
                <a:schemeClr val="dk1"/>
              </a:buClr>
              <a:buSzPts val="2800"/>
              <a:buChar char="●"/>
            </a:pPr>
            <a:r>
              <a:rPr lang="fr-FR" sz="2800" dirty="0">
                <a:solidFill>
                  <a:schemeClr val="tx1"/>
                </a:solidFill>
              </a:rPr>
              <a:t>La clinique juridique communautaire de Waterloo a créé une excellente ressource sur le processus d'appel : </a:t>
            </a:r>
            <a:r>
              <a:rPr lang="fr-FR" sz="2800" b="1" dirty="0">
                <a:solidFill>
                  <a:schemeClr val="accent1"/>
                </a:solidFill>
                <a:hlinkClick r:id="rId6">
                  <a:extLst>
                    <a:ext uri="{A12FA001-AC4F-418D-AE19-62706E023703}">
                      <ahyp:hlinkClr xmlns:ahyp="http://schemas.microsoft.com/office/drawing/2018/hyperlinkcolor" val="tx"/>
                    </a:ext>
                  </a:extLst>
                </a:hlinkClick>
              </a:rPr>
              <a:t>Manuel d'appel du POSPH (disponible en anglais)</a:t>
            </a:r>
            <a:endParaRPr lang="fr-FR" sz="2800" b="1">
              <a:solidFill>
                <a:schemeClr val="accent1"/>
              </a:solidFill>
            </a:endParaRPr>
          </a:p>
        </p:txBody>
      </p:sp>
      <p:sp>
        <p:nvSpPr>
          <p:cNvPr id="466" name="Google Shape;466;p59"/>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48</a:t>
            </a:fld>
            <a:endParaRPr sz="1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8"/>
          <p:cNvSpPr txBox="1">
            <a:spLocks noGrp="1"/>
          </p:cNvSpPr>
          <p:nvPr>
            <p:ph type="title"/>
            <p:custDataLst>
              <p:tags r:id="rId1"/>
            </p:custDataLst>
          </p:nvPr>
        </p:nvSpPr>
        <p:spPr>
          <a:xfrm>
            <a:off x="72736" y="929057"/>
            <a:ext cx="8998527" cy="1283388"/>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FR" sz="4300" b="1" dirty="0">
                <a:solidFill>
                  <a:srgbClr val="C55A11"/>
                </a:solidFill>
              </a:rPr>
              <a:t>Aide après que le client commence à recevoir le POSPH</a:t>
            </a:r>
            <a:endParaRPr sz="4300" b="1" dirty="0"/>
          </a:p>
        </p:txBody>
      </p:sp>
      <p:sp>
        <p:nvSpPr>
          <p:cNvPr id="457" name="Google Shape;457;p58"/>
          <p:cNvSpPr txBox="1">
            <a:spLocks noGrp="1"/>
          </p:cNvSpPr>
          <p:nvPr>
            <p:ph type="body" idx="1"/>
            <p:custDataLst>
              <p:tags r:id="rId2"/>
            </p:custDataLst>
          </p:nvPr>
        </p:nvSpPr>
        <p:spPr>
          <a:xfrm>
            <a:off x="623900" y="2303450"/>
            <a:ext cx="8242200" cy="4174500"/>
          </a:xfrm>
          <a:prstGeom prst="rect">
            <a:avLst/>
          </a:prstGeom>
          <a:noFill/>
          <a:ln>
            <a:noFill/>
          </a:ln>
        </p:spPr>
        <p:txBody>
          <a:bodyPr spcFirstLastPara="1" wrap="square" lIns="91425" tIns="45700" rIns="91425" bIns="45700" anchor="t" anchorCtr="0">
            <a:normAutofit fontScale="92500" lnSpcReduction="10000"/>
          </a:bodyPr>
          <a:lstStyle/>
          <a:p>
            <a:pPr marL="457200" lvl="0" indent="-431800" algn="just" rtl="0">
              <a:lnSpc>
                <a:spcPct val="90000"/>
              </a:lnSpc>
              <a:spcBef>
                <a:spcPts val="0"/>
              </a:spcBef>
              <a:spcAft>
                <a:spcPts val="0"/>
              </a:spcAft>
              <a:buClr>
                <a:schemeClr val="dk1"/>
              </a:buClr>
              <a:buSzPts val="3200"/>
              <a:buChar char="●"/>
            </a:pPr>
            <a:r>
              <a:rPr lang="fr-FR" sz="3200" b="1" dirty="0">
                <a:solidFill>
                  <a:schemeClr val="dk1"/>
                </a:solidFill>
              </a:rPr>
              <a:t>Informer le POSPH </a:t>
            </a:r>
            <a:r>
              <a:rPr lang="fr-FR" sz="3200" dirty="0">
                <a:solidFill>
                  <a:schemeClr val="dk1"/>
                </a:solidFill>
              </a:rPr>
              <a:t>des changements concernant l’unité familiale ou les finances</a:t>
            </a:r>
            <a:endParaRPr dirty="0"/>
          </a:p>
          <a:p>
            <a:pPr marL="457200" lvl="0" indent="-431800" algn="just" rtl="0">
              <a:lnSpc>
                <a:spcPct val="90000"/>
              </a:lnSpc>
              <a:spcBef>
                <a:spcPts val="1000"/>
              </a:spcBef>
              <a:spcAft>
                <a:spcPts val="0"/>
              </a:spcAft>
              <a:buClr>
                <a:schemeClr val="dk1"/>
              </a:buClr>
              <a:buSzPts val="3200"/>
              <a:buChar char="●"/>
            </a:pPr>
            <a:r>
              <a:rPr lang="fr-FR" sz="3200" dirty="0">
                <a:solidFill>
                  <a:schemeClr val="dk1"/>
                </a:solidFill>
              </a:rPr>
              <a:t>Obtenir des prestations</a:t>
            </a:r>
            <a:r>
              <a:rPr lang="fr-FR" sz="3200" b="1" dirty="0">
                <a:solidFill>
                  <a:schemeClr val="dk1"/>
                </a:solidFill>
              </a:rPr>
              <a:t> supplémentaires</a:t>
            </a:r>
            <a:r>
              <a:rPr lang="fr-FR" sz="3200" dirty="0">
                <a:solidFill>
                  <a:schemeClr val="dk1"/>
                </a:solidFill>
              </a:rPr>
              <a:t>, telles que les frais de déplacement pour voir un médecin ou les dépenses liées au handicap</a:t>
            </a:r>
            <a:endParaRPr dirty="0"/>
          </a:p>
          <a:p>
            <a:pPr marL="457200" lvl="0" indent="-431800" algn="just" rtl="0">
              <a:lnSpc>
                <a:spcPct val="90000"/>
              </a:lnSpc>
              <a:spcBef>
                <a:spcPts val="1000"/>
              </a:spcBef>
              <a:spcAft>
                <a:spcPts val="0"/>
              </a:spcAft>
              <a:buClr>
                <a:schemeClr val="dk1"/>
              </a:buClr>
              <a:buSzPts val="3200"/>
              <a:buChar char="●"/>
            </a:pPr>
            <a:r>
              <a:rPr lang="fr-FR" sz="3200" b="1" dirty="0">
                <a:solidFill>
                  <a:schemeClr val="dk1"/>
                </a:solidFill>
              </a:rPr>
              <a:t>Trouver du travail </a:t>
            </a:r>
            <a:r>
              <a:rPr lang="fr-FR" sz="3200" dirty="0">
                <a:solidFill>
                  <a:schemeClr val="dk1"/>
                </a:solidFill>
              </a:rPr>
              <a:t>et déclarer un nouveau revenu d'emploi</a:t>
            </a:r>
            <a:endParaRPr dirty="0"/>
          </a:p>
          <a:p>
            <a:pPr marL="457200" lvl="0" indent="-431800" algn="just" rtl="0">
              <a:lnSpc>
                <a:spcPct val="90000"/>
              </a:lnSpc>
              <a:spcBef>
                <a:spcPts val="1000"/>
              </a:spcBef>
              <a:spcAft>
                <a:spcPts val="0"/>
              </a:spcAft>
              <a:buClr>
                <a:schemeClr val="dk1"/>
              </a:buClr>
              <a:buSzPts val="3200"/>
              <a:buChar char="●"/>
            </a:pPr>
            <a:r>
              <a:rPr lang="fr-FR" sz="3200" dirty="0">
                <a:solidFill>
                  <a:schemeClr val="dk1"/>
                </a:solidFill>
              </a:rPr>
              <a:t>Envoi des rapports de</a:t>
            </a:r>
            <a:r>
              <a:rPr lang="fr-FR" sz="3200" b="1" dirty="0">
                <a:solidFill>
                  <a:schemeClr val="dk1"/>
                </a:solidFill>
              </a:rPr>
              <a:t> revenus mensuels</a:t>
            </a:r>
            <a:endParaRPr sz="3200" dirty="0">
              <a:solidFill>
                <a:schemeClr val="dk1"/>
              </a:solidFill>
            </a:endParaRPr>
          </a:p>
          <a:p>
            <a:pPr marL="457200" lvl="0" indent="-431800" algn="just" rtl="0">
              <a:lnSpc>
                <a:spcPct val="90000"/>
              </a:lnSpc>
              <a:spcBef>
                <a:spcPts val="1000"/>
              </a:spcBef>
              <a:spcAft>
                <a:spcPts val="1000"/>
              </a:spcAft>
              <a:buClr>
                <a:schemeClr val="dk1"/>
              </a:buClr>
              <a:buSzPts val="3200"/>
              <a:buChar char="●"/>
            </a:pPr>
            <a:r>
              <a:rPr lang="en-CA" sz="3200" b="1" dirty="0">
                <a:solidFill>
                  <a:schemeClr val="dk1"/>
                </a:solidFill>
              </a:rPr>
              <a:t>Examens </a:t>
            </a:r>
            <a:r>
              <a:rPr lang="fr-CA" sz="3200" b="1" dirty="0">
                <a:solidFill>
                  <a:schemeClr val="dk1"/>
                </a:solidFill>
              </a:rPr>
              <a:t>médicaux</a:t>
            </a:r>
            <a:r>
              <a:rPr lang="en-CA" sz="3200" b="1" dirty="0">
                <a:solidFill>
                  <a:schemeClr val="dk1"/>
                </a:solidFill>
              </a:rPr>
              <a:t> </a:t>
            </a:r>
            <a:r>
              <a:rPr lang="fr-CA" sz="3200" dirty="0">
                <a:solidFill>
                  <a:schemeClr val="dk1"/>
                </a:solidFill>
              </a:rPr>
              <a:t>périodiques</a:t>
            </a:r>
            <a:r>
              <a:rPr lang="en-CA" sz="3200" dirty="0">
                <a:solidFill>
                  <a:schemeClr val="dk1"/>
                </a:solidFill>
              </a:rPr>
              <a:t>*</a:t>
            </a:r>
            <a:endParaRPr dirty="0"/>
          </a:p>
        </p:txBody>
      </p:sp>
      <p:sp>
        <p:nvSpPr>
          <p:cNvPr id="458" name="Google Shape;458;p58"/>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49</a:t>
            </a:fld>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p:nvPr>
            <p:custDataLst>
              <p:tags r:id="rId1"/>
            </p:custDataLst>
          </p:nvPr>
        </p:nvSpPr>
        <p:spPr>
          <a:xfrm>
            <a:off x="456698" y="2975626"/>
            <a:ext cx="8230603" cy="2739171"/>
          </a:xfrm>
          <a:prstGeom prst="rect">
            <a:avLst/>
          </a:prstGeom>
          <a:noFill/>
          <a:ln>
            <a:noFill/>
          </a:ln>
        </p:spPr>
        <p:txBody>
          <a:bodyPr spcFirstLastPara="1" wrap="square" lIns="91425" tIns="45700" rIns="91425" bIns="45700" anchor="t" anchorCtr="0">
            <a:spAutoFit/>
          </a:bodyPr>
          <a:lstStyle/>
          <a:p>
            <a:pPr lvl="0" algn="ctr"/>
            <a:r>
              <a:rPr lang="en-CA" sz="4000" b="1" i="0" u="none" strike="noStrike" cap="none" dirty="0">
                <a:solidFill>
                  <a:srgbClr val="C55A11"/>
                </a:solidFill>
                <a:latin typeface="Calibri"/>
                <a:ea typeface="Calibri"/>
                <a:cs typeface="Calibri"/>
                <a:sym typeface="Calibri"/>
              </a:rPr>
              <a:t>Activité 1 </a:t>
            </a:r>
            <a:r>
              <a:rPr lang="en-CA" sz="4000" b="1" dirty="0">
                <a:solidFill>
                  <a:schemeClr val="accent2">
                    <a:lumMod val="75000"/>
                  </a:schemeClr>
                </a:solidFill>
                <a:latin typeface="Calibri"/>
                <a:ea typeface="Calibri"/>
                <a:cs typeface="Calibri"/>
                <a:sym typeface="Calibri"/>
              </a:rPr>
              <a:t>— </a:t>
            </a:r>
            <a:r>
              <a:rPr lang="en-CA" sz="4000" b="1" dirty="0">
                <a:solidFill>
                  <a:srgbClr val="C55A11"/>
                </a:solidFill>
                <a:latin typeface="Calibri"/>
                <a:ea typeface="Calibri"/>
                <a:cs typeface="Calibri"/>
                <a:sym typeface="Calibri"/>
              </a:rPr>
              <a:t>D</a:t>
            </a:r>
            <a:r>
              <a:rPr lang="en-CA" sz="4000" b="1" i="0" u="none" strike="noStrike" cap="none" dirty="0">
                <a:solidFill>
                  <a:srgbClr val="C55A11"/>
                </a:solidFill>
                <a:latin typeface="Calibri"/>
                <a:ea typeface="Calibri"/>
                <a:cs typeface="Calibri"/>
                <a:sym typeface="Calibri"/>
              </a:rPr>
              <a:t>éboulonner les mythes</a:t>
            </a:r>
          </a:p>
          <a:p>
            <a:pPr lvl="0" algn="ctr"/>
            <a:endParaRPr lang="en-CA" sz="4400" b="1" i="0" u="none" strike="noStrike" cap="none" dirty="0">
              <a:solidFill>
                <a:srgbClr val="C55A11"/>
              </a:solidFill>
              <a:latin typeface="Calibri"/>
              <a:ea typeface="Calibri"/>
              <a:cs typeface="Calibri"/>
              <a:sym typeface="Calibri"/>
            </a:endParaRPr>
          </a:p>
          <a:p>
            <a:pPr lvl="0" algn="ctr"/>
            <a:r>
              <a:rPr lang="en-CA" sz="4400" b="1" i="0" u="none" strike="noStrike" cap="none" dirty="0">
                <a:solidFill>
                  <a:srgbClr val="C55A11"/>
                </a:solidFill>
                <a:latin typeface="Calibri"/>
                <a:ea typeface="Calibri"/>
                <a:cs typeface="Calibri"/>
                <a:sym typeface="Calibri"/>
              </a:rPr>
              <a:t>Programme Ontarien de soutien aux personnes handicapées</a:t>
            </a:r>
            <a:endParaRPr sz="4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60" descr="j0315598.jpg"/>
          <p:cNvPicPr preferRelativeResize="0"/>
          <p:nvPr>
            <p:custDataLst>
              <p:tags r:id="rId1"/>
            </p:custDataLst>
          </p:nvPr>
        </p:nvPicPr>
        <p:blipFill rotWithShape="1">
          <a:blip r:embed="rId6">
            <a:alphaModFix/>
          </a:blip>
          <a:srcRect/>
          <a:stretch/>
        </p:blipFill>
        <p:spPr>
          <a:xfrm>
            <a:off x="0" y="930725"/>
            <a:ext cx="9144000" cy="6121239"/>
          </a:xfrm>
          <a:prstGeom prst="rect">
            <a:avLst/>
          </a:prstGeom>
          <a:noFill/>
          <a:ln>
            <a:noFill/>
          </a:ln>
        </p:spPr>
      </p:pic>
      <p:sp>
        <p:nvSpPr>
          <p:cNvPr id="473" name="Google Shape;473;p60"/>
          <p:cNvSpPr txBox="1">
            <a:spLocks noGrp="1"/>
          </p:cNvSpPr>
          <p:nvPr>
            <p:ph type="title"/>
            <p:custDataLst>
              <p:tags r:id="rId2"/>
            </p:custDataLst>
          </p:nvPr>
        </p:nvSpPr>
        <p:spPr>
          <a:xfrm>
            <a:off x="2577211" y="1172260"/>
            <a:ext cx="4909439" cy="71907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C55A11"/>
              </a:buClr>
              <a:buSzPct val="111111"/>
              <a:buFont typeface="Calibri"/>
              <a:buNone/>
            </a:pPr>
            <a:r>
              <a:rPr lang="en-CA" sz="4800" b="1" dirty="0">
                <a:solidFill>
                  <a:srgbClr val="C55A11"/>
                </a:solidFill>
              </a:rPr>
              <a:t>Questions?</a:t>
            </a:r>
            <a:endParaRPr sz="4800" b="1" dirty="0"/>
          </a:p>
        </p:txBody>
      </p:sp>
      <p:sp>
        <p:nvSpPr>
          <p:cNvPr id="474" name="Google Shape;474;p60"/>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600"/>
              <a:buFont typeface="Calibri"/>
              <a:buNone/>
            </a:pPr>
            <a:fld id="{00000000-1234-1234-1234-123412341234}" type="slidenum">
              <a:rPr lang="en-CA" sz="1600"/>
              <a:t>50</a:t>
            </a:fld>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1"/>
          <p:cNvSpPr txBox="1">
            <a:spLocks noGrp="1"/>
          </p:cNvSpPr>
          <p:nvPr>
            <p:ph type="title"/>
            <p:custDataLst>
              <p:tags r:id="rId1"/>
            </p:custDataLst>
          </p:nvPr>
        </p:nvSpPr>
        <p:spPr>
          <a:xfrm>
            <a:off x="623888" y="1344042"/>
            <a:ext cx="7886700" cy="757090"/>
          </a:xfrm>
          <a:prstGeom prst="rect">
            <a:avLst/>
          </a:prstGeom>
          <a:noFill/>
          <a:ln>
            <a:noFill/>
          </a:ln>
        </p:spPr>
        <p:txBody>
          <a:bodyPr spcFirstLastPara="1" wrap="square" lIns="91425" tIns="45700" rIns="91425" bIns="45700" anchor="b" anchorCtr="0">
            <a:spAutoFit/>
          </a:bodyPr>
          <a:lstStyle/>
          <a:p>
            <a:pPr>
              <a:buClr>
                <a:srgbClr val="C55A11"/>
              </a:buClr>
              <a:buSzPts val="4800"/>
            </a:pPr>
            <a:r>
              <a:rPr lang="en-CA" sz="4800" b="1" dirty="0" err="1">
                <a:solidFill>
                  <a:srgbClr val="C55A11"/>
                </a:solidFill>
              </a:rPr>
              <a:t>Ressources</a:t>
            </a:r>
            <a:r>
              <a:rPr lang="en-CA" sz="4800" b="1" dirty="0">
                <a:solidFill>
                  <a:srgbClr val="C55A11"/>
                </a:solidFill>
              </a:rPr>
              <a:t> de CLEO</a:t>
            </a:r>
            <a:endParaRPr sz="4800" b="1" dirty="0"/>
          </a:p>
        </p:txBody>
      </p:sp>
      <p:sp>
        <p:nvSpPr>
          <p:cNvPr id="481" name="Google Shape;481;p61"/>
          <p:cNvSpPr txBox="1">
            <a:spLocks noGrp="1"/>
          </p:cNvSpPr>
          <p:nvPr>
            <p:ph type="body" idx="1"/>
            <p:custDataLst>
              <p:tags r:id="rId2"/>
            </p:custDataLst>
          </p:nvPr>
        </p:nvSpPr>
        <p:spPr>
          <a:xfrm>
            <a:off x="622800" y="2262168"/>
            <a:ext cx="7886700" cy="393300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a:spcBef>
                <a:spcPts val="0"/>
              </a:spcBef>
              <a:buClr>
                <a:schemeClr val="dk1"/>
              </a:buClr>
              <a:buSzPts val="2800"/>
            </a:pPr>
            <a:r>
              <a:rPr lang="fr-FR" sz="2800" dirty="0">
                <a:solidFill>
                  <a:schemeClr val="dk1"/>
                </a:solidFill>
              </a:rPr>
              <a:t>Justice pas-à-pas — Aide au revenu —</a:t>
            </a:r>
            <a:r>
              <a:rPr lang="en-CA" sz="2800" dirty="0">
                <a:solidFill>
                  <a:schemeClr val="dk1"/>
                </a:solidFill>
              </a:rPr>
              <a:t> </a:t>
            </a:r>
            <a:r>
              <a:rPr lang="en-CA" sz="2800" u="sng" dirty="0">
                <a:solidFill>
                  <a:schemeClr val="hlink"/>
                </a:solidFill>
                <a:hlinkClick r:id="rId6"/>
              </a:rPr>
              <a:t>POSPH</a:t>
            </a:r>
            <a:endParaRPr sz="2800" dirty="0">
              <a:solidFill>
                <a:schemeClr val="dk1"/>
              </a:solidFill>
            </a:endParaRPr>
          </a:p>
          <a:p>
            <a:pPr marL="0" lvl="0" indent="0" algn="just" rtl="0">
              <a:lnSpc>
                <a:spcPct val="90000"/>
              </a:lnSpc>
              <a:spcBef>
                <a:spcPts val="0"/>
              </a:spcBef>
              <a:spcAft>
                <a:spcPts val="0"/>
              </a:spcAft>
              <a:buClr>
                <a:schemeClr val="dk1"/>
              </a:buClr>
              <a:buSzPts val="2800"/>
              <a:buNone/>
            </a:pPr>
            <a:endParaRPr sz="2800" dirty="0">
              <a:solidFill>
                <a:schemeClr val="dk1"/>
              </a:solidFill>
            </a:endParaRPr>
          </a:p>
          <a:p>
            <a:pPr marL="457200" lvl="0" indent="-406400" algn="just" rtl="0">
              <a:lnSpc>
                <a:spcPct val="90000"/>
              </a:lnSpc>
              <a:spcBef>
                <a:spcPts val="1000"/>
              </a:spcBef>
              <a:spcAft>
                <a:spcPts val="0"/>
              </a:spcAft>
              <a:buClr>
                <a:schemeClr val="dk1"/>
              </a:buClr>
              <a:buSzPts val="2800"/>
              <a:buChar char="●"/>
            </a:pPr>
            <a:r>
              <a:rPr lang="fr-FR" sz="2800" dirty="0">
                <a:solidFill>
                  <a:schemeClr val="tx1"/>
                </a:solidFill>
              </a:rPr>
              <a:t>Suis-je admissible au soutien pour les personnes handicapées?</a:t>
            </a:r>
          </a:p>
          <a:p>
            <a:pPr marL="457200" lvl="0" indent="-406400" algn="just" rtl="0">
              <a:lnSpc>
                <a:spcPct val="90000"/>
              </a:lnSpc>
              <a:spcBef>
                <a:spcPts val="1000"/>
              </a:spcBef>
              <a:spcAft>
                <a:spcPts val="0"/>
              </a:spcAft>
              <a:buClr>
                <a:schemeClr val="dk1"/>
              </a:buClr>
              <a:buSzPts val="2800"/>
              <a:buChar char="●"/>
            </a:pPr>
            <a:r>
              <a:rPr lang="fr-FR" sz="2800" dirty="0">
                <a:solidFill>
                  <a:schemeClr val="tx1"/>
                </a:solidFill>
              </a:rPr>
              <a:t>Comment faire une demande au Programme ontarien de soutien aux personnes handicapées?</a:t>
            </a:r>
          </a:p>
          <a:p>
            <a:pPr marL="457200" lvl="0" indent="-406400" algn="just" rtl="0">
              <a:lnSpc>
                <a:spcPct val="90000"/>
              </a:lnSpc>
              <a:spcBef>
                <a:spcPts val="1000"/>
              </a:spcBef>
              <a:spcAft>
                <a:spcPts val="0"/>
              </a:spcAft>
              <a:buClr>
                <a:schemeClr val="dk1"/>
              </a:buClr>
              <a:buSzPts val="2800"/>
              <a:buChar char="●"/>
            </a:pPr>
            <a:r>
              <a:rPr lang="fr-FR" sz="2800" dirty="0">
                <a:solidFill>
                  <a:schemeClr val="tx1"/>
                </a:solidFill>
              </a:rPr>
              <a:t>Comment prouver que j’ai un handicap lorsque je fais une demande au POSPH?</a:t>
            </a:r>
          </a:p>
          <a:p>
            <a:pPr marL="457200" lvl="0" indent="-406400" algn="just" rtl="0">
              <a:lnSpc>
                <a:spcPct val="90000"/>
              </a:lnSpc>
              <a:spcBef>
                <a:spcPts val="1000"/>
              </a:spcBef>
              <a:spcAft>
                <a:spcPts val="0"/>
              </a:spcAft>
              <a:buClr>
                <a:schemeClr val="dk1"/>
              </a:buClr>
              <a:buSzPts val="2800"/>
              <a:buChar char="●"/>
            </a:pPr>
            <a:r>
              <a:rPr lang="fr-FR" sz="2800" dirty="0">
                <a:solidFill>
                  <a:schemeClr val="tx1"/>
                </a:solidFill>
              </a:rPr>
              <a:t>Puis-je travailler et bénéficier du POSPH en même temps?</a:t>
            </a:r>
            <a:endParaRPr sz="2800" dirty="0">
              <a:solidFill>
                <a:schemeClr val="tx1"/>
              </a:solidFill>
            </a:endParaRPr>
          </a:p>
          <a:p>
            <a:pPr marL="0" lvl="0" indent="0" algn="just" rtl="0">
              <a:lnSpc>
                <a:spcPct val="90000"/>
              </a:lnSpc>
              <a:spcBef>
                <a:spcPts val="1000"/>
              </a:spcBef>
              <a:spcAft>
                <a:spcPts val="0"/>
              </a:spcAft>
              <a:buClr>
                <a:srgbClr val="888888"/>
              </a:buClr>
              <a:buSzPts val="2400"/>
              <a:buNone/>
            </a:pPr>
            <a:endParaRPr dirty="0">
              <a:solidFill>
                <a:schemeClr val="dk1"/>
              </a:solidFill>
            </a:endParaRPr>
          </a:p>
        </p:txBody>
      </p:sp>
      <p:sp>
        <p:nvSpPr>
          <p:cNvPr id="482" name="Google Shape;482;p61"/>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51</a:t>
            </a:fld>
            <a:endParaRPr sz="1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2"/>
          <p:cNvSpPr txBox="1">
            <a:spLocks noGrp="1"/>
          </p:cNvSpPr>
          <p:nvPr>
            <p:ph type="title"/>
            <p:custDataLst>
              <p:tags r:id="rId1"/>
            </p:custDataLst>
          </p:nvPr>
        </p:nvSpPr>
        <p:spPr>
          <a:xfrm>
            <a:off x="623888" y="1343932"/>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Autres ressources</a:t>
            </a:r>
            <a:endParaRPr sz="4800" b="1" dirty="0"/>
          </a:p>
        </p:txBody>
      </p:sp>
      <p:sp>
        <p:nvSpPr>
          <p:cNvPr id="489" name="Google Shape;489;p62"/>
          <p:cNvSpPr txBox="1">
            <a:spLocks noGrp="1"/>
          </p:cNvSpPr>
          <p:nvPr>
            <p:ph type="body" idx="1"/>
            <p:custDataLst>
              <p:tags r:id="rId2"/>
            </p:custDataLst>
          </p:nvPr>
        </p:nvSpPr>
        <p:spPr>
          <a:xfrm>
            <a:off x="623888" y="2423206"/>
            <a:ext cx="7886700" cy="3933144"/>
          </a:xfrm>
          <a:prstGeom prst="rect">
            <a:avLst/>
          </a:prstGeom>
          <a:noFill/>
          <a:ln>
            <a:noFill/>
          </a:ln>
        </p:spPr>
        <p:txBody>
          <a:bodyPr spcFirstLastPara="1" wrap="square" lIns="91425" tIns="45700" rIns="91425" bIns="45700" anchor="t" anchorCtr="0">
            <a:normAutofit/>
          </a:bodyPr>
          <a:lstStyle/>
          <a:p>
            <a:pPr marL="457200" lvl="0" indent="-431800" algn="just" rtl="0">
              <a:lnSpc>
                <a:spcPct val="90000"/>
              </a:lnSpc>
              <a:spcBef>
                <a:spcPts val="0"/>
              </a:spcBef>
              <a:spcAft>
                <a:spcPts val="0"/>
              </a:spcAft>
              <a:buClr>
                <a:schemeClr val="dk1"/>
              </a:buClr>
              <a:buSzPts val="3200"/>
              <a:buChar char="●"/>
            </a:pPr>
            <a:r>
              <a:rPr lang="en-CA" sz="3200" u="sng" dirty="0">
                <a:solidFill>
                  <a:schemeClr val="hlink"/>
                </a:solidFill>
                <a:hlinkClick r:id="rId6"/>
              </a:rPr>
              <a:t>Clinique juridique communautaire locale</a:t>
            </a:r>
            <a:r>
              <a:rPr lang="en-CA" sz="3200" dirty="0">
                <a:solidFill>
                  <a:schemeClr val="dk1"/>
                </a:solidFill>
              </a:rPr>
              <a:t> </a:t>
            </a:r>
            <a:endParaRPr dirty="0"/>
          </a:p>
          <a:p>
            <a:pPr marL="457200" lvl="0" indent="-431800" algn="just" rtl="0">
              <a:lnSpc>
                <a:spcPct val="90000"/>
              </a:lnSpc>
              <a:spcBef>
                <a:spcPts val="1000"/>
              </a:spcBef>
              <a:spcAft>
                <a:spcPts val="0"/>
              </a:spcAft>
              <a:buClr>
                <a:schemeClr val="dk1"/>
              </a:buClr>
              <a:buSzPts val="3200"/>
              <a:buChar char="●"/>
            </a:pPr>
            <a:r>
              <a:rPr lang="en-CA" sz="3200" u="sng" dirty="0">
                <a:solidFill>
                  <a:schemeClr val="hlink"/>
                </a:solidFill>
              </a:rPr>
              <a:t>Cliniques juridiques spécialisées</a:t>
            </a:r>
            <a:endParaRPr sz="3200" dirty="0">
              <a:solidFill>
                <a:schemeClr val="hlink"/>
              </a:solidFill>
            </a:endParaRPr>
          </a:p>
          <a:p>
            <a:pPr marL="457200" lvl="0" indent="-431800" algn="just" rtl="0">
              <a:lnSpc>
                <a:spcPct val="90000"/>
              </a:lnSpc>
              <a:spcBef>
                <a:spcPts val="1000"/>
              </a:spcBef>
              <a:spcAft>
                <a:spcPts val="0"/>
              </a:spcAft>
              <a:buClr>
                <a:schemeClr val="dk1"/>
              </a:buClr>
              <a:buSzPts val="3200"/>
              <a:buChar char="●"/>
            </a:pPr>
            <a:r>
              <a:rPr lang="fr-FR" sz="3200" dirty="0">
                <a:solidFill>
                  <a:schemeClr val="dk1"/>
                </a:solidFill>
              </a:rPr>
              <a:t>Médecin ou centre de santé communautaire</a:t>
            </a:r>
            <a:endParaRPr sz="3200" dirty="0">
              <a:solidFill>
                <a:schemeClr val="dk1"/>
              </a:solidFill>
            </a:endParaRPr>
          </a:p>
          <a:p>
            <a:pPr indent="-431800" algn="just">
              <a:spcAft>
                <a:spcPts val="1000"/>
              </a:spcAft>
              <a:buClr>
                <a:schemeClr val="dk1"/>
              </a:buClr>
              <a:buSzPts val="3200"/>
              <a:buChar char="●"/>
            </a:pPr>
            <a:r>
              <a:rPr lang="fr-CA" sz="3200" dirty="0">
                <a:solidFill>
                  <a:schemeClr val="dk1"/>
                </a:solidFill>
              </a:rPr>
              <a:t>Travailleurs</a:t>
            </a:r>
            <a:r>
              <a:rPr lang="en-CA" sz="3200" dirty="0">
                <a:solidFill>
                  <a:schemeClr val="dk1"/>
                </a:solidFill>
              </a:rPr>
              <a:t> de </a:t>
            </a:r>
            <a:r>
              <a:rPr lang="fr-CA" sz="3200" dirty="0">
                <a:solidFill>
                  <a:schemeClr val="dk1"/>
                </a:solidFill>
              </a:rPr>
              <a:t>circonscription – d</a:t>
            </a:r>
            <a:r>
              <a:rPr lang="fr-FR" sz="3200" dirty="0">
                <a:solidFill>
                  <a:schemeClr val="dk1"/>
                </a:solidFill>
              </a:rPr>
              <a:t>é</a:t>
            </a:r>
            <a:r>
              <a:rPr lang="fr-CA" sz="3200" dirty="0">
                <a:solidFill>
                  <a:schemeClr val="dk1"/>
                </a:solidFill>
              </a:rPr>
              <a:t>put</a:t>
            </a:r>
            <a:r>
              <a:rPr lang="fr-FR" sz="3200" dirty="0">
                <a:solidFill>
                  <a:schemeClr val="dk1"/>
                </a:solidFill>
              </a:rPr>
              <a:t>é</a:t>
            </a:r>
            <a:r>
              <a:rPr lang="fr-CA" sz="3200" dirty="0">
                <a:solidFill>
                  <a:schemeClr val="dk1"/>
                </a:solidFill>
              </a:rPr>
              <a:t>s provinciaux</a:t>
            </a:r>
            <a:endParaRPr lang="en-CA" sz="3200" dirty="0">
              <a:solidFill>
                <a:schemeClr val="dk1"/>
              </a:solidFill>
            </a:endParaRPr>
          </a:p>
          <a:p>
            <a:pPr marL="457200" lvl="0" indent="-431800" algn="just" rtl="0">
              <a:lnSpc>
                <a:spcPct val="90000"/>
              </a:lnSpc>
              <a:spcBef>
                <a:spcPts val="1000"/>
              </a:spcBef>
              <a:spcAft>
                <a:spcPts val="1000"/>
              </a:spcAft>
              <a:buClr>
                <a:schemeClr val="dk1"/>
              </a:buClr>
              <a:buSzPts val="3200"/>
              <a:buChar char="●"/>
            </a:pPr>
            <a:r>
              <a:rPr lang="fr-FR" sz="3200" dirty="0">
                <a:solidFill>
                  <a:schemeClr val="dk1"/>
                </a:solidFill>
              </a:rPr>
              <a:t>Réforme du droit</a:t>
            </a:r>
            <a:endParaRPr sz="3200" dirty="0">
              <a:solidFill>
                <a:schemeClr val="dk1"/>
              </a:solidFill>
            </a:endParaRPr>
          </a:p>
        </p:txBody>
      </p:sp>
      <p:sp>
        <p:nvSpPr>
          <p:cNvPr id="490" name="Google Shape;490;p62"/>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52</a:t>
            </a:fld>
            <a:endParaRPr sz="1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3"/>
          <p:cNvSpPr txBox="1">
            <a:spLocks noGrp="1"/>
          </p:cNvSpPr>
          <p:nvPr>
            <p:ph type="title"/>
            <p:custDataLst>
              <p:tags r:id="rId1"/>
            </p:custDataLst>
          </p:nvPr>
        </p:nvSpPr>
        <p:spPr>
          <a:xfrm>
            <a:off x="623888" y="1342910"/>
            <a:ext cx="78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fr-CA" sz="4800" b="1" dirty="0">
                <a:solidFill>
                  <a:srgbClr val="C55A11"/>
                </a:solidFill>
              </a:rPr>
              <a:t>Autres</a:t>
            </a:r>
            <a:r>
              <a:rPr lang="en-CA" sz="4800" b="1" dirty="0">
                <a:solidFill>
                  <a:srgbClr val="C55A11"/>
                </a:solidFill>
              </a:rPr>
              <a:t> </a:t>
            </a:r>
            <a:r>
              <a:rPr lang="fr-CA" sz="4800" b="1" dirty="0">
                <a:solidFill>
                  <a:srgbClr val="C55A11"/>
                </a:solidFill>
              </a:rPr>
              <a:t>ressources</a:t>
            </a:r>
            <a:endParaRPr lang="fr-CA" sz="4800" b="1" dirty="0"/>
          </a:p>
        </p:txBody>
      </p:sp>
      <p:sp>
        <p:nvSpPr>
          <p:cNvPr id="497" name="Google Shape;497;p63"/>
          <p:cNvSpPr txBox="1">
            <a:spLocks noGrp="1"/>
          </p:cNvSpPr>
          <p:nvPr>
            <p:ph type="body" idx="1"/>
            <p:custDataLst>
              <p:tags r:id="rId2"/>
            </p:custDataLst>
          </p:nvPr>
        </p:nvSpPr>
        <p:spPr>
          <a:xfrm>
            <a:off x="623900" y="2335924"/>
            <a:ext cx="8496300" cy="4740300"/>
          </a:xfrm>
          <a:prstGeom prst="rect">
            <a:avLst/>
          </a:prstGeom>
          <a:noFill/>
          <a:ln>
            <a:noFill/>
          </a:ln>
        </p:spPr>
        <p:txBody>
          <a:bodyPr spcFirstLastPara="1" wrap="square" lIns="91425" tIns="45700" rIns="91425" bIns="45700" anchor="t" anchorCtr="0">
            <a:normAutofit lnSpcReduction="10000"/>
          </a:bodyPr>
          <a:lstStyle/>
          <a:p>
            <a:pPr lvl="0" indent="-431800" algn="just">
              <a:spcBef>
                <a:spcPts val="0"/>
              </a:spcBef>
              <a:buClr>
                <a:schemeClr val="dk1"/>
              </a:buClr>
              <a:buSzPts val="3200"/>
              <a:buChar char="●"/>
            </a:pPr>
            <a:r>
              <a:rPr lang="en-CA" sz="3200" dirty="0">
                <a:solidFill>
                  <a:schemeClr val="dk1"/>
                </a:solidFill>
              </a:rPr>
              <a:t>Centre d’action pour la sécurité du revenue</a:t>
            </a:r>
            <a:r>
              <a:rPr lang="fr-FR" sz="3200" dirty="0">
                <a:solidFill>
                  <a:schemeClr val="dk1"/>
                </a:solidFill>
              </a:rPr>
              <a:t>— clinique juridique spécialisée</a:t>
            </a:r>
            <a:endParaRPr dirty="0"/>
          </a:p>
          <a:p>
            <a:pPr marL="914400" lvl="1" indent="-431800" algn="just" rtl="0">
              <a:lnSpc>
                <a:spcPct val="90000"/>
              </a:lnSpc>
              <a:spcBef>
                <a:spcPts val="0"/>
              </a:spcBef>
              <a:spcAft>
                <a:spcPts val="0"/>
              </a:spcAft>
              <a:buSzPts val="3200"/>
              <a:buChar char="○"/>
            </a:pPr>
            <a:r>
              <a:rPr lang="fr-FR" sz="3200" b="1" dirty="0">
                <a:solidFill>
                  <a:srgbClr val="C55A11"/>
                </a:solidFill>
              </a:rPr>
              <a:t>N'aide pas les clients individuels</a:t>
            </a:r>
            <a:endParaRPr sz="3200" dirty="0">
              <a:solidFill>
                <a:schemeClr val="dk1"/>
              </a:solidFill>
            </a:endParaRPr>
          </a:p>
          <a:p>
            <a:pPr lvl="1" indent="-431800" algn="just">
              <a:spcBef>
                <a:spcPts val="0"/>
              </a:spcBef>
              <a:buSzPts val="3200"/>
              <a:buChar char="○"/>
            </a:pPr>
            <a:r>
              <a:rPr lang="fr-FR" sz="3200" dirty="0">
                <a:solidFill>
                  <a:schemeClr val="accent1"/>
                </a:solidFill>
                <a:hlinkClick r:id="rId6">
                  <a:extLst>
                    <a:ext uri="{A12FA001-AC4F-418D-AE19-62706E023703}">
                      <ahyp:hlinkClr xmlns:ahyp="http://schemas.microsoft.com/office/drawing/2018/hyperlinkcolor" val="tx"/>
                    </a:ext>
                  </a:extLst>
                </a:hlinkClick>
              </a:rPr>
              <a:t>Fiche du taux du POSPH/OT pour juillet 2023</a:t>
            </a:r>
            <a:endParaRPr lang="fr-FR" sz="3200" b="1" dirty="0">
              <a:solidFill>
                <a:schemeClr val="accent1"/>
              </a:solidFill>
            </a:endParaRPr>
          </a:p>
          <a:p>
            <a:pPr lvl="0" indent="-431800" algn="just">
              <a:buClr>
                <a:schemeClr val="dk1"/>
              </a:buClr>
              <a:buSzPts val="3200"/>
              <a:buChar char="●"/>
            </a:pPr>
            <a:r>
              <a:rPr lang="fr-FR" sz="3200" dirty="0">
                <a:solidFill>
                  <a:schemeClr val="dk1"/>
                </a:solidFill>
              </a:rPr>
              <a:t>Gouvernement de l'Ontario — Ministère des Services à l'enfance et des Services sociaux et communautaires</a:t>
            </a:r>
            <a:endParaRPr sz="3200" dirty="0">
              <a:solidFill>
                <a:schemeClr val="dk1"/>
              </a:solidFill>
            </a:endParaRPr>
          </a:p>
          <a:p>
            <a:pPr lvl="1" indent="-431800" algn="just">
              <a:spcBef>
                <a:spcPts val="1000"/>
              </a:spcBef>
              <a:buClr>
                <a:schemeClr val="dk1"/>
              </a:buClr>
              <a:buSzPts val="3200"/>
              <a:buChar char="●"/>
            </a:pPr>
            <a:r>
              <a:rPr lang="en-CA" sz="2800" u="sng" dirty="0">
                <a:solidFill>
                  <a:schemeClr val="hlink"/>
                </a:solidFill>
                <a:hlinkClick r:id="rId7"/>
              </a:rPr>
              <a:t>Fiches d'information du POSPH</a:t>
            </a:r>
            <a:endParaRPr sz="2800" dirty="0">
              <a:solidFill>
                <a:schemeClr val="dk1"/>
              </a:solidFill>
            </a:endParaRPr>
          </a:p>
          <a:p>
            <a:pPr lvl="1" indent="-431800" algn="just">
              <a:spcBef>
                <a:spcPts val="1000"/>
              </a:spcBef>
              <a:buClr>
                <a:schemeClr val="dk1"/>
              </a:buClr>
              <a:buSzPts val="3200"/>
              <a:buChar char="●"/>
            </a:pPr>
            <a:r>
              <a:rPr lang="fr-FR" sz="2800" u="sng" dirty="0">
                <a:solidFill>
                  <a:schemeClr val="hlink"/>
                </a:solidFill>
                <a:hlinkClick r:id="rId8"/>
              </a:rPr>
              <a:t>Directives de politique du POSPH</a:t>
            </a:r>
            <a:endParaRPr lang="en-CA" sz="2800" dirty="0"/>
          </a:p>
          <a:p>
            <a:pPr lvl="1" indent="-431800" algn="just">
              <a:spcBef>
                <a:spcPts val="1000"/>
              </a:spcBef>
              <a:buClr>
                <a:schemeClr val="dk1"/>
              </a:buClr>
              <a:buSzPts val="3200"/>
              <a:buChar char="●"/>
            </a:pPr>
            <a:r>
              <a:rPr lang="fr-FR" sz="2800" b="0" dirty="0">
                <a:solidFill>
                  <a:srgbClr val="212B36"/>
                </a:solidFill>
                <a:latin typeface="Calibri"/>
                <a:cs typeface="Calibri"/>
                <a:sym typeface="Calibri"/>
                <a:hlinkClick r:id="rId9"/>
              </a:rPr>
              <a:t>Liste des professionnels de santé agréés</a:t>
            </a:r>
            <a:endParaRPr sz="2800" dirty="0"/>
          </a:p>
          <a:p>
            <a:pPr marL="0" lvl="0" indent="0" algn="just" rtl="0">
              <a:lnSpc>
                <a:spcPct val="90000"/>
              </a:lnSpc>
              <a:spcBef>
                <a:spcPts val="1000"/>
              </a:spcBef>
              <a:spcAft>
                <a:spcPts val="0"/>
              </a:spcAft>
              <a:buClr>
                <a:srgbClr val="888888"/>
              </a:buClr>
              <a:buSzPts val="3200"/>
              <a:buNone/>
            </a:pPr>
            <a:endParaRPr sz="3200" dirty="0">
              <a:solidFill>
                <a:schemeClr val="dk1"/>
              </a:solidFill>
            </a:endParaRPr>
          </a:p>
        </p:txBody>
      </p:sp>
      <p:sp>
        <p:nvSpPr>
          <p:cNvPr id="498" name="Google Shape;498;p63"/>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53</a:t>
            </a:fld>
            <a:endParaRPr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4"/>
          <p:cNvSpPr txBox="1">
            <a:spLocks noGrp="1"/>
          </p:cNvSpPr>
          <p:nvPr>
            <p:ph type="title"/>
            <p:custDataLst>
              <p:tags r:id="rId1"/>
            </p:custDataLst>
          </p:nvPr>
        </p:nvSpPr>
        <p:spPr>
          <a:xfrm>
            <a:off x="623888" y="1344042"/>
            <a:ext cx="7886700" cy="75709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Campagnes</a:t>
            </a:r>
            <a:endParaRPr sz="4800" b="1" dirty="0"/>
          </a:p>
        </p:txBody>
      </p:sp>
      <p:sp>
        <p:nvSpPr>
          <p:cNvPr id="505" name="Google Shape;505;p64"/>
          <p:cNvSpPr txBox="1">
            <a:spLocks noGrp="1"/>
          </p:cNvSpPr>
          <p:nvPr>
            <p:ph type="body" idx="1"/>
            <p:custDataLst>
              <p:tags r:id="rId2"/>
            </p:custDataLst>
          </p:nvPr>
        </p:nvSpPr>
        <p:spPr>
          <a:xfrm>
            <a:off x="623888" y="2423206"/>
            <a:ext cx="7886700" cy="3933144"/>
          </a:xfrm>
          <a:prstGeom prst="rect">
            <a:avLst/>
          </a:prstGeom>
          <a:noFill/>
          <a:ln>
            <a:noFill/>
          </a:ln>
        </p:spPr>
        <p:txBody>
          <a:bodyPr spcFirstLastPara="1" wrap="square" lIns="91425" tIns="45700" rIns="91425" bIns="45700" anchor="t" anchorCtr="0">
            <a:normAutofit/>
          </a:bodyPr>
          <a:lstStyle/>
          <a:p>
            <a:pPr marL="457200" lvl="0" indent="-400050" algn="l" rtl="0">
              <a:lnSpc>
                <a:spcPct val="90000"/>
              </a:lnSpc>
              <a:spcBef>
                <a:spcPts val="1000"/>
              </a:spcBef>
              <a:spcAft>
                <a:spcPts val="0"/>
              </a:spcAft>
              <a:buClr>
                <a:schemeClr val="dk1"/>
              </a:buClr>
              <a:buSzPts val="2700"/>
              <a:buChar char="●"/>
            </a:pPr>
            <a:r>
              <a:rPr lang="en-CA" sz="4000" u="sng" dirty="0">
                <a:solidFill>
                  <a:schemeClr val="hlink"/>
                </a:solidFill>
                <a:hlinkClick r:id="rId6"/>
              </a:rPr>
              <a:t>ODSP Action Coalition</a:t>
            </a:r>
          </a:p>
          <a:p>
            <a:pPr marL="457200" lvl="0" indent="-400050" algn="l" rtl="0">
              <a:lnSpc>
                <a:spcPct val="90000"/>
              </a:lnSpc>
              <a:spcBef>
                <a:spcPts val="1000"/>
              </a:spcBef>
              <a:spcAft>
                <a:spcPts val="0"/>
              </a:spcAft>
              <a:buClr>
                <a:schemeClr val="dk1"/>
              </a:buClr>
              <a:buSzPts val="2700"/>
              <a:buChar char="●"/>
            </a:pPr>
            <a:r>
              <a:rPr lang="en-CA" sz="4000" u="sng" dirty="0">
                <a:solidFill>
                  <a:schemeClr val="hlink"/>
                </a:solidFill>
              </a:rPr>
              <a:t>Defend Disability</a:t>
            </a:r>
          </a:p>
          <a:p>
            <a:pPr marL="457200" lvl="0" indent="-400050" algn="l" rtl="0">
              <a:lnSpc>
                <a:spcPct val="90000"/>
              </a:lnSpc>
              <a:spcBef>
                <a:spcPts val="1000"/>
              </a:spcBef>
              <a:spcAft>
                <a:spcPts val="0"/>
              </a:spcAft>
              <a:buClr>
                <a:schemeClr val="dk1"/>
              </a:buClr>
              <a:buSzPts val="2700"/>
              <a:buChar char="●"/>
            </a:pPr>
            <a:r>
              <a:rPr lang="en-CA" sz="4000" u="sng" dirty="0">
                <a:solidFill>
                  <a:schemeClr val="hlink"/>
                </a:solidFill>
              </a:rPr>
              <a:t>Just Recovery Ontario</a:t>
            </a:r>
            <a:endParaRPr sz="4000" dirty="0">
              <a:solidFill>
                <a:srgbClr val="000000"/>
              </a:solidFill>
            </a:endParaRPr>
          </a:p>
          <a:p>
            <a:pPr indent="-400050">
              <a:buClr>
                <a:schemeClr val="dk1"/>
              </a:buClr>
              <a:buSzPts val="2700"/>
              <a:buFont typeface="Arial"/>
              <a:buChar char="●"/>
            </a:pPr>
            <a:r>
              <a:rPr lang="en-CA"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ISARC</a:t>
            </a:r>
            <a:r>
              <a:rPr lang="en-CA" sz="40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Faith Communities in Action Against Poverty</a:t>
            </a:r>
            <a:endParaRPr sz="4000" dirty="0">
              <a:solidFill>
                <a:schemeClr val="dk1"/>
              </a:solidFill>
            </a:endParaRPr>
          </a:p>
        </p:txBody>
      </p:sp>
      <p:sp>
        <p:nvSpPr>
          <p:cNvPr id="506" name="Google Shape;506;p64"/>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54</a:t>
            </a:fld>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5"/>
          <p:cNvSpPr txBox="1">
            <a:spLocks noGrp="1"/>
          </p:cNvSpPr>
          <p:nvPr>
            <p:ph type="title"/>
            <p:custDataLst>
              <p:tags r:id="rId1"/>
            </p:custDataLst>
          </p:nvPr>
        </p:nvSpPr>
        <p:spPr>
          <a:xfrm>
            <a:off x="2124724" y="1342800"/>
            <a:ext cx="4894552" cy="757200"/>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rgbClr val="C55A11"/>
              </a:buClr>
              <a:buSzPts val="4800"/>
              <a:buFont typeface="Calibri"/>
              <a:buNone/>
            </a:pPr>
            <a:r>
              <a:rPr lang="en-CA" sz="4800" b="1" dirty="0">
                <a:solidFill>
                  <a:srgbClr val="C55A11"/>
                </a:solidFill>
              </a:rPr>
              <a:t>Merci!</a:t>
            </a:r>
            <a:endParaRPr sz="4800" b="1" dirty="0"/>
          </a:p>
        </p:txBody>
      </p:sp>
      <p:sp>
        <p:nvSpPr>
          <p:cNvPr id="514" name="Google Shape;514;p65"/>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55</a:t>
            </a:fld>
            <a:endParaRPr sz="1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B8AB-FA16-4923-93EA-3EC4C54D2C3D}"/>
              </a:ext>
            </a:extLst>
          </p:cNvPr>
          <p:cNvSpPr>
            <a:spLocks noGrp="1"/>
          </p:cNvSpPr>
          <p:nvPr>
            <p:ph type="title"/>
            <p:custDataLst>
              <p:tags r:id="rId1"/>
            </p:custDataLst>
          </p:nvPr>
        </p:nvSpPr>
        <p:spPr>
          <a:xfrm>
            <a:off x="435893" y="496648"/>
            <a:ext cx="8272212" cy="1013800"/>
          </a:xfrm>
        </p:spPr>
        <p:txBody>
          <a:bodyPr>
            <a:normAutofit/>
          </a:bodyPr>
          <a:lstStyle/>
          <a:p>
            <a:r>
              <a:rPr lang="en-CA" dirty="0"/>
              <a:t>NOUS VOULONS VOUS ENTENDRE!</a:t>
            </a:r>
          </a:p>
        </p:txBody>
      </p:sp>
      <p:pic>
        <p:nvPicPr>
          <p:cNvPr id="5" name="Content Placeholder 4">
            <a:extLst>
              <a:ext uri="{FF2B5EF4-FFF2-40B4-BE49-F238E27FC236}">
                <a16:creationId xmlns:a16="http://schemas.microsoft.com/office/drawing/2014/main" id="{84EF48A3-AB62-4EBA-AE71-3D87CB6971DD}"/>
              </a:ext>
            </a:extLst>
          </p:cNvPr>
          <p:cNvPicPr>
            <a:picLocks noGrp="1" noChangeAspect="1"/>
          </p:cNvPicPr>
          <p:nvPr>
            <p:ph idx="1"/>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91216" y="2538711"/>
            <a:ext cx="3395501" cy="2262783"/>
          </a:xfrm>
        </p:spPr>
      </p:pic>
      <p:sp>
        <p:nvSpPr>
          <p:cNvPr id="4" name="Slide Number Placeholder 3">
            <a:extLst>
              <a:ext uri="{FF2B5EF4-FFF2-40B4-BE49-F238E27FC236}">
                <a16:creationId xmlns:a16="http://schemas.microsoft.com/office/drawing/2014/main" id="{8F72FE4D-E620-4ABE-B02C-E349CAC2A152}"/>
              </a:ext>
            </a:extLst>
          </p:cNvPr>
          <p:cNvSpPr>
            <a:spLocks noGrp="1"/>
          </p:cNvSpPr>
          <p:nvPr>
            <p:ph type="sldNum" sz="quarter" idx="12"/>
            <p:custDataLst>
              <p:tags r:id="rId3"/>
            </p:custDataLst>
          </p:nvPr>
        </p:nvSpPr>
        <p:spPr/>
        <p:txBody>
          <a:bodyPr/>
          <a:lstStyle/>
          <a:p>
            <a:fld id="{3A98EE3D-8CD1-4C3F-BD1C-C98C9596463C}" type="slidenum">
              <a:rPr lang="en-US" smtClean="0"/>
              <a:t>56</a:t>
            </a:fld>
            <a:endParaRPr lang="en-US" dirty="0"/>
          </a:p>
        </p:txBody>
      </p:sp>
      <p:sp>
        <p:nvSpPr>
          <p:cNvPr id="3" name="ZoneTexte 2">
            <a:extLst>
              <a:ext uri="{FF2B5EF4-FFF2-40B4-BE49-F238E27FC236}">
                <a16:creationId xmlns:a16="http://schemas.microsoft.com/office/drawing/2014/main" id="{346D7CCB-1963-41D7-A526-4E5296D924EB}"/>
              </a:ext>
            </a:extLst>
          </p:cNvPr>
          <p:cNvSpPr txBox="1"/>
          <p:nvPr/>
        </p:nvSpPr>
        <p:spPr>
          <a:xfrm>
            <a:off x="2337942" y="3840384"/>
            <a:ext cx="4998523" cy="669414"/>
          </a:xfrm>
          <a:prstGeom prst="rect">
            <a:avLst/>
          </a:prstGeom>
          <a:solidFill>
            <a:schemeClr val="bg1"/>
          </a:solidFill>
        </p:spPr>
        <p:txBody>
          <a:bodyPr wrap="square" rtlCol="0">
            <a:spAutoFit/>
          </a:bodyPr>
          <a:lstStyle/>
          <a:p>
            <a:r>
              <a:rPr lang="en-CA" sz="3750" spc="225" dirty="0">
                <a:solidFill>
                  <a:srgbClr val="65AE48"/>
                </a:solidFill>
                <a:effectLst>
                  <a:outerShdw blurRad="38100" dist="38100" dir="2700000" algn="tl">
                    <a:srgbClr val="000000">
                      <a:alpha val="43137"/>
                    </a:srgbClr>
                  </a:outerShdw>
                </a:effectLst>
                <a:latin typeface="Gill Sans Ultra Bold" panose="020B0A02020104020203" pitchFamily="34" charset="0"/>
              </a:rPr>
              <a:t>R</a:t>
            </a:r>
            <a:r>
              <a:rPr lang="en-CA" sz="3750" spc="225" dirty="0">
                <a:solidFill>
                  <a:srgbClr val="503190"/>
                </a:solidFill>
                <a:effectLst>
                  <a:outerShdw blurRad="38100" dist="38100" dir="2700000" algn="tl">
                    <a:srgbClr val="000000">
                      <a:alpha val="43137"/>
                    </a:srgbClr>
                  </a:outerShdw>
                </a:effectLst>
                <a:latin typeface="Gill Sans Ultra Bold" panose="020B0A02020104020203" pitchFamily="34" charset="0"/>
              </a:rPr>
              <a:t>É</a:t>
            </a:r>
            <a:r>
              <a:rPr lang="en-CA" sz="3750" spc="225" dirty="0">
                <a:solidFill>
                  <a:srgbClr val="B2D034"/>
                </a:solidFill>
                <a:effectLst>
                  <a:outerShdw blurRad="38100" dist="38100" dir="2700000" algn="tl">
                    <a:srgbClr val="000000">
                      <a:alpha val="43137"/>
                    </a:srgbClr>
                  </a:outerShdw>
                </a:effectLst>
                <a:latin typeface="Gill Sans Ultra Bold" panose="020B0A02020104020203" pitchFamily="34" charset="0"/>
              </a:rPr>
              <a:t>T</a:t>
            </a:r>
            <a:r>
              <a:rPr lang="en-CA" sz="3750" spc="225" dirty="0">
                <a:solidFill>
                  <a:srgbClr val="FA2138"/>
                </a:solidFill>
                <a:effectLst>
                  <a:outerShdw blurRad="38100" dist="38100" dir="2700000" algn="tl">
                    <a:srgbClr val="000000">
                      <a:alpha val="43137"/>
                    </a:srgbClr>
                  </a:outerShdw>
                </a:effectLst>
                <a:latin typeface="Gill Sans Ultra Bold" panose="020B0A02020104020203" pitchFamily="34" charset="0"/>
              </a:rPr>
              <a:t>R</a:t>
            </a:r>
            <a:r>
              <a:rPr lang="en-CA" sz="3750" spc="225" dirty="0">
                <a:solidFill>
                  <a:srgbClr val="F3B6DD"/>
                </a:solidFill>
                <a:effectLst>
                  <a:outerShdw blurRad="38100" dist="38100" dir="2700000" algn="tl">
                    <a:srgbClr val="000000">
                      <a:alpha val="43137"/>
                    </a:srgbClr>
                  </a:outerShdw>
                </a:effectLst>
                <a:latin typeface="Gill Sans Ultra Bold" panose="020B0A02020104020203" pitchFamily="34" charset="0"/>
              </a:rPr>
              <a:t>O</a:t>
            </a:r>
            <a:r>
              <a:rPr lang="en-CA" sz="3750" spc="225" dirty="0">
                <a:solidFill>
                  <a:srgbClr val="FA004B"/>
                </a:solidFill>
                <a:effectLst>
                  <a:outerShdw blurRad="38100" dist="38100" dir="2700000" algn="tl">
                    <a:srgbClr val="000000">
                      <a:alpha val="43137"/>
                    </a:srgbClr>
                  </a:outerShdw>
                </a:effectLst>
                <a:latin typeface="Gill Sans Ultra Bold" panose="020B0A02020104020203" pitchFamily="34" charset="0"/>
              </a:rPr>
              <a:t>A</a:t>
            </a:r>
            <a:r>
              <a:rPr lang="en-CA" sz="3750" spc="225" dirty="0">
                <a:solidFill>
                  <a:srgbClr val="DD603A"/>
                </a:solidFill>
                <a:effectLst>
                  <a:outerShdw blurRad="38100" dist="38100" dir="2700000" algn="tl">
                    <a:srgbClr val="000000">
                      <a:alpha val="43137"/>
                    </a:srgbClr>
                  </a:outerShdw>
                </a:effectLst>
                <a:latin typeface="Gill Sans Ultra Bold" panose="020B0A02020104020203" pitchFamily="34" charset="0"/>
              </a:rPr>
              <a:t>C</a:t>
            </a:r>
            <a:r>
              <a:rPr lang="en-CA" sz="3750" spc="225" dirty="0">
                <a:solidFill>
                  <a:srgbClr val="A7378D"/>
                </a:solidFill>
                <a:effectLst>
                  <a:outerShdw blurRad="38100" dist="38100" dir="2700000" algn="tl">
                    <a:srgbClr val="000000">
                      <a:alpha val="43137"/>
                    </a:srgbClr>
                  </a:outerShdw>
                </a:effectLst>
                <a:latin typeface="Gill Sans Ultra Bold" panose="020B0A02020104020203" pitchFamily="34" charset="0"/>
              </a:rPr>
              <a:t>T</a:t>
            </a:r>
            <a:r>
              <a:rPr lang="en-CA" sz="3750" spc="225" dirty="0">
                <a:solidFill>
                  <a:srgbClr val="FD8C01"/>
                </a:solidFill>
                <a:effectLst>
                  <a:outerShdw blurRad="38100" dist="38100" dir="2700000" algn="tl">
                    <a:srgbClr val="000000">
                      <a:alpha val="43137"/>
                    </a:srgbClr>
                  </a:outerShdw>
                </a:effectLst>
                <a:latin typeface="Gill Sans Ultra Bold" panose="020B0A02020104020203" pitchFamily="34" charset="0"/>
              </a:rPr>
              <a:t>I</a:t>
            </a:r>
            <a:r>
              <a:rPr lang="en-CA" sz="3750" spc="225" dirty="0">
                <a:solidFill>
                  <a:srgbClr val="E09520"/>
                </a:solidFill>
                <a:effectLst>
                  <a:outerShdw blurRad="38100" dist="38100" dir="2700000" algn="tl">
                    <a:srgbClr val="000000">
                      <a:alpha val="43137"/>
                    </a:srgbClr>
                  </a:outerShdw>
                </a:effectLst>
                <a:latin typeface="Gill Sans Ultra Bold" panose="020B0A02020104020203" pitchFamily="34" charset="0"/>
              </a:rPr>
              <a:t>O</a:t>
            </a:r>
            <a:r>
              <a:rPr lang="en-CA" sz="3750" spc="225" dirty="0">
                <a:solidFill>
                  <a:srgbClr val="639DB0"/>
                </a:solidFill>
                <a:effectLst>
                  <a:outerShdw blurRad="38100" dist="38100" dir="2700000" algn="tl">
                    <a:srgbClr val="000000">
                      <a:alpha val="43137"/>
                    </a:srgbClr>
                  </a:outerShdw>
                </a:effectLst>
                <a:latin typeface="Gill Sans Ultra Bold" panose="020B0A02020104020203" pitchFamily="34" charset="0"/>
              </a:rPr>
              <a:t>N</a:t>
            </a:r>
          </a:p>
        </p:txBody>
      </p:sp>
      <p:pic>
        <p:nvPicPr>
          <p:cNvPr id="6" name="Picture 5" descr="A black and white logo&#10;&#10;Description automatically generated with low confidence">
            <a:extLst>
              <a:ext uri="{FF2B5EF4-FFF2-40B4-BE49-F238E27FC236}">
                <a16:creationId xmlns:a16="http://schemas.microsoft.com/office/drawing/2014/main" id="{67D6D5E4-8AF2-4260-87F9-1CED73B2BA5E}"/>
              </a:ext>
            </a:extLst>
          </p:cNvPr>
          <p:cNvPicPr>
            <a:picLocks noChangeAspect="1"/>
          </p:cNvPicPr>
          <p:nvPr>
            <p:custDataLst>
              <p:tags r:id="rId4"/>
            </p:custDataLst>
          </p:nvPr>
        </p:nvPicPr>
        <p:blipFill>
          <a:blip r:embed="rId8"/>
          <a:stretch>
            <a:fillRect/>
          </a:stretch>
        </p:blipFill>
        <p:spPr>
          <a:xfrm>
            <a:off x="6757453" y="177574"/>
            <a:ext cx="1997683" cy="319074"/>
          </a:xfrm>
          <a:prstGeom prst="rect">
            <a:avLst/>
          </a:prstGeom>
        </p:spPr>
      </p:pic>
    </p:spTree>
    <p:extLst>
      <p:ext uri="{BB962C8B-B14F-4D97-AF65-F5344CB8AC3E}">
        <p14:creationId xmlns:p14="http://schemas.microsoft.com/office/powerpoint/2010/main" val="2442743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30EEC17-53AF-5D4E-9789-2FAA8AB354A6}"/>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352075" y="1303468"/>
            <a:ext cx="6439851" cy="4501287"/>
          </a:xfrm>
          <a:prstGeom prst="rect">
            <a:avLst/>
          </a:prstGeom>
        </p:spPr>
      </p:pic>
      <p:sp>
        <p:nvSpPr>
          <p:cNvPr id="2" name="Slide Number Placeholder 1">
            <a:extLst>
              <a:ext uri="{FF2B5EF4-FFF2-40B4-BE49-F238E27FC236}">
                <a16:creationId xmlns:a16="http://schemas.microsoft.com/office/drawing/2014/main" id="{238AEF73-2412-6241-A250-A8849563F4D7}"/>
              </a:ext>
            </a:extLst>
          </p:cNvPr>
          <p:cNvSpPr>
            <a:spLocks noGrp="1"/>
          </p:cNvSpPr>
          <p:nvPr>
            <p:ph type="sldNum" sz="quarter" idx="12"/>
            <p:custDataLst>
              <p:tags r:id="rId2"/>
            </p:custDataLst>
          </p:nvPr>
        </p:nvSpPr>
        <p:spPr/>
        <p:txBody>
          <a:bodyPr/>
          <a:lstStyle/>
          <a:p>
            <a:fld id="{DCFA25A3-CD15-424C-ADDF-7B1EE55E6490}" type="slidenum">
              <a:rPr lang="en-US"/>
              <a:t>57</a:t>
            </a:fld>
            <a:endParaRPr lang="en-US"/>
          </a:p>
        </p:txBody>
      </p:sp>
      <p:sp>
        <p:nvSpPr>
          <p:cNvPr id="3" name="ZoneTexte 2">
            <a:extLst>
              <a:ext uri="{FF2B5EF4-FFF2-40B4-BE49-F238E27FC236}">
                <a16:creationId xmlns:a16="http://schemas.microsoft.com/office/drawing/2014/main" id="{BD82A0CC-E73B-49E8-AB19-8D470B34B0F3}"/>
              </a:ext>
            </a:extLst>
          </p:cNvPr>
          <p:cNvSpPr txBox="1"/>
          <p:nvPr/>
        </p:nvSpPr>
        <p:spPr>
          <a:xfrm>
            <a:off x="1442419" y="1318914"/>
            <a:ext cx="1691640" cy="253916"/>
          </a:xfrm>
          <a:prstGeom prst="rect">
            <a:avLst/>
          </a:prstGeom>
          <a:solidFill>
            <a:schemeClr val="bg1"/>
          </a:solidFill>
        </p:spPr>
        <p:txBody>
          <a:bodyPr wrap="square" rtlCol="0">
            <a:spAutoFit/>
          </a:bodyPr>
          <a:lstStyle/>
          <a:p>
            <a:r>
              <a:rPr lang="en-CA" sz="1050" b="1" i="1" dirty="0">
                <a:solidFill>
                  <a:schemeClr val="tx1"/>
                </a:solidFill>
              </a:rPr>
              <a:t>Un projet de</a:t>
            </a:r>
          </a:p>
        </p:txBody>
      </p:sp>
      <p:sp>
        <p:nvSpPr>
          <p:cNvPr id="5" name="ZoneTexte 4">
            <a:extLst>
              <a:ext uri="{FF2B5EF4-FFF2-40B4-BE49-F238E27FC236}">
                <a16:creationId xmlns:a16="http://schemas.microsoft.com/office/drawing/2014/main" id="{13FF5E6C-C187-476F-8EF5-D3085E9FACFE}"/>
              </a:ext>
            </a:extLst>
          </p:cNvPr>
          <p:cNvSpPr txBox="1"/>
          <p:nvPr/>
        </p:nvSpPr>
        <p:spPr>
          <a:xfrm>
            <a:off x="1490425" y="2814194"/>
            <a:ext cx="1691640" cy="253916"/>
          </a:xfrm>
          <a:prstGeom prst="rect">
            <a:avLst/>
          </a:prstGeom>
          <a:solidFill>
            <a:schemeClr val="bg1"/>
          </a:solidFill>
        </p:spPr>
        <p:txBody>
          <a:bodyPr wrap="square" rtlCol="0">
            <a:spAutoFit/>
          </a:bodyPr>
          <a:lstStyle/>
          <a:p>
            <a:r>
              <a:rPr lang="en-CA" sz="1050" b="1" i="1" dirty="0">
                <a:solidFill>
                  <a:schemeClr val="tx1"/>
                </a:solidFill>
              </a:rPr>
              <a:t>En partenariat avec</a:t>
            </a:r>
          </a:p>
        </p:txBody>
      </p:sp>
      <p:sp>
        <p:nvSpPr>
          <p:cNvPr id="6" name="ZoneTexte 5">
            <a:extLst>
              <a:ext uri="{FF2B5EF4-FFF2-40B4-BE49-F238E27FC236}">
                <a16:creationId xmlns:a16="http://schemas.microsoft.com/office/drawing/2014/main" id="{F4CFE8E2-03BA-4C96-8D5C-65330DFBAC78}"/>
              </a:ext>
            </a:extLst>
          </p:cNvPr>
          <p:cNvSpPr txBox="1"/>
          <p:nvPr/>
        </p:nvSpPr>
        <p:spPr>
          <a:xfrm>
            <a:off x="1490425" y="4309475"/>
            <a:ext cx="1691640" cy="253916"/>
          </a:xfrm>
          <a:prstGeom prst="rect">
            <a:avLst/>
          </a:prstGeom>
          <a:solidFill>
            <a:schemeClr val="bg1"/>
          </a:solidFill>
        </p:spPr>
        <p:txBody>
          <a:bodyPr wrap="square" rtlCol="0">
            <a:spAutoFit/>
          </a:bodyPr>
          <a:lstStyle/>
          <a:p>
            <a:r>
              <a:rPr lang="en-CA" sz="1050" b="1" i="1" dirty="0">
                <a:solidFill>
                  <a:schemeClr val="tx1"/>
                </a:solidFill>
              </a:rPr>
              <a:t>Financé par</a:t>
            </a:r>
          </a:p>
        </p:txBody>
      </p:sp>
      <p:pic>
        <p:nvPicPr>
          <p:cNvPr id="8" name="Image 7" descr="Une image contenant texte&#10;&#10;Description générée automatiquement">
            <a:extLst>
              <a:ext uri="{FF2B5EF4-FFF2-40B4-BE49-F238E27FC236}">
                <a16:creationId xmlns:a16="http://schemas.microsoft.com/office/drawing/2014/main" id="{E41002D8-FCB9-4C60-AFE3-D1A18AEE6AB1}"/>
              </a:ext>
            </a:extLst>
          </p:cNvPr>
          <p:cNvPicPr>
            <a:picLocks noChangeAspect="1"/>
          </p:cNvPicPr>
          <p:nvPr/>
        </p:nvPicPr>
        <p:blipFill>
          <a:blip r:embed="rId6"/>
          <a:stretch>
            <a:fillRect/>
          </a:stretch>
        </p:blipFill>
        <p:spPr>
          <a:xfrm>
            <a:off x="3642598" y="4657782"/>
            <a:ext cx="1994645" cy="1026000"/>
          </a:xfrm>
          <a:prstGeom prst="rect">
            <a:avLst/>
          </a:prstGeom>
        </p:spPr>
      </p:pic>
    </p:spTree>
    <p:extLst>
      <p:ext uri="{BB962C8B-B14F-4D97-AF65-F5344CB8AC3E}">
        <p14:creationId xmlns:p14="http://schemas.microsoft.com/office/powerpoint/2010/main" val="381049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custDataLst>
              <p:tags r:id="rId1"/>
            </p:custDataLst>
          </p:nvPr>
        </p:nvSpPr>
        <p:spPr>
          <a:xfrm>
            <a:off x="622800" y="1342800"/>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Question 1</a:t>
            </a:r>
            <a:endParaRPr sz="4800" b="1" dirty="0"/>
          </a:p>
        </p:txBody>
      </p:sp>
      <p:sp>
        <p:nvSpPr>
          <p:cNvPr id="131" name="Google Shape;131;p18"/>
          <p:cNvSpPr txBox="1">
            <a:spLocks noGrp="1"/>
          </p:cNvSpPr>
          <p:nvPr>
            <p:ph type="body" idx="1"/>
            <p:custDataLst>
              <p:tags r:id="rId2"/>
            </p:custDataLst>
          </p:nvPr>
        </p:nvSpPr>
        <p:spPr>
          <a:xfrm>
            <a:off x="623888" y="2423206"/>
            <a:ext cx="8234362" cy="39331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4000" dirty="0"/>
          </a:p>
          <a:p>
            <a:pPr marL="0" lvl="0" indent="0" algn="l" rtl="0">
              <a:lnSpc>
                <a:spcPct val="90000"/>
              </a:lnSpc>
              <a:spcBef>
                <a:spcPts val="1000"/>
              </a:spcBef>
              <a:spcAft>
                <a:spcPts val="0"/>
              </a:spcAft>
              <a:buClr>
                <a:srgbClr val="888888"/>
              </a:buClr>
              <a:buSzPts val="4400"/>
              <a:buNone/>
            </a:pPr>
            <a:endParaRPr sz="4000" dirty="0"/>
          </a:p>
          <a:p>
            <a:pPr marL="0" lvl="0" indent="0" algn="just" rtl="0">
              <a:lnSpc>
                <a:spcPct val="90000"/>
              </a:lnSpc>
              <a:spcBef>
                <a:spcPts val="1000"/>
              </a:spcBef>
              <a:spcAft>
                <a:spcPts val="0"/>
              </a:spcAft>
              <a:buClr>
                <a:schemeClr val="dk1"/>
              </a:buClr>
              <a:buSzPts val="4400"/>
              <a:buNone/>
            </a:pPr>
            <a:r>
              <a:rPr lang="fr-FR" sz="4000" dirty="0">
                <a:solidFill>
                  <a:schemeClr val="tx1"/>
                </a:solidFill>
              </a:rPr>
              <a:t>Une infirmière autorisée peut remplir le rapport sur l'état de santé dans la demande de prestations du POSPH?</a:t>
            </a:r>
            <a:endParaRPr sz="4000" dirty="0">
              <a:solidFill>
                <a:schemeClr val="tx1"/>
              </a:solidFill>
            </a:endParaRPr>
          </a:p>
        </p:txBody>
      </p:sp>
      <p:sp>
        <p:nvSpPr>
          <p:cNvPr id="132" name="Google Shape;132;p18"/>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6</a:t>
            </a:fld>
            <a:endParaRPr sz="1600"/>
          </a:p>
        </p:txBody>
      </p:sp>
      <p:grpSp>
        <p:nvGrpSpPr>
          <p:cNvPr id="6" name="Group 5">
            <a:extLst>
              <a:ext uri="{FF2B5EF4-FFF2-40B4-BE49-F238E27FC236}">
                <a16:creationId xmlns:a16="http://schemas.microsoft.com/office/drawing/2014/main" id="{1078C1C5-5801-4139-E270-427F2891BC4F}"/>
              </a:ext>
            </a:extLst>
          </p:cNvPr>
          <p:cNvGrpSpPr/>
          <p:nvPr>
            <p:custDataLst>
              <p:tags r:id="rId4"/>
            </p:custDataLst>
          </p:nvPr>
        </p:nvGrpSpPr>
        <p:grpSpPr>
          <a:xfrm>
            <a:off x="5643230" y="1829256"/>
            <a:ext cx="1957720" cy="1123494"/>
            <a:chOff x="5643230" y="1829256"/>
            <a:chExt cx="1729751" cy="942500"/>
          </a:xfrm>
        </p:grpSpPr>
        <p:pic>
          <p:nvPicPr>
            <p:cNvPr id="3" name="Picture 2" descr="A picture containing text, room, scene, gambling house">
              <a:extLst>
                <a:ext uri="{FF2B5EF4-FFF2-40B4-BE49-F238E27FC236}">
                  <a16:creationId xmlns:a16="http://schemas.microsoft.com/office/drawing/2014/main" id="{56353F1E-398A-0284-828D-99434FC5F4B9}"/>
                </a:ext>
              </a:extLst>
            </p:cNvPr>
            <p:cNvPicPr>
              <a:picLocks noChangeAspect="1"/>
            </p:cNvPicPr>
            <p:nvPr/>
          </p:nvPicPr>
          <p:blipFill rotWithShape="1">
            <a:blip r:embed="rId7"/>
            <a:srcRect r="52773"/>
            <a:stretch/>
          </p:blipFill>
          <p:spPr>
            <a:xfrm rot="920199">
              <a:off x="5643230" y="1865586"/>
              <a:ext cx="850605" cy="906170"/>
            </a:xfrm>
            <a:prstGeom prst="rect">
              <a:avLst/>
            </a:prstGeom>
          </p:spPr>
        </p:pic>
        <p:pic>
          <p:nvPicPr>
            <p:cNvPr id="5" name="Picture 4">
              <a:extLst>
                <a:ext uri="{FF2B5EF4-FFF2-40B4-BE49-F238E27FC236}">
                  <a16:creationId xmlns:a16="http://schemas.microsoft.com/office/drawing/2014/main" id="{526413FA-5AD7-D635-B83B-D64D1270680F}"/>
                </a:ext>
              </a:extLst>
            </p:cNvPr>
            <p:cNvPicPr>
              <a:picLocks noChangeAspect="1"/>
            </p:cNvPicPr>
            <p:nvPr/>
          </p:nvPicPr>
          <p:blipFill rotWithShape="1">
            <a:blip r:embed="rId8"/>
            <a:srcRect l="47102" r="7370" b="6202"/>
            <a:stretch/>
          </p:blipFill>
          <p:spPr>
            <a:xfrm rot="1095627">
              <a:off x="6546597" y="1829256"/>
              <a:ext cx="826384" cy="858351"/>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custDataLst>
              <p:tags r:id="rId1"/>
            </p:custDataLst>
          </p:nvPr>
        </p:nvSpPr>
        <p:spPr>
          <a:xfrm>
            <a:off x="628650" y="1342800"/>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Question 2</a:t>
            </a:r>
            <a:endParaRPr sz="4800" b="1" dirty="0"/>
          </a:p>
        </p:txBody>
      </p:sp>
      <p:sp>
        <p:nvSpPr>
          <p:cNvPr id="141" name="Google Shape;141;p19"/>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7</a:t>
            </a:fld>
            <a:endParaRPr sz="1600"/>
          </a:p>
        </p:txBody>
      </p:sp>
      <p:pic>
        <p:nvPicPr>
          <p:cNvPr id="2" name="Picture 1">
            <a:extLst>
              <a:ext uri="{FF2B5EF4-FFF2-40B4-BE49-F238E27FC236}">
                <a16:creationId xmlns:a16="http://schemas.microsoft.com/office/drawing/2014/main" id="{B40F7ADE-ACD2-CBA9-9F79-EADF340EF595}"/>
              </a:ext>
            </a:extLst>
          </p:cNvPr>
          <p:cNvPicPr>
            <a:picLocks noChangeAspect="1"/>
          </p:cNvPicPr>
          <p:nvPr>
            <p:custDataLst>
              <p:tags r:id="rId3"/>
            </p:custDataLst>
          </p:nvPr>
        </p:nvPicPr>
        <p:blipFill>
          <a:blip r:embed="rId7"/>
          <a:stretch>
            <a:fillRect/>
          </a:stretch>
        </p:blipFill>
        <p:spPr>
          <a:xfrm>
            <a:off x="5535833" y="1743443"/>
            <a:ext cx="2225233" cy="1359526"/>
          </a:xfrm>
          <a:prstGeom prst="rect">
            <a:avLst/>
          </a:prstGeom>
        </p:spPr>
      </p:pic>
      <p:sp>
        <p:nvSpPr>
          <p:cNvPr id="5" name="Rectangle 2">
            <a:extLst>
              <a:ext uri="{FF2B5EF4-FFF2-40B4-BE49-F238E27FC236}">
                <a16:creationId xmlns:a16="http://schemas.microsoft.com/office/drawing/2014/main" id="{D20C02C0-3DFD-D464-3667-B88FFCC731F3}"/>
              </a:ext>
            </a:extLst>
          </p:cNvPr>
          <p:cNvSpPr>
            <a:spLocks noGrp="1" noChangeArrowheads="1"/>
          </p:cNvSpPr>
          <p:nvPr>
            <p:ph type="body" idx="1"/>
            <p:custDataLst>
              <p:tags r:id="rId4"/>
            </p:custDataLst>
          </p:nvPr>
        </p:nvSpPr>
        <p:spPr bwMode="auto">
          <a:xfrm>
            <a:off x="628650" y="3755032"/>
            <a:ext cx="7886700" cy="1811404"/>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4000" i="0" u="none" strike="noStrike" cap="none" normalizeH="0" baseline="0" dirty="0">
                <a:ln>
                  <a:noFill/>
                </a:ln>
                <a:solidFill>
                  <a:srgbClr val="202124"/>
                </a:solidFill>
                <a:effectLst/>
                <a:latin typeface="inherit"/>
              </a:rPr>
              <a:t>La dépendance n'est pas considérée comme un handicap pouvant être admissible au POSPH</a:t>
            </a:r>
            <a:r>
              <a:rPr lang="fr-FR" altLang="en-US" sz="4000" dirty="0">
                <a:solidFill>
                  <a:srgbClr val="202124"/>
                </a:solidFill>
                <a:latin typeface="inherit"/>
              </a:rPr>
              <a:t>? </a:t>
            </a:r>
            <a:endParaRPr kumimoji="0" lang="fr-FR" altLang="en-US" sz="400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custDataLst>
              <p:tags r:id="rId1"/>
            </p:custDataLst>
          </p:nvPr>
        </p:nvSpPr>
        <p:spPr>
          <a:xfrm>
            <a:off x="628650" y="1342800"/>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Question 3</a:t>
            </a:r>
            <a:endParaRPr sz="4800" b="1" dirty="0"/>
          </a:p>
        </p:txBody>
      </p:sp>
      <p:sp>
        <p:nvSpPr>
          <p:cNvPr id="149" name="Google Shape;149;p20"/>
          <p:cNvSpPr txBox="1">
            <a:spLocks noGrp="1"/>
          </p:cNvSpPr>
          <p:nvPr>
            <p:ph type="body" idx="1"/>
            <p:custDataLst>
              <p:tags r:id="rId2"/>
            </p:custDataLst>
          </p:nvPr>
        </p:nvSpPr>
        <p:spPr>
          <a:xfrm>
            <a:off x="628650" y="2423206"/>
            <a:ext cx="7886700" cy="39331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dirty="0"/>
          </a:p>
          <a:p>
            <a:pPr marL="0" lvl="0" indent="0" algn="l" rtl="0">
              <a:lnSpc>
                <a:spcPct val="90000"/>
              </a:lnSpc>
              <a:spcBef>
                <a:spcPts val="1000"/>
              </a:spcBef>
              <a:spcAft>
                <a:spcPts val="0"/>
              </a:spcAft>
              <a:buClr>
                <a:srgbClr val="888888"/>
              </a:buClr>
              <a:buSzPts val="4400"/>
              <a:buNone/>
            </a:pPr>
            <a:endParaRPr sz="4400" dirty="0"/>
          </a:p>
          <a:p>
            <a:pPr marL="800100" lvl="1" indent="-215900" algn="l" rtl="0">
              <a:lnSpc>
                <a:spcPct val="90000"/>
              </a:lnSpc>
              <a:spcBef>
                <a:spcPts val="500"/>
              </a:spcBef>
              <a:spcAft>
                <a:spcPts val="0"/>
              </a:spcAft>
              <a:buClr>
                <a:srgbClr val="888888"/>
              </a:buClr>
              <a:buSzPts val="2000"/>
              <a:buFont typeface="Arial"/>
              <a:buNone/>
            </a:pPr>
            <a:endParaRPr dirty="0"/>
          </a:p>
        </p:txBody>
      </p:sp>
      <p:sp>
        <p:nvSpPr>
          <p:cNvPr id="150" name="Google Shape;150;p20"/>
          <p:cNvSpPr txBox="1">
            <a:spLocks noGrp="1"/>
          </p:cNvSpPr>
          <p:nvPr>
            <p:ph type="sldNum" idx="12"/>
            <p:custDataLst>
              <p:tags r:id="rId3"/>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8</a:t>
            </a:fld>
            <a:endParaRPr sz="1600"/>
          </a:p>
        </p:txBody>
      </p:sp>
      <p:pic>
        <p:nvPicPr>
          <p:cNvPr id="2" name="Picture 1">
            <a:extLst>
              <a:ext uri="{FF2B5EF4-FFF2-40B4-BE49-F238E27FC236}">
                <a16:creationId xmlns:a16="http://schemas.microsoft.com/office/drawing/2014/main" id="{4E5CC4EE-F30C-8615-308B-4ECA2E1CF32B}"/>
              </a:ext>
            </a:extLst>
          </p:cNvPr>
          <p:cNvPicPr>
            <a:picLocks noChangeAspect="1"/>
          </p:cNvPicPr>
          <p:nvPr>
            <p:custDataLst>
              <p:tags r:id="rId4"/>
            </p:custDataLst>
          </p:nvPr>
        </p:nvPicPr>
        <p:blipFill>
          <a:blip r:embed="rId8"/>
          <a:stretch>
            <a:fillRect/>
          </a:stretch>
        </p:blipFill>
        <p:spPr>
          <a:xfrm>
            <a:off x="5295900" y="1845269"/>
            <a:ext cx="2190750" cy="1338458"/>
          </a:xfrm>
          <a:prstGeom prst="rect">
            <a:avLst/>
          </a:prstGeom>
        </p:spPr>
      </p:pic>
      <p:sp>
        <p:nvSpPr>
          <p:cNvPr id="3" name="TextBox 2">
            <a:extLst>
              <a:ext uri="{FF2B5EF4-FFF2-40B4-BE49-F238E27FC236}">
                <a16:creationId xmlns:a16="http://schemas.microsoft.com/office/drawing/2014/main" id="{5376D906-78DF-C228-7BFC-E47CF5B15565}"/>
              </a:ext>
            </a:extLst>
          </p:cNvPr>
          <p:cNvSpPr txBox="1"/>
          <p:nvPr>
            <p:custDataLst>
              <p:tags r:id="rId5"/>
            </p:custDataLst>
          </p:nvPr>
        </p:nvSpPr>
        <p:spPr>
          <a:xfrm>
            <a:off x="762000" y="3211531"/>
            <a:ext cx="7105650" cy="3046988"/>
          </a:xfrm>
          <a:prstGeom prst="rect">
            <a:avLst/>
          </a:prstGeom>
          <a:noFill/>
        </p:spPr>
        <p:txBody>
          <a:bodyPr wrap="square" rtlCol="0">
            <a:spAutoFit/>
          </a:bodyPr>
          <a:lstStyle/>
          <a:p>
            <a:pPr algn="just"/>
            <a:r>
              <a:rPr lang="fr-FR" sz="3200" dirty="0"/>
              <a:t>Si vous avez plus de 65 ans et que vous n'êtes pas admissible à la pension de la Sécurité de vieillesse, vous devez établir que vous êtes une personne handicapée pour obtenir les prestations du POSPH</a:t>
            </a:r>
            <a:r>
              <a:rPr lang="fr-FR" dirty="0"/>
              <a:t>.</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custDataLst>
              <p:tags r:id="rId1"/>
            </p:custDataLst>
          </p:nvPr>
        </p:nvSpPr>
        <p:spPr>
          <a:xfrm>
            <a:off x="623888" y="1343932"/>
            <a:ext cx="78867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C55A11"/>
              </a:buClr>
              <a:buSzPts val="4800"/>
              <a:buFont typeface="Calibri"/>
              <a:buNone/>
            </a:pPr>
            <a:r>
              <a:rPr lang="en-CA" sz="4800" b="1" dirty="0">
                <a:solidFill>
                  <a:srgbClr val="C55A11"/>
                </a:solidFill>
              </a:rPr>
              <a:t>Question 4</a:t>
            </a:r>
            <a:endParaRPr sz="4800" b="1" dirty="0"/>
          </a:p>
        </p:txBody>
      </p:sp>
      <p:sp>
        <p:nvSpPr>
          <p:cNvPr id="159" name="Google Shape;159;p21"/>
          <p:cNvSpPr txBox="1">
            <a:spLocks noGrp="1"/>
          </p:cNvSpPr>
          <p:nvPr>
            <p:ph type="sldNum" idx="12"/>
            <p:custDataLst>
              <p:tags r:id="rId2"/>
            </p:custDataLst>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sz="1600"/>
              <a:t>9</a:t>
            </a:fld>
            <a:endParaRPr sz="1600"/>
          </a:p>
        </p:txBody>
      </p:sp>
      <p:sp>
        <p:nvSpPr>
          <p:cNvPr id="5" name="TextBox 4">
            <a:extLst>
              <a:ext uri="{FF2B5EF4-FFF2-40B4-BE49-F238E27FC236}">
                <a16:creationId xmlns:a16="http://schemas.microsoft.com/office/drawing/2014/main" id="{5106CC88-D425-9D28-57DE-47ED8BD3D028}"/>
              </a:ext>
            </a:extLst>
          </p:cNvPr>
          <p:cNvSpPr txBox="1"/>
          <p:nvPr>
            <p:custDataLst>
              <p:tags r:id="rId3"/>
            </p:custDataLst>
          </p:nvPr>
        </p:nvSpPr>
        <p:spPr>
          <a:xfrm>
            <a:off x="623887" y="3356485"/>
            <a:ext cx="7252029" cy="2123658"/>
          </a:xfrm>
          <a:prstGeom prst="rect">
            <a:avLst/>
          </a:prstGeom>
          <a:noFill/>
        </p:spPr>
        <p:txBody>
          <a:bodyPr wrap="square">
            <a:spAutoFit/>
          </a:bodyPr>
          <a:lstStyle/>
          <a:p>
            <a:pPr algn="just"/>
            <a:r>
              <a:rPr lang="fr-FR" sz="4400" dirty="0"/>
              <a:t>Vous pouvez travailler </a:t>
            </a:r>
            <a:r>
              <a:rPr lang="fr-FR" sz="4400" b="1" dirty="0"/>
              <a:t>et </a:t>
            </a:r>
            <a:r>
              <a:rPr lang="fr-FR" sz="4400" dirty="0"/>
              <a:t>obtenir des prestations du POSPH en même temps.</a:t>
            </a:r>
            <a:endParaRPr lang="en-CA" sz="4400" dirty="0"/>
          </a:p>
        </p:txBody>
      </p:sp>
      <p:pic>
        <p:nvPicPr>
          <p:cNvPr id="6" name="Picture 5">
            <a:extLst>
              <a:ext uri="{FF2B5EF4-FFF2-40B4-BE49-F238E27FC236}">
                <a16:creationId xmlns:a16="http://schemas.microsoft.com/office/drawing/2014/main" id="{B1743975-0C54-8125-B9EF-E6CD8D581078}"/>
              </a:ext>
            </a:extLst>
          </p:cNvPr>
          <p:cNvPicPr>
            <a:picLocks noChangeAspect="1"/>
          </p:cNvPicPr>
          <p:nvPr>
            <p:custDataLst>
              <p:tags r:id="rId4"/>
            </p:custDataLst>
          </p:nvPr>
        </p:nvPicPr>
        <p:blipFill>
          <a:blip r:embed="rId7"/>
          <a:stretch>
            <a:fillRect/>
          </a:stretch>
        </p:blipFill>
        <p:spPr>
          <a:xfrm>
            <a:off x="5142038" y="1651450"/>
            <a:ext cx="2631824" cy="160548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B0337BFAE6E044ADBA9B8105499785" ma:contentTypeVersion="17" ma:contentTypeDescription="Crée un document." ma:contentTypeScope="" ma:versionID="a9cb32790a6ec6a5064115e163dd8507">
  <xsd:schema xmlns:xsd="http://www.w3.org/2001/XMLSchema" xmlns:xs="http://www.w3.org/2001/XMLSchema" xmlns:p="http://schemas.microsoft.com/office/2006/metadata/properties" xmlns:ns2="b05ef9de-5ac0-46e0-ac8a-388726621ed6" xmlns:ns3="b060a1cd-ab09-4801-a0e5-e96a4f0cae35" targetNamespace="http://schemas.microsoft.com/office/2006/metadata/properties" ma:root="true" ma:fieldsID="61880234ed4dcf4e627ebea8763bc6fd" ns2:_="" ns3:_="">
    <xsd:import namespace="b05ef9de-5ac0-46e0-ac8a-388726621ed6"/>
    <xsd:import namespace="b060a1cd-ab09-4801-a0e5-e96a4f0cae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ef9de-5ac0-46e0-ac8a-388726621e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f51f20d5-2228-43da-9b45-40cacec502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0a1cd-ab09-4801-a0e5-e96a4f0cae35"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24bd318-f494-41b4-bfd7-a3e0904f273e}" ma:internalName="TaxCatchAll" ma:showField="CatchAllData" ma:web="b060a1cd-ab09-4801-a0e5-e96a4f0cae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5ef9de-5ac0-46e0-ac8a-388726621ed6">
      <Terms xmlns="http://schemas.microsoft.com/office/infopath/2007/PartnerControls"/>
    </lcf76f155ced4ddcb4097134ff3c332f>
    <TaxCatchAll xmlns="b060a1cd-ab09-4801-a0e5-e96a4f0cae35" xsi:nil="true"/>
    <SharedWithUsers xmlns="b060a1cd-ab09-4801-a0e5-e96a4f0cae35">
      <UserInfo>
        <DisplayName>Marie Koona</DisplayName>
        <AccountId>26</AccountId>
        <AccountType/>
      </UserInfo>
    </SharedWithUsers>
  </documentManagement>
</p:properties>
</file>

<file path=customXml/itemProps1.xml><?xml version="1.0" encoding="utf-8"?>
<ds:datastoreItem xmlns:ds="http://schemas.openxmlformats.org/officeDocument/2006/customXml" ds:itemID="{FA627EB3-6CF5-4F4B-B7C0-04653C778E6E}">
  <ds:schemaRefs>
    <ds:schemaRef ds:uri="http://schemas.microsoft.com/sharepoint/v3/contenttype/forms"/>
  </ds:schemaRefs>
</ds:datastoreItem>
</file>

<file path=customXml/itemProps2.xml><?xml version="1.0" encoding="utf-8"?>
<ds:datastoreItem xmlns:ds="http://schemas.openxmlformats.org/officeDocument/2006/customXml" ds:itemID="{A55D31A2-B17F-4D58-97A6-4CA6D28B3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ef9de-5ac0-46e0-ac8a-388726621ed6"/>
    <ds:schemaRef ds:uri="b060a1cd-ab09-4801-a0e5-e96a4f0ca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24C70-8758-4606-837A-1A5E478FD743}">
  <ds:schemaRefs>
    <ds:schemaRef ds:uri="http://purl.org/dc/dcmitype/"/>
    <ds:schemaRef ds:uri="b060a1cd-ab09-4801-a0e5-e96a4f0cae35"/>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b05ef9de-5ac0-46e0-ac8a-388726621ed6"/>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11611</TotalTime>
  <Words>9634</Words>
  <Application>Microsoft Office PowerPoint</Application>
  <PresentationFormat>On-screen Show (4:3)</PresentationFormat>
  <Paragraphs>803</Paragraphs>
  <Slides>57</Slides>
  <Notes>57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57</vt:i4>
      </vt:variant>
    </vt:vector>
  </HeadingPairs>
  <TitlesOfParts>
    <vt:vector size="69" baseType="lpstr">
      <vt:lpstr>inherit</vt:lpstr>
      <vt:lpstr>Times New Roman</vt:lpstr>
      <vt:lpstr>Calibri</vt:lpstr>
      <vt:lpstr>Raleway</vt:lpstr>
      <vt:lpstr>Gill Sans Ultra Bold</vt:lpstr>
      <vt:lpstr>Helvetica Neue</vt:lpstr>
      <vt:lpstr>Arial</vt:lpstr>
      <vt:lpstr>Symbol</vt:lpstr>
      <vt:lpstr>Courier New</vt:lpstr>
      <vt:lpstr>Noto Sans Symbols</vt:lpstr>
      <vt:lpstr>Custom Design</vt:lpstr>
      <vt:lpstr>1_Custom Design</vt:lpstr>
      <vt:lpstr>PowerPoint Presentation</vt:lpstr>
      <vt:lpstr>Créer un espace sécuritaire</vt:lpstr>
      <vt:lpstr>Reconnaissance des terres</vt:lpstr>
      <vt:lpstr>Ordre du jour</vt:lpstr>
      <vt:lpstr>PowerPoint Presentation</vt:lpstr>
      <vt:lpstr>Question 1</vt:lpstr>
      <vt:lpstr>Question 2</vt:lpstr>
      <vt:lpstr>Question 3</vt:lpstr>
      <vt:lpstr>Question 4</vt:lpstr>
      <vt:lpstr>Question 5</vt:lpstr>
      <vt:lpstr>Question 6</vt:lpstr>
      <vt:lpstr>Réponses</vt:lpstr>
      <vt:lpstr>Objectifs d’apprentissage</vt:lpstr>
      <vt:lpstr>1. Qu'est-ce que le POSPH?</vt:lpstr>
      <vt:lpstr>PowerPoint Presentation</vt:lpstr>
      <vt:lpstr>2. Qui est admissible?</vt:lpstr>
      <vt:lpstr>3. Comment fonctionne le processus de demande du POSPH ?</vt:lpstr>
      <vt:lpstr>Processus de demande du POSPH</vt:lpstr>
      <vt:lpstr>Soutiens de dernier recours</vt:lpstr>
      <vt:lpstr>Catégories prescrites</vt:lpstr>
      <vt:lpstr>Établir le handicap</vt:lpstr>
      <vt:lpstr>Professionnels de la santé agréés</vt:lpstr>
      <vt:lpstr>4. Que peuvent faire les travailleurs communautaires pour soutenir leurs clients?</vt:lpstr>
      <vt:lpstr>Aide pour soumettre une demande</vt:lpstr>
      <vt:lpstr>Aide lors de l'étape 1 : Preuve pour une qualification financièrement</vt:lpstr>
      <vt:lpstr>Activité 2 — Aide lors de l'étape 2 : Établir le handicap</vt:lpstr>
      <vt:lpstr>Aide à l'étape 2 : Établir le handicap</vt:lpstr>
      <vt:lpstr>Rapport sur l'état de santé (RES)</vt:lpstr>
      <vt:lpstr>Grille d’évaluation du bien-être  (état intellectuel et affectif)</vt:lpstr>
      <vt:lpstr>Rapport sur les activités de la vie quotidienne</vt:lpstr>
      <vt:lpstr>Auto-Évaluation</vt:lpstr>
      <vt:lpstr>Raisons courantes de refus</vt:lpstr>
      <vt:lpstr>Comment soutenir les clients durant le processus </vt:lpstr>
      <vt:lpstr>Questions?</vt:lpstr>
      <vt:lpstr>PowerPoint Presentation</vt:lpstr>
      <vt:lpstr>Rappel : Prouver le handicap</vt:lpstr>
      <vt:lpstr>Scénario</vt:lpstr>
      <vt:lpstr>Déficience ou limitation?</vt:lpstr>
      <vt:lpstr>Déficience ou limitation?</vt:lpstr>
      <vt:lpstr>Déficience ou limitation?</vt:lpstr>
      <vt:lpstr>Déficience ou limitation?</vt:lpstr>
      <vt:lpstr>Scénario – activité TDH</vt:lpstr>
      <vt:lpstr>Réponses au scénario</vt:lpstr>
      <vt:lpstr>PowerPoint Presentation</vt:lpstr>
      <vt:lpstr>Aider le client pour l’Auto-évaluation</vt:lpstr>
      <vt:lpstr>Aider le client pour l’Auto-évaluation</vt:lpstr>
      <vt:lpstr>         Autres façons de soutenir vos clients:</vt:lpstr>
      <vt:lpstr>Aide pour faire appel d'une décision du POSPH</vt:lpstr>
      <vt:lpstr>Aide après que le client commence à recevoir le POSPH</vt:lpstr>
      <vt:lpstr>Questions?</vt:lpstr>
      <vt:lpstr>Ressources de CLEO</vt:lpstr>
      <vt:lpstr>Autres ressources</vt:lpstr>
      <vt:lpstr>Autres ressources</vt:lpstr>
      <vt:lpstr>Campagnes</vt:lpstr>
      <vt:lpstr>Merci!</vt:lpstr>
      <vt:lpstr>NOUS VOULONS VOUS ENTENDRE!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Marshall</dc:creator>
  <cp:lastModifiedBy>Urooj Ameeruddin</cp:lastModifiedBy>
  <cp:revision>305</cp:revision>
  <dcterms:modified xsi:type="dcterms:W3CDTF">2023-07-17T15:07:42Z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0x010100D6B0337BFAE6E044ADBA9B8105499785</vt:lpwstr>
  </property>
  <property fmtid="{D5CDD505-2E9C-101B-9397-08002B2CF9AE}" pid="3" name="MediaServiceImageTags">
    <vt:lpwstr/>
  </property>
</Properties>
</file>