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49"/>
  </p:notesMasterIdLst>
  <p:sldIdLst>
    <p:sldId id="304" r:id="rId5"/>
    <p:sldId id="305" r:id="rId6"/>
    <p:sldId id="263" r:id="rId7"/>
    <p:sldId id="307" r:id="rId8"/>
    <p:sldId id="260" r:id="rId9"/>
    <p:sldId id="530" r:id="rId10"/>
    <p:sldId id="531" r:id="rId11"/>
    <p:sldId id="532" r:id="rId12"/>
    <p:sldId id="533" r:id="rId13"/>
    <p:sldId id="534" r:id="rId14"/>
    <p:sldId id="526" r:id="rId15"/>
    <p:sldId id="257" r:id="rId16"/>
    <p:sldId id="259" r:id="rId17"/>
    <p:sldId id="261" r:id="rId18"/>
    <p:sldId id="262" r:id="rId19"/>
    <p:sldId id="279" r:id="rId20"/>
    <p:sldId id="284" r:id="rId21"/>
    <p:sldId id="285" r:id="rId22"/>
    <p:sldId id="286" r:id="rId23"/>
    <p:sldId id="287" r:id="rId24"/>
    <p:sldId id="288" r:id="rId25"/>
    <p:sldId id="289" r:id="rId26"/>
    <p:sldId id="290" r:id="rId27"/>
    <p:sldId id="509" r:id="rId28"/>
    <p:sldId id="299" r:id="rId29"/>
    <p:sldId id="507" r:id="rId30"/>
    <p:sldId id="527" r:id="rId31"/>
    <p:sldId id="309" r:id="rId32"/>
    <p:sldId id="308" r:id="rId33"/>
    <p:sldId id="291" r:id="rId34"/>
    <p:sldId id="292" r:id="rId35"/>
    <p:sldId id="293" r:id="rId36"/>
    <p:sldId id="294" r:id="rId37"/>
    <p:sldId id="295" r:id="rId38"/>
    <p:sldId id="296" r:id="rId39"/>
    <p:sldId id="297" r:id="rId40"/>
    <p:sldId id="528" r:id="rId41"/>
    <p:sldId id="529" r:id="rId42"/>
    <p:sldId id="511" r:id="rId43"/>
    <p:sldId id="512" r:id="rId44"/>
    <p:sldId id="301" r:id="rId45"/>
    <p:sldId id="525" r:id="rId46"/>
    <p:sldId id="524" r:id="rId47"/>
    <p:sldId id="53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4" autoAdjust="0"/>
    <p:restoredTop sz="58738" autoAdjust="0"/>
  </p:normalViewPr>
  <p:slideViewPr>
    <p:cSldViewPr snapToGrid="0">
      <p:cViewPr varScale="1">
        <p:scale>
          <a:sx n="47" d="100"/>
          <a:sy n="47" d="100"/>
        </p:scale>
        <p:origin x="1256" y="32"/>
      </p:cViewPr>
      <p:guideLst/>
    </p:cSldViewPr>
  </p:slideViewPr>
  <p:notesTextViewPr>
    <p:cViewPr>
      <p:scale>
        <a:sx n="110" d="100"/>
        <a:sy n="110" d="100"/>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DD48A-7E74-4F57-A7F8-86D2440D2C4A}"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CECF9-7594-4285-B2AC-FD60809D8B56}" type="slidenum">
              <a:rPr lang="en-US" smtClean="0"/>
              <a:t>‹#›</a:t>
            </a:fld>
            <a:endParaRPr lang="en-US"/>
          </a:p>
        </p:txBody>
      </p:sp>
    </p:spTree>
    <p:extLst>
      <p:ext uri="{BB962C8B-B14F-4D97-AF65-F5344CB8AC3E}">
        <p14:creationId xmlns:p14="http://schemas.microsoft.com/office/powerpoint/2010/main" val="244623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ellesleyinstitute.com/wp-content/uploads/2020/08/Forced-Out-Evictions-Race-and-Poverty-in-Toronto-.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tepstojustice.ca/questions/housing-law/i-owe-rent-should-i-sign-payment-agreemen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tepstojustice.ca/sites/default/files/Checklist_N5_Notice_Reason_3%20_Overcrowding.pdf"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stepstojustice.ca/sites/default/files/Checklist_N5_Notice_Reason_1%20_Interfering_with_others_0.pdf" TargetMode="External"/><Relationship Id="rId4" Type="http://schemas.openxmlformats.org/officeDocument/2006/relationships/hyperlink" Target="https://stepstojustice.ca/sites/default/files/Checklist_N5_Notice_Reason_2%20_Undue_damage.pdf"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tepstojustice.c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ontcmc-comc.com/members.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acto.ca/take-action/campaign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5000"/>
              </a:lnSpc>
              <a:spcBef>
                <a:spcPts val="600"/>
              </a:spcBef>
              <a:spcAft>
                <a:spcPts val="1000"/>
              </a:spcAft>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You can add your clinic logo here. You can also remove or keep the CLEO Connect logo as you customize your training. </a:t>
            </a:r>
          </a:p>
          <a:p>
            <a:pPr marL="171450" lvl="0" indent="-171450">
              <a:lnSpc>
                <a:spcPct val="115000"/>
              </a:lnSpc>
              <a:spcBef>
                <a:spcPts val="600"/>
              </a:spcBef>
              <a:spcAft>
                <a:spcPts val="1000"/>
              </a:spcAft>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Introduce yourself, your legal clinic and </a:t>
            </a:r>
            <a:r>
              <a:rPr lang="en-CA" i="0" dirty="0"/>
              <a:t>catchment area, and any other relevant information</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p>
          <a:p>
            <a:pPr marL="171450" lvl="0" indent="-171450">
              <a:lnSpc>
                <a:spcPct val="115000"/>
              </a:lnSpc>
              <a:spcBef>
                <a:spcPts val="600"/>
              </a:spcBef>
              <a:spcAft>
                <a:spcPts val="1000"/>
              </a:spcAft>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Depending on the number of participants, have participants introduce themselves.</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nSpc>
                <a:spcPct val="115000"/>
              </a:lnSpc>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Invite participants to say or ‘chat’ one thing that they hope to learn from the session. </a:t>
            </a:r>
            <a:endParaRPr lang="en-CA" dirty="0"/>
          </a:p>
          <a:p>
            <a:endParaRPr lang="en-CA" dirty="0"/>
          </a:p>
          <a:p>
            <a:pPr>
              <a:spcBef>
                <a:spcPts val="0"/>
              </a:spcBef>
              <a:spcAft>
                <a:spcPts val="1800"/>
              </a:spcAft>
            </a:pPr>
            <a:r>
              <a:rPr lang="en-CA" i="0" baseline="0" dirty="0"/>
              <a:t>Depending on your audience, you might also want to say that:</a:t>
            </a:r>
          </a:p>
          <a:p>
            <a:pPr>
              <a:spcBef>
                <a:spcPts val="0"/>
              </a:spcBef>
              <a:spcAft>
                <a:spcPts val="1800"/>
              </a:spcAft>
            </a:pPr>
            <a:endParaRPr lang="en-CA" i="0" baseline="0" dirty="0"/>
          </a:p>
          <a:p>
            <a:pPr marL="171450" indent="-171450">
              <a:spcBef>
                <a:spcPts val="0"/>
              </a:spcBef>
              <a:spcAft>
                <a:spcPts val="1800"/>
              </a:spcAft>
              <a:buFont typeface="Arial" panose="020B0604020202020204" pitchFamily="34" charset="0"/>
              <a:buChar char="•"/>
            </a:pPr>
            <a:r>
              <a:rPr lang="en-CA" i="0" baseline="0" dirty="0"/>
              <a:t>T</a:t>
            </a:r>
            <a:r>
              <a:rPr lang="en-CA" i="0" dirty="0"/>
              <a:t>here are 73 legal clinics in Ontario: </a:t>
            </a:r>
          </a:p>
          <a:p>
            <a:pPr marL="628650" lvl="1" indent="-171450">
              <a:spcBef>
                <a:spcPts val="0"/>
              </a:spcBef>
              <a:spcAft>
                <a:spcPts val="1800"/>
              </a:spcAft>
              <a:buFont typeface="Arial" panose="020B0604020202020204" pitchFamily="34" charset="0"/>
              <a:buChar char="•"/>
            </a:pPr>
            <a:r>
              <a:rPr lang="en-CA" i="0" dirty="0"/>
              <a:t>60 have geographic catchments throughout Ontario </a:t>
            </a:r>
          </a:p>
          <a:p>
            <a:pPr marL="628650" marR="0" lvl="1" indent="-1714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CA" i="0" dirty="0"/>
              <a:t>13 provide services to specific populations, for example: Advocates for Injured Workers Student Legal Clinic; Advocacy Centre for Tenants Ontario (ACTO); Justice for Children and Youth (JFCY); Black Legal Action Centre (BLAC); Aboriginal Legal Services (ALS)  </a:t>
            </a:r>
            <a:endParaRPr lang="en-CA" b="1" i="0" dirty="0"/>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1</a:t>
            </a:fld>
            <a:endParaRPr lang="en-US"/>
          </a:p>
        </p:txBody>
      </p:sp>
    </p:spTree>
    <p:extLst>
      <p:ext uri="{BB962C8B-B14F-4D97-AF65-F5344CB8AC3E}">
        <p14:creationId xmlns:p14="http://schemas.microsoft.com/office/powerpoint/2010/main" val="60124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Option 1 activity – see previous slide for instructions.</a:t>
            </a:r>
            <a:endParaRPr lang="en-CA" sz="1200" dirty="0">
              <a:effectLst/>
              <a:latin typeface="+mn-lt"/>
              <a:ea typeface="Times New Roman" panose="02020603050405020304" pitchFamily="18" charset="0"/>
              <a:cs typeface="Times New Roman" panose="02020603050405020304" pitchFamily="18"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r>
              <a:rPr lang="en-CA" dirty="0"/>
              <a:t>Answer: False</a:t>
            </a: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10</a:t>
            </a:fld>
            <a:endParaRPr lang="en-US"/>
          </a:p>
        </p:txBody>
      </p:sp>
    </p:spTree>
    <p:extLst>
      <p:ext uri="{BB962C8B-B14F-4D97-AF65-F5344CB8AC3E}">
        <p14:creationId xmlns:p14="http://schemas.microsoft.com/office/powerpoint/2010/main" val="139651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Correct answers</a:t>
            </a:r>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11</a:t>
            </a:fld>
            <a:endParaRPr lang="en-US"/>
          </a:p>
        </p:txBody>
      </p:sp>
    </p:spTree>
    <p:extLst>
      <p:ext uri="{BB962C8B-B14F-4D97-AF65-F5344CB8AC3E}">
        <p14:creationId xmlns:p14="http://schemas.microsoft.com/office/powerpoint/2010/main" val="3337037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Option 2 activity </a:t>
            </a:r>
            <a:r>
              <a:rPr lang="en-CA" sz="1200" kern="1200" dirty="0">
                <a:solidFill>
                  <a:schemeClr val="tx1"/>
                </a:solidFill>
                <a:effectLst/>
                <a:latin typeface="+mn-lt"/>
                <a:ea typeface="+mn-ea"/>
                <a:cs typeface="+mn-cs"/>
              </a:rPr>
              <a:t>—</a:t>
            </a:r>
            <a:r>
              <a:rPr lang="en-CA" b="1" dirty="0"/>
              <a:t> </a:t>
            </a:r>
            <a:r>
              <a:rPr lang="en-CA" dirty="0"/>
              <a:t>discussion of what “home” means to participants</a:t>
            </a:r>
          </a:p>
          <a:p>
            <a:endParaRPr lang="en-CA" dirty="0"/>
          </a:p>
          <a:p>
            <a:pPr marL="172800" lvl="0" indent="-172800">
              <a:lnSpc>
                <a:spcPct val="115000"/>
              </a:lnSpc>
              <a:spcBef>
                <a:spcPts val="600"/>
              </a:spcBef>
              <a:spcAft>
                <a:spcPts val="600"/>
              </a:spcAft>
              <a:buFont typeface="Symbol" panose="05050102010706020507" pitchFamily="18" charset="2"/>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Ask participants:</a:t>
            </a:r>
            <a:r>
              <a:rPr lang="en-US" sz="1200" dirty="0">
                <a:effectLst/>
                <a:latin typeface="Calibri" panose="020F0502020204030204" pitchFamily="34" charset="0"/>
                <a:ea typeface="Times New Roman" panose="02020603050405020304" pitchFamily="18" charset="0"/>
                <a:cs typeface="Calibri" panose="020F0502020204030204" pitchFamily="34" charset="0"/>
              </a:rPr>
              <a:t> What is your immediate reaction to this picture? </a:t>
            </a:r>
            <a:r>
              <a:rPr lang="en-US" sz="1200" i="1" dirty="0">
                <a:effectLst/>
                <a:latin typeface="Calibri" panose="020F0502020204030204" pitchFamily="34" charset="0"/>
                <a:ea typeface="Times New Roman" panose="02020603050405020304" pitchFamily="18" charset="0"/>
                <a:cs typeface="Calibri" panose="020F0502020204030204" pitchFamily="34" charset="0"/>
              </a:rPr>
              <a:t>Ask for a few responses, unless the group is small enough to get an answer from everyone.</a:t>
            </a:r>
          </a:p>
          <a:p>
            <a:pPr marL="172800" lvl="0" indent="-172800">
              <a:lnSpc>
                <a:spcPct val="115000"/>
              </a:lnSpc>
              <a:spcBef>
                <a:spcPts val="600"/>
              </a:spcBef>
              <a:spcAft>
                <a:spcPts val="600"/>
              </a:spcAft>
              <a:buFont typeface="Symbol" panose="05050102010706020507" pitchFamily="18" charset="2"/>
              <a:buChar char=""/>
            </a:pP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Say:</a:t>
            </a:r>
            <a:r>
              <a:rPr lang="en-US" sz="1200" dirty="0">
                <a:effectLst/>
                <a:latin typeface="Calibri" panose="020F0502020204030204" pitchFamily="34" charset="0"/>
                <a:ea typeface="Times New Roman" panose="02020603050405020304" pitchFamily="18" charset="0"/>
                <a:cs typeface="Calibri" panose="020F0502020204030204" pitchFamily="34" charset="0"/>
              </a:rPr>
              <a:t> We’re going to talk about eviction today.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Then ask:</a:t>
            </a:r>
            <a:r>
              <a:rPr lang="en-US" sz="1200" dirty="0">
                <a:effectLst/>
                <a:latin typeface="Calibri" panose="020F0502020204030204" pitchFamily="34" charset="0"/>
                <a:ea typeface="Times New Roman" panose="02020603050405020304" pitchFamily="18" charset="0"/>
                <a:cs typeface="Calibri" panose="020F0502020204030204" pitchFamily="34" charset="0"/>
              </a:rPr>
              <a:t> Why do you think I chose this picture? What could this picture tell us about eviction? </a:t>
            </a:r>
            <a:r>
              <a:rPr lang="en-US" sz="1200" i="1" dirty="0">
                <a:effectLst/>
                <a:latin typeface="Calibri" panose="020F0502020204030204" pitchFamily="34" charset="0"/>
                <a:ea typeface="Times New Roman" panose="02020603050405020304" pitchFamily="18" charset="0"/>
                <a:cs typeface="Calibri" panose="020F0502020204030204" pitchFamily="34" charset="0"/>
              </a:rPr>
              <a:t>Ask for a few responses.</a:t>
            </a:r>
          </a:p>
          <a:p>
            <a:pPr marL="172800" lvl="0" indent="-172800">
              <a:lnSpc>
                <a:spcPct val="115000"/>
              </a:lnSpc>
              <a:spcBef>
                <a:spcPts val="600"/>
              </a:spcBef>
              <a:spcAft>
                <a:spcPts val="600"/>
              </a:spcAft>
              <a:buFont typeface="Symbol" panose="05050102010706020507" pitchFamily="18" charset="2"/>
              <a:buChar char=""/>
            </a:pP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Say:</a:t>
            </a:r>
            <a:r>
              <a:rPr lang="en-US" sz="1200" dirty="0">
                <a:effectLst/>
                <a:latin typeface="Calibri" panose="020F0502020204030204" pitchFamily="34" charset="0"/>
                <a:ea typeface="Times New Roman" panose="02020603050405020304" pitchFamily="18" charset="0"/>
                <a:cs typeface="Calibri" panose="020F0502020204030204" pitchFamily="34" charset="0"/>
              </a:rPr>
              <a:t> I chose this picture because, to me, it represents what home should be. A peaceful, simple, comforting place. It could be anywhere, but it feels like home. When we’re talking about evictions, we are talking about losing the most basic sense of peace that people seek: the feeling of home. </a:t>
            </a:r>
          </a:p>
          <a:p>
            <a:pPr marL="172800" lvl="0" indent="-172800">
              <a:lnSpc>
                <a:spcPct val="115000"/>
              </a:lnSpc>
              <a:spcBef>
                <a:spcPts val="600"/>
              </a:spcBef>
              <a:spcAft>
                <a:spcPts val="600"/>
              </a:spcAft>
              <a:buFont typeface="Symbol" panose="05050102010706020507" pitchFamily="18" charset="2"/>
              <a:buChar char=""/>
            </a:pP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Say something like: </a:t>
            </a:r>
            <a:r>
              <a:rPr lang="en-US" sz="1200" dirty="0">
                <a:effectLst/>
                <a:latin typeface="Calibri" panose="020F0502020204030204" pitchFamily="34" charset="0"/>
                <a:ea typeface="Times New Roman" panose="02020603050405020304" pitchFamily="18" charset="0"/>
                <a:cs typeface="Calibri" panose="020F0502020204030204" pitchFamily="34" charset="0"/>
              </a:rPr>
              <a:t>This is a really terrifying concept for just about everyone, so we’re going to talk about the eviction process, how eviction impacts us, and what we can do about it.</a:t>
            </a:r>
          </a:p>
          <a:p>
            <a:pPr marL="172800" lvl="0" indent="-172800">
              <a:lnSpc>
                <a:spcPct val="115000"/>
              </a:lnSpc>
              <a:spcBef>
                <a:spcPts val="600"/>
              </a:spcBef>
              <a:spcAft>
                <a:spcPts val="600"/>
              </a:spcAft>
              <a:buFont typeface="Symbol" panose="05050102010706020507" pitchFamily="18" charset="2"/>
              <a:buChar char=""/>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Invite </a:t>
            </a:r>
            <a:r>
              <a:rPr lang="en-CA" sz="1200" dirty="0">
                <a:effectLst/>
                <a:latin typeface="Calibri" panose="020F0502020204030204" pitchFamily="34" charset="0"/>
                <a:ea typeface="Calibri" panose="020F0502020204030204" pitchFamily="34" charset="0"/>
                <a:cs typeface="Calibri" panose="020F0502020204030204" pitchFamily="34" charset="0"/>
              </a:rPr>
              <a:t>participants to raise any questions they have about illegal evictions that they hope will be addressed in the workshop.</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12</a:t>
            </a:fld>
            <a:endParaRPr lang="en-US"/>
          </a:p>
        </p:txBody>
      </p:sp>
    </p:spTree>
    <p:extLst>
      <p:ext uri="{BB962C8B-B14F-4D97-AF65-F5344CB8AC3E}">
        <p14:creationId xmlns:p14="http://schemas.microsoft.com/office/powerpoint/2010/main" val="326549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Calibri" panose="020F0502020204030204" pitchFamily="34" charset="0"/>
              </a:rPr>
              <a:t>Share the learning goals with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rPr>
              <a:t>Understand who is covered by the </a:t>
            </a:r>
            <a:r>
              <a:rPr lang="en-US" sz="1800" i="1" dirty="0">
                <a:effectLst/>
                <a:latin typeface="Calibri" panose="020F0502020204030204" pitchFamily="34" charset="0"/>
                <a:ea typeface="Yu Mincho" panose="02020400000000000000" pitchFamily="18" charset="-128"/>
              </a:rPr>
              <a:t>Residential Tenancies Act </a:t>
            </a:r>
            <a:endParaRPr lang="en-CA" sz="1800" dirty="0">
              <a:effectLst/>
              <a:latin typeface="Times New Roman" panose="02020603050405020304" pitchFamily="18" charset="0"/>
              <a:ea typeface="Yu Mincho" panose="02020400000000000000" pitchFamily="18" charset="-128"/>
            </a:endParaRPr>
          </a:p>
          <a:p>
            <a:pPr marL="342900" lvl="0" indent="-342900">
              <a:lnSpc>
                <a:spcPct val="115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rPr>
              <a:t>Learn the steps that must be taken before an eviction can happen </a:t>
            </a:r>
            <a:endParaRPr lang="en-CA" sz="1800" dirty="0">
              <a:effectLst/>
              <a:latin typeface="Times New Roman" panose="02020603050405020304" pitchFamily="18" charset="0"/>
              <a:ea typeface="Yu Mincho" panose="02020400000000000000" pitchFamily="18" charset="-128"/>
            </a:endParaRPr>
          </a:p>
          <a:p>
            <a:pPr marL="342900" lvl="0" indent="-342900">
              <a:lnSpc>
                <a:spcPct val="115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rPr>
              <a:t>Understand the consequences of signing a rental repayment agreement</a:t>
            </a:r>
            <a:endParaRPr lang="en-CA" sz="1800" dirty="0">
              <a:effectLst/>
              <a:latin typeface="Times New Roman" panose="02020603050405020304" pitchFamily="18" charset="0"/>
              <a:ea typeface="Yu Mincho" panose="02020400000000000000" pitchFamily="18" charset="-128"/>
            </a:endParaRPr>
          </a:p>
          <a:p>
            <a:pPr marL="342900" lvl="0" indent="-342900">
              <a:lnSpc>
                <a:spcPct val="115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rPr>
              <a:t>Know what can be done if a tenant is threatened with eviction</a:t>
            </a:r>
            <a:endParaRPr lang="en-CA" sz="1800" dirty="0">
              <a:effectLst/>
              <a:latin typeface="Times New Roman" panose="02020603050405020304" pitchFamily="18" charset="0"/>
              <a:ea typeface="Yu Mincho" panose="02020400000000000000" pitchFamily="18" charset="-128"/>
            </a:endParaRPr>
          </a:p>
          <a:p>
            <a:pPr marL="342900" lvl="0" indent="-342900">
              <a:lnSpc>
                <a:spcPct val="115000"/>
              </a:lnSpc>
              <a:spcBef>
                <a:spcPts val="600"/>
              </a:spcBef>
              <a:spcAft>
                <a:spcPts val="60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What can community workers do? Learn helpful information they can share. </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Calibri" panose="020F0502020204030204" pitchFamily="34" charset="0"/>
              </a:rPr>
              <a:t>If participants added issues they are concerned about, or questions they have, you can mention them here and say that you will try to address them, in addition to the learning goals. (Or tell them that you can follow up and respond later if it is not a topic you are confident about or don’t have time to cover </a:t>
            </a:r>
            <a:r>
              <a:rPr lang="en-CA" sz="1200" kern="1200" dirty="0">
                <a:solidFill>
                  <a:schemeClr val="tx1"/>
                </a:solidFill>
                <a:effectLst/>
                <a:latin typeface="+mn-lt"/>
                <a:ea typeface="+mn-ea"/>
                <a:cs typeface="+mn-cs"/>
              </a:rPr>
              <a:t>—</a:t>
            </a:r>
            <a:r>
              <a:rPr lang="en-CA" dirty="0">
                <a:effectLst/>
              </a:rPr>
              <a:t> </a:t>
            </a:r>
            <a:r>
              <a:rPr lang="en-CA" sz="1200" dirty="0">
                <a:effectLst/>
                <a:latin typeface="Calibri" panose="020F0502020204030204" pitchFamily="34" charset="0"/>
                <a:ea typeface="Calibri" panose="020F0502020204030204" pitchFamily="34" charset="0"/>
                <a:cs typeface="Calibri" panose="020F0502020204030204" pitchFamily="34" charset="0"/>
              </a:rPr>
              <a:t>take notes, or ask a colleague to, if available.)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13</a:t>
            </a:fld>
            <a:endParaRPr lang="en-US"/>
          </a:p>
        </p:txBody>
      </p:sp>
    </p:spTree>
    <p:extLst>
      <p:ext uri="{BB962C8B-B14F-4D97-AF65-F5344CB8AC3E}">
        <p14:creationId xmlns:p14="http://schemas.microsoft.com/office/powerpoint/2010/main" val="189074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In terms of who is not covered by the </a:t>
            </a:r>
            <a:r>
              <a:rPr lang="en-CA" sz="1200" i="1" dirty="0">
                <a:effectLst/>
                <a:latin typeface="Calibri" panose="020F0502020204030204" pitchFamily="34" charset="0"/>
                <a:ea typeface="Calibri" panose="020F0502020204030204" pitchFamily="34" charset="0"/>
                <a:cs typeface="Calibri" panose="020F0502020204030204" pitchFamily="34" charset="0"/>
              </a:rPr>
              <a:t>Residential Tenancies Act</a:t>
            </a:r>
            <a:r>
              <a:rPr lang="en-CA" sz="1200" dirty="0">
                <a:effectLst/>
                <a:latin typeface="Calibri" panose="020F0502020204030204" pitchFamily="34" charset="0"/>
                <a:ea typeface="Calibri" panose="020F0502020204030204" pitchFamily="34" charset="0"/>
                <a:cs typeface="Calibri" panose="020F0502020204030204" pitchFamily="34" charset="0"/>
              </a:rPr>
              <a:t>, highlight people who share a kitchen/bathroom with the owner, and others on this list, but say that </a:t>
            </a:r>
            <a:r>
              <a:rPr lang="en-CA" sz="1200" b="1" dirty="0">
                <a:effectLst/>
                <a:latin typeface="Calibri" panose="020F0502020204030204" pitchFamily="34" charset="0"/>
                <a:ea typeface="Calibri" panose="020F0502020204030204" pitchFamily="34" charset="0"/>
                <a:cs typeface="Calibri" panose="020F0502020204030204" pitchFamily="34" charset="0"/>
              </a:rPr>
              <a:t>legal help </a:t>
            </a:r>
            <a:r>
              <a:rPr lang="en-CA" sz="1200" dirty="0">
                <a:effectLst/>
                <a:latin typeface="Calibri" panose="020F0502020204030204" pitchFamily="34" charset="0"/>
                <a:ea typeface="Calibri" panose="020F0502020204030204" pitchFamily="34" charset="0"/>
                <a:cs typeface="Calibri" panose="020F0502020204030204" pitchFamily="34" charset="0"/>
              </a:rPr>
              <a:t>is needed for other unique situations.  </a:t>
            </a:r>
          </a:p>
          <a:p>
            <a:pPr marL="171450" indent="-171450">
              <a:spcBef>
                <a:spcPts val="600"/>
              </a:spcBef>
              <a:spcAft>
                <a:spcPts val="600"/>
              </a:spcAft>
              <a:buFont typeface="Arial" panose="020B0604020202020204" pitchFamily="34" charset="0"/>
              <a:buChar char="•"/>
            </a:pPr>
            <a:r>
              <a:rPr lang="en-US" sz="1800" b="1" i="0" u="none" strike="noStrike" dirty="0">
                <a:effectLst/>
                <a:latin typeface="Calibri" panose="020F0502020204030204" pitchFamily="34" charset="0"/>
                <a:ea typeface="Times New Roman" panose="02020603050405020304" pitchFamily="18" charset="0"/>
                <a:cs typeface="Calibri" panose="020F0502020204030204" pitchFamily="34" charset="0"/>
              </a:rPr>
              <a:t>NOTE</a:t>
            </a:r>
            <a:r>
              <a:rPr lang="en-US" sz="1800" b="0" i="0" u="none" strike="noStrike" dirty="0">
                <a:effectLst/>
                <a:latin typeface="Calibri" panose="020F0502020204030204" pitchFamily="34" charset="0"/>
                <a:ea typeface="Times New Roman" panose="02020603050405020304" pitchFamily="18" charset="0"/>
                <a:cs typeface="Calibri" panose="020F0502020204030204" pitchFamily="34" charset="0"/>
              </a:rPr>
              <a:t> – in order to get either full or partial RTA exemption, a student residence must be provided by the college/university/institution. Private for-profit residences don’t count. </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As well, mention that whoever is claiming that the Act doesn’t apply to them has the burden of proving that.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Invite reflections on why they think there are exceptions and exemptions to the Act.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14</a:t>
            </a:fld>
            <a:endParaRPr lang="en-US"/>
          </a:p>
        </p:txBody>
      </p:sp>
    </p:spTree>
    <p:extLst>
      <p:ext uri="{BB962C8B-B14F-4D97-AF65-F5344CB8AC3E}">
        <p14:creationId xmlns:p14="http://schemas.microsoft.com/office/powerpoint/2010/main" val="179803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mn-lt"/>
                <a:ea typeface="Calibri" panose="020F0502020204030204" pitchFamily="34" charset="0"/>
                <a:cs typeface="Calibri" panose="020F0502020204030204" pitchFamily="34" charset="0"/>
              </a:rPr>
              <a:t>Explain that many tenants leave just because the landlord tells them to and they assume they have to. (Refer back to slide 10 in the myth-busting activity if you chose Option 1.)</a:t>
            </a:r>
            <a:endParaRPr lang="en-CA" sz="1200" dirty="0">
              <a:effectLst/>
              <a:latin typeface="+mn-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CA" sz="1200" b="1" dirty="0">
                <a:effectLst/>
                <a:latin typeface="+mn-lt"/>
                <a:ea typeface="Calibri" panose="020F0502020204030204" pitchFamily="34" charset="0"/>
                <a:cs typeface="Calibri" panose="020F0502020204030204" pitchFamily="34" charset="0"/>
              </a:rPr>
              <a:t>Take-home point</a:t>
            </a:r>
            <a:r>
              <a:rPr lang="en-CA" sz="1200" dirty="0">
                <a:effectLst/>
                <a:latin typeface="+mn-lt"/>
                <a:ea typeface="Calibri" panose="020F0502020204030204" pitchFamily="34" charset="0"/>
                <a:cs typeface="Calibri" panose="020F0502020204030204" pitchFamily="34" charset="0"/>
              </a:rPr>
              <a:t>: There is a legal process involved in evicting a tenant and the process must be followed.</a:t>
            </a:r>
            <a:endParaRPr lang="en-CA" sz="1200" dirty="0">
              <a:latin typeface="+mn-lt"/>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15</a:t>
            </a:fld>
            <a:endParaRPr lang="en-US"/>
          </a:p>
        </p:txBody>
      </p:sp>
    </p:spTree>
    <p:extLst>
      <p:ext uri="{BB962C8B-B14F-4D97-AF65-F5344CB8AC3E}">
        <p14:creationId xmlns:p14="http://schemas.microsoft.com/office/powerpoint/2010/main" val="1463717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CA" sz="1200" b="1" dirty="0">
                <a:effectLst/>
                <a:latin typeface="Calibri" panose="020F0502020204030204" pitchFamily="34" charset="0"/>
                <a:ea typeface="Calibri" panose="020F0502020204030204" pitchFamily="34" charset="0"/>
                <a:cs typeface="Calibri" panose="020F0502020204030204" pitchFamily="34" charset="0"/>
              </a:rPr>
              <a:t>FAULT REASONS</a:t>
            </a:r>
            <a:r>
              <a:rPr lang="en-CA" sz="1200" dirty="0">
                <a:effectLst/>
                <a:latin typeface="Calibri" panose="020F0502020204030204" pitchFamily="34" charset="0"/>
                <a:ea typeface="Calibri" panose="020F0502020204030204" pitchFamily="34" charset="0"/>
                <a:cs typeface="Calibri" panose="020F0502020204030204" pitchFamily="34" charset="0"/>
              </a:rPr>
              <a:t>: </a:t>
            </a:r>
          </a:p>
          <a:p>
            <a:pPr>
              <a:spcBef>
                <a:spcPts val="600"/>
              </a:spcBef>
              <a:spcAft>
                <a:spcPts val="600"/>
              </a:spcAft>
            </a:pPr>
            <a:r>
              <a:rPr lang="en-CA" sz="1200" dirty="0">
                <a:effectLst/>
                <a:latin typeface="Calibri" panose="020F0502020204030204" pitchFamily="34" charset="0"/>
                <a:ea typeface="Calibri" panose="020F0502020204030204" pitchFamily="34" charset="0"/>
                <a:cs typeface="Calibri" panose="020F0502020204030204" pitchFamily="34" charset="0"/>
              </a:rPr>
              <a:t>These are general. Tell participants that if their clients ever think one of these situations applies to them, it is very important that they get legal help as soon as possible. Reference your clinic again. </a:t>
            </a:r>
          </a:p>
          <a:p>
            <a:pPr>
              <a:spcBef>
                <a:spcPts val="600"/>
              </a:spcBef>
              <a:spcAft>
                <a:spcPts val="6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CA" sz="1200" dirty="0">
                <a:effectLst/>
                <a:latin typeface="Calibri" panose="020F0502020204030204" pitchFamily="34" charset="0"/>
                <a:ea typeface="Calibri" panose="020F0502020204030204" pitchFamily="34" charset="0"/>
                <a:cs typeface="Calibri" panose="020F0502020204030204" pitchFamily="34" charset="0"/>
              </a:rPr>
              <a:t>Notice can be given </a:t>
            </a:r>
            <a:r>
              <a:rPr lang="en-CA" sz="1200" i="1" dirty="0">
                <a:effectLst/>
                <a:latin typeface="Calibri" panose="020F0502020204030204" pitchFamily="34" charset="0"/>
                <a:ea typeface="Calibri" panose="020F0502020204030204" pitchFamily="34" charset="0"/>
                <a:cs typeface="Calibri" panose="020F0502020204030204" pitchFamily="34" charset="0"/>
              </a:rPr>
              <a:t>at any time </a:t>
            </a:r>
            <a:r>
              <a:rPr lang="en-CA" sz="1200" dirty="0">
                <a:effectLst/>
                <a:latin typeface="Calibri" panose="020F0502020204030204" pitchFamily="34" charset="0"/>
                <a:ea typeface="Calibri" panose="020F0502020204030204" pitchFamily="34" charset="0"/>
                <a:cs typeface="Calibri" panose="020F0502020204030204" pitchFamily="34" charset="0"/>
              </a:rPr>
              <a:t>during the lease period. The following list sets out reasons for an eviction notice for your client to refer to in a summary way (don’t read verbatim):</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you have not paid your rent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you or your guests make it hard for other tenants or the landlord to enjoy their own homes</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you or your guests are seriously risking the safety of other people in the rental building</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you seriously damage a unit on purpose or negligently</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there are too many people living in the unit and it is unsafe/unhealthy</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you commit illegal acts in your home, or if you let your guests do so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you no longer qualify to live in your Rent-Geared-to-Income unit due to financial misrepresentation</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sz="1200" dirty="0">
              <a:effectLst/>
              <a:latin typeface="Calibri" panose="020F0502020204030204" pitchFamily="34" charset="0"/>
              <a:cs typeface="Times New Roman" panose="02020603050405020304" pitchFamily="18" charset="0"/>
            </a:endParaRPr>
          </a:p>
          <a:p>
            <a:pPr marL="0" lvl="0" indent="0">
              <a:lnSpc>
                <a:spcPct val="115000"/>
              </a:lnSpc>
              <a:spcBef>
                <a:spcPts val="600"/>
              </a:spcBef>
              <a:spcAft>
                <a:spcPts val="600"/>
              </a:spcAft>
              <a:buFont typeface="Symbol" panose="05050102010706020507" pitchFamily="18" charset="2"/>
              <a:buNone/>
            </a:pPr>
            <a:r>
              <a:rPr lang="en-US" sz="1200" b="1" dirty="0">
                <a:effectLst/>
                <a:latin typeface="Calibri" panose="020F0502020204030204" pitchFamily="34" charset="0"/>
                <a:ea typeface="Times New Roman" panose="02020603050405020304" pitchFamily="18" charset="0"/>
                <a:cs typeface="Calibri" panose="020F0502020204030204" pitchFamily="34" charset="0"/>
              </a:rPr>
              <a:t>Following is a little context and background about arrears that you can reference if you have time, or if there are questions about arrears:</a:t>
            </a:r>
          </a:p>
          <a:p>
            <a:pPr marL="171450" marR="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The most common reason for evictions and eviction hearings is arrears, but it is important to remember that, overwhelmingly, most tenants pay their rent in full and on time </a:t>
            </a:r>
            <a:r>
              <a:rPr lang="en-CA" sz="1200" kern="1200" dirty="0">
                <a:solidFill>
                  <a:schemeClr val="tx1"/>
                </a:solidFill>
                <a:effectLst/>
                <a:latin typeface="+mn-lt"/>
                <a:ea typeface="+mn-ea"/>
                <a:cs typeface="+mn-cs"/>
              </a:rPr>
              <a:t>—</a:t>
            </a:r>
            <a:r>
              <a:rPr lang="en-CA" sz="1200" dirty="0">
                <a:effectLst/>
                <a:latin typeface="Calibri" panose="020F0502020204030204" pitchFamily="34" charset="0"/>
                <a:ea typeface="Calibri" panose="020F0502020204030204" pitchFamily="34" charset="0"/>
                <a:cs typeface="Times New Roman" panose="02020603050405020304" pitchFamily="18" charset="0"/>
              </a:rPr>
              <a:t> approximately 97.5% of tenants pay their rent in full and on time and only about 1% of tenants get evicted for arrears.  </a:t>
            </a:r>
          </a:p>
          <a:p>
            <a:pPr marL="171450" indent="-171450">
              <a:lnSpc>
                <a:spcPct val="115000"/>
              </a:lnSpc>
              <a:spcAft>
                <a:spcPts val="10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Times New Roman" panose="02020603050405020304" pitchFamily="18" charset="0"/>
              </a:rPr>
              <a:t>About 80,000 applications filed annually and 40,000 hearings annually held certainly sounds like a lot, but given the 1.3 million tenant households in Ontario, it is a very small percentage of tenants who find themselves at the Landlord and Tenant Board facing eviction. </a:t>
            </a:r>
          </a:p>
          <a:p>
            <a:pPr marL="171450" indent="-171450">
              <a:lnSpc>
                <a:spcPct val="115000"/>
              </a:lnSpc>
              <a:spcAft>
                <a:spcPts val="10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Times New Roman" panose="02020603050405020304" pitchFamily="18" charset="0"/>
              </a:rPr>
              <a:t>During the pandemic, however, landlord groups estimate that almost 100,000 tenants are now in arrears and facing eviction. </a:t>
            </a:r>
          </a:p>
          <a:p>
            <a:pPr marL="171450" indent="-171450">
              <a:lnSpc>
                <a:spcPct val="115000"/>
              </a:lnSpc>
              <a:spcAft>
                <a:spcPts val="10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Times New Roman" panose="02020603050405020304" pitchFamily="18" charset="0"/>
              </a:rPr>
              <a:t>It is important to understand the context of this. That is, 96% of housing is in private hands in Ontario. What would the situation look like if more housing was in public hands?  </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CA"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even more context, a recent </a:t>
            </a: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report</a:t>
            </a:r>
            <a:r>
              <a:rPr lang="en-CA" sz="1800" b="1"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done by the Wellesley Institute highlights the disproportionate impact of evictions on racialized people and those living in poverty. You can share this link to the report with participants: </a:t>
            </a:r>
            <a:r>
              <a:rPr lang="en-CA" sz="1800" b="1"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CA" sz="1800"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https://www.wellesleyinstitute.com/wp-content/uploads/2020/08/Forced-Out-Evictions-Race-and-Poverty-in-Toronto-.pdf </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lang="en-CA"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endParaRPr lang="en-CA"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CA"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*NOTE:</a:t>
            </a:r>
            <a:r>
              <a:rPr lang="en-CA"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URLs and hyperlinks in PowerPoint notes are not ‘live’. You will have to cut and paste links into your browser.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Font typeface="Arial" panose="020B0604020202020204" pitchFamily="34" charset="0"/>
              <a:buNone/>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F3D2D3-2932-40BC-91E7-6865646EDA18}" type="slidenum">
              <a:rPr lang="en-CA" smtClean="0"/>
              <a:t>16</a:t>
            </a:fld>
            <a:endParaRPr lang="en-CA"/>
          </a:p>
        </p:txBody>
      </p:sp>
    </p:spTree>
    <p:extLst>
      <p:ext uri="{BB962C8B-B14F-4D97-AF65-F5344CB8AC3E}">
        <p14:creationId xmlns:p14="http://schemas.microsoft.com/office/powerpoint/2010/main" val="3010461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Calibri" panose="020F0502020204030204" pitchFamily="34" charset="0"/>
                <a:ea typeface="Calibri" panose="020F0502020204030204" pitchFamily="34" charset="0"/>
                <a:cs typeface="Calibri" panose="020F0502020204030204" pitchFamily="34" charset="0"/>
              </a:rPr>
              <a:t>Explain that for notice given for unpaid rent, damage/illegal acts, or overcrowding, if tenants pay what is owed, pay to repair damage, or stop the behaviour within a certain time period, the notice will be cancelled.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Calibri" panose="020F0502020204030204" pitchFamily="34" charset="0"/>
                <a:ea typeface="Calibri" panose="020F0502020204030204" pitchFamily="34" charset="0"/>
                <a:cs typeface="Calibri" panose="020F0502020204030204" pitchFamily="34" charset="0"/>
              </a:rPr>
              <a:t>Another word for cancelling the notice is “voiding” the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effectLst/>
                <a:latin typeface="Calibri" panose="020F0502020204030204" pitchFamily="34" charset="0"/>
                <a:ea typeface="Calibri" panose="020F0502020204030204" pitchFamily="34" charset="0"/>
                <a:cs typeface="Calibri" panose="020F0502020204030204" pitchFamily="34" charset="0"/>
              </a:rPr>
              <a:t>They should talk to someone at your legal clinic. If that service is not available, check out the resources for tenants at the end of this session.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F3D2D3-2932-40BC-91E7-6865646EDA18}" type="slidenum">
              <a:rPr lang="en-CA" smtClean="0"/>
              <a:t>17</a:t>
            </a:fld>
            <a:endParaRPr lang="en-CA"/>
          </a:p>
        </p:txBody>
      </p:sp>
    </p:spTree>
    <p:extLst>
      <p:ext uri="{BB962C8B-B14F-4D97-AF65-F5344CB8AC3E}">
        <p14:creationId xmlns:p14="http://schemas.microsoft.com/office/powerpoint/2010/main" val="4212098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CA" sz="1200" dirty="0">
                <a:effectLst/>
                <a:latin typeface="Calibri" panose="020F0502020204030204" pitchFamily="34" charset="0"/>
                <a:ea typeface="Calibri" panose="020F0502020204030204" pitchFamily="34" charset="0"/>
                <a:cs typeface="Calibri" panose="020F0502020204030204" pitchFamily="34" charset="0"/>
              </a:rPr>
              <a:t>Point out that this is a different notice situation. Explain that many of these reasons imply </a:t>
            </a:r>
            <a:r>
              <a:rPr lang="en-CA" sz="1200" b="1" dirty="0">
                <a:effectLst/>
                <a:latin typeface="Calibri" panose="020F0502020204030204" pitchFamily="34" charset="0"/>
                <a:ea typeface="Calibri" panose="020F0502020204030204" pitchFamily="34" charset="0"/>
                <a:cs typeface="Calibri" panose="020F0502020204030204" pitchFamily="34" charset="0"/>
              </a:rPr>
              <a:t>no fault</a:t>
            </a:r>
            <a:r>
              <a:rPr lang="en-CA" sz="1200" dirty="0">
                <a:effectLst/>
                <a:latin typeface="Calibri" panose="020F0502020204030204" pitchFamily="34" charset="0"/>
                <a:ea typeface="Calibri" panose="020F0502020204030204" pitchFamily="34" charset="0"/>
                <a:cs typeface="Calibri" panose="020F0502020204030204" pitchFamily="34" charset="0"/>
              </a:rPr>
              <a:t> on the part of the tenant (but not persistent late payment of rent, which involves some “fault”, so there isn’t a clear dividing line).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CA" sz="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CA" sz="1200" dirty="0">
                <a:effectLst/>
                <a:latin typeface="Calibri" panose="020F0502020204030204" pitchFamily="34" charset="0"/>
                <a:ea typeface="Calibri" panose="020F0502020204030204" pitchFamily="34" charset="0"/>
                <a:cs typeface="Calibri" panose="020F0502020204030204" pitchFamily="34" charset="0"/>
              </a:rPr>
              <a:t>The landlord must wait until the end of the lease/term. The following list sets out reasons for an eviction notice for you to refer to in a summary way (don’t read verbatim):</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you consistently don’t pay your rent on time (called persistent late payment)</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your landlord or their close family member, or a new owner needs to move into your unit</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your landlord needs to make serious renovations to your unit and it would be unsafe for you to live there during the renovations</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your landlord is going to demolish or convert your unit into non-residential space</a:t>
            </a:r>
          </a:p>
          <a:p>
            <a:pPr marL="342900" lvl="0" indent="-342900">
              <a:lnSpc>
                <a:spcPct val="115000"/>
              </a:lnSpc>
              <a:spcBef>
                <a:spcPts val="600"/>
              </a:spcBef>
              <a:spcAft>
                <a:spcPts val="600"/>
              </a:spcAft>
              <a:buFont typeface="Symbol" panose="05050102010706020507" pitchFamily="18" charset="2"/>
              <a:buChar char=""/>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15000"/>
              </a:lnSpc>
              <a:spcBef>
                <a:spcPts val="600"/>
              </a:spcBef>
              <a:spcAft>
                <a:spcPts val="600"/>
              </a:spcAft>
              <a:buFont typeface="Symbol" panose="05050102010706020507" pitchFamily="18" charset="2"/>
              <a:buNone/>
            </a:pPr>
            <a:r>
              <a:rPr lang="en-US" sz="1200" b="1" dirty="0">
                <a:effectLst/>
                <a:latin typeface="Calibri" panose="020F0502020204030204" pitchFamily="34" charset="0"/>
                <a:ea typeface="Times New Roman" panose="02020603050405020304" pitchFamily="18" charset="0"/>
                <a:cs typeface="Calibri" panose="020F0502020204030204" pitchFamily="34" charset="0"/>
              </a:rPr>
              <a:t>More context and background </a:t>
            </a:r>
          </a:p>
          <a:p>
            <a:pPr marL="0" lvl="0" indent="0">
              <a:lnSpc>
                <a:spcPct val="115000"/>
              </a:lnSpc>
              <a:spcBef>
                <a:spcPts val="600"/>
              </a:spcBef>
              <a:spcAft>
                <a:spcPts val="600"/>
              </a:spcAft>
              <a:buFont typeface="Symbol" panose="05050102010706020507" pitchFamily="18" charset="2"/>
              <a:buNone/>
            </a:pPr>
            <a:r>
              <a:rPr lang="en-CA" sz="1200" dirty="0">
                <a:effectLst/>
                <a:latin typeface="Calibri" panose="020F0502020204030204" pitchFamily="34" charset="0"/>
                <a:ea typeface="Calibri" panose="020F0502020204030204" pitchFamily="34" charset="0"/>
                <a:cs typeface="Times New Roman" panose="02020603050405020304" pitchFamily="18" charset="0"/>
              </a:rPr>
              <a:t>Over the years, as rents have skyrocketed, more and more landlords are using these “no fault” grounds like ‘landlord’s own use’ to evict tenants, create a vacancy and put in a new tenant who will be paying a lot more rent. </a:t>
            </a:r>
            <a:r>
              <a:rPr lang="en-CA" sz="1800" kern="1200" dirty="0">
                <a:effectLst/>
                <a:latin typeface="Calibri" panose="020F0502020204030204" pitchFamily="34" charset="0"/>
                <a:ea typeface="Times New Roman" panose="02020603050405020304" pitchFamily="18" charset="0"/>
              </a:rPr>
              <a:t>The government introduced new rules in September 2021 to make it harder to use this loophole.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endParaRPr lang="en-CA"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effectLst/>
                <a:latin typeface="Calibri" panose="020F0502020204030204" pitchFamily="34" charset="0"/>
                <a:ea typeface="Times New Roman" panose="02020603050405020304" pitchFamily="18" charset="0"/>
                <a:cs typeface="Calibri" panose="020F0502020204030204" pitchFamily="34" charset="0"/>
              </a:rPr>
              <a:t>If you have time and participants ask, say that some of those changes include the fact that </a:t>
            </a:r>
            <a:r>
              <a:rPr lang="en-CA" sz="1800" dirty="0">
                <a:effectLst/>
                <a:latin typeface="Calibri" panose="020F0502020204030204" pitchFamily="34" charset="0"/>
                <a:ea typeface="Calibri" panose="020F0502020204030204" pitchFamily="34" charset="0"/>
                <a:cs typeface="Times New Roman" panose="02020603050405020304" pitchFamily="18" charset="0"/>
              </a:rPr>
              <a:t>tenants now have more time to file applications if they’ve been “renovicted”, and tenants have more options to get money if it turns out their landlord evicted them in bad faith.</a:t>
            </a:r>
          </a:p>
          <a:p>
            <a:endParaRPr lang="en-CA" dirty="0"/>
          </a:p>
        </p:txBody>
      </p:sp>
      <p:sp>
        <p:nvSpPr>
          <p:cNvPr id="4" name="Slide Number Placeholder 3"/>
          <p:cNvSpPr>
            <a:spLocks noGrp="1"/>
          </p:cNvSpPr>
          <p:nvPr>
            <p:ph type="sldNum" sz="quarter" idx="5"/>
          </p:nvPr>
        </p:nvSpPr>
        <p:spPr/>
        <p:txBody>
          <a:bodyPr/>
          <a:lstStyle/>
          <a:p>
            <a:fld id="{DAF3D2D3-2932-40BC-91E7-6865646EDA18}" type="slidenum">
              <a:rPr lang="en-CA" smtClean="0"/>
              <a:t>18</a:t>
            </a:fld>
            <a:endParaRPr lang="en-CA"/>
          </a:p>
        </p:txBody>
      </p:sp>
    </p:spTree>
    <p:extLst>
      <p:ext uri="{BB962C8B-B14F-4D97-AF65-F5344CB8AC3E}">
        <p14:creationId xmlns:p14="http://schemas.microsoft.com/office/powerpoint/2010/main" val="3399070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Calibri" panose="020F0502020204030204" pitchFamily="34" charset="0"/>
              </a:rPr>
              <a:t>Explain that for this type of notice (for NO FAULT reasons), there is less the tenant can do to cancel the notice, but they can dispute it. And they get to stay until the end of their lease.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Calibri" panose="020F0502020204030204" pitchFamily="34" charset="0"/>
                <a:ea typeface="Calibri" panose="020F0502020204030204" pitchFamily="34" charset="0"/>
                <a:cs typeface="Calibri" panose="020F0502020204030204" pitchFamily="34" charset="0"/>
              </a:rPr>
              <a:t>They should talk to someone at your legal clinic. If that service is not available, check out the resources for tenants at the end of this session.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F3D2D3-2932-40BC-91E7-6865646EDA18}" type="slidenum">
              <a:rPr lang="en-CA" smtClean="0"/>
              <a:t>19</a:t>
            </a:fld>
            <a:endParaRPr lang="en-CA"/>
          </a:p>
        </p:txBody>
      </p:sp>
    </p:spTree>
    <p:extLst>
      <p:ext uri="{BB962C8B-B14F-4D97-AF65-F5344CB8AC3E}">
        <p14:creationId xmlns:p14="http://schemas.microsoft.com/office/powerpoint/2010/main" val="342943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369"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Say that you will aim to follow this agenda, and that you are open to questions and some discussion as you go through the material. Let participants know that there will be a break.  </a:t>
            </a:r>
            <a:endParaRPr lang="en-CA" sz="1200" dirty="0">
              <a:latin typeface="Times New Roman" panose="02020603050405020304" pitchFamily="18" charset="0"/>
              <a:ea typeface="Yu Mincho" panose="02020400000000000000" pitchFamily="18" charset="-128"/>
            </a:endParaRPr>
          </a:p>
          <a:p>
            <a:pPr marL="345369" indent="-345369">
              <a:spcBef>
                <a:spcPts val="604"/>
              </a:spcBef>
              <a:spcAft>
                <a:spcPts val="604"/>
              </a:spcAft>
              <a:buFont typeface="Symbol" panose="05050102010706020507" pitchFamily="18" charset="2"/>
              <a:buChar char=""/>
              <a:tabLst>
                <a:tab pos="230246" algn="l"/>
                <a:tab pos="460492" algn="l"/>
              </a:tabLst>
            </a:pPr>
            <a:r>
              <a:rPr lang="en-US" sz="1200" dirty="0">
                <a:latin typeface="Calibri" panose="020F0502020204030204" pitchFamily="34" charset="0"/>
                <a:ea typeface="Heiti TC Medium"/>
              </a:rPr>
              <a:t>Refer to the role of community workers in providing helpful information and in steering someone to further help. </a:t>
            </a:r>
            <a:endParaRPr lang="en-CA" sz="1200" dirty="0">
              <a:latin typeface="Times New Roman" panose="02020603050405020304" pitchFamily="18" charset="0"/>
              <a:ea typeface="Times New Roman" panose="02020603050405020304" pitchFamily="18" charset="0"/>
            </a:endParaRPr>
          </a:p>
          <a:p>
            <a:pPr marL="345369" indent="-345369">
              <a:spcBef>
                <a:spcPts val="604"/>
              </a:spcBef>
              <a:spcAft>
                <a:spcPts val="604"/>
              </a:spcAft>
              <a:buFont typeface="Symbol" panose="05050102010706020507" pitchFamily="18" charset="2"/>
              <a:buChar char=""/>
              <a:tabLst>
                <a:tab pos="230246" algn="l"/>
                <a:tab pos="460492" algn="l"/>
              </a:tabLst>
            </a:pPr>
            <a:r>
              <a:rPr lang="en-CA" sz="1200" dirty="0">
                <a:solidFill>
                  <a:srgbClr val="404040"/>
                </a:solidFill>
                <a:latin typeface="Calibri" panose="020F0502020204030204" pitchFamily="34" charset="0"/>
                <a:ea typeface="Yu Mincho" panose="02020400000000000000" pitchFamily="18" charset="-128"/>
                <a:cs typeface="Times New Roman" panose="02020603050405020304" pitchFamily="18" charset="0"/>
              </a:rPr>
              <a:t>Inform participants that the aim of the training is NOT for them to become experts in housing law and evictions, but rather to increase their understanding, and to become familiar with helpful resources they</a:t>
            </a:r>
            <a:r>
              <a:rPr lang="en-CA" sz="1200" baseline="0" dirty="0">
                <a:solidFill>
                  <a:srgbClr val="404040"/>
                </a:solidFill>
                <a:latin typeface="Calibri" panose="020F0502020204030204" pitchFamily="34" charset="0"/>
                <a:ea typeface="Yu Mincho" panose="02020400000000000000" pitchFamily="18" charset="-128"/>
                <a:cs typeface="Times New Roman" panose="02020603050405020304" pitchFamily="18" charset="0"/>
              </a:rPr>
              <a:t> can</a:t>
            </a:r>
            <a:r>
              <a:rPr lang="en-CA" sz="1200" dirty="0">
                <a:solidFill>
                  <a:srgbClr val="404040"/>
                </a:solidFill>
                <a:latin typeface="Calibri" panose="020F0502020204030204" pitchFamily="34" charset="0"/>
                <a:ea typeface="Yu Mincho" panose="02020400000000000000" pitchFamily="18" charset="-128"/>
                <a:cs typeface="Times New Roman" panose="02020603050405020304" pitchFamily="18" charset="0"/>
              </a:rPr>
              <a:t> share to help their clients.</a:t>
            </a:r>
            <a:r>
              <a:rPr lang="en-CA" sz="1600" dirty="0">
                <a:solidFill>
                  <a:srgbClr val="404040"/>
                </a:solidFill>
                <a:latin typeface="Calibri" panose="020F0502020204030204" pitchFamily="34" charset="0"/>
                <a:ea typeface="Yu Mincho" panose="02020400000000000000" pitchFamily="18" charset="-128"/>
                <a:cs typeface="Times New Roman" panose="02020603050405020304" pitchFamily="18" charset="0"/>
              </a:rPr>
              <a:t> </a:t>
            </a:r>
          </a:p>
          <a:p>
            <a:pPr marL="345369" indent="-345369">
              <a:spcBef>
                <a:spcPts val="604"/>
              </a:spcBef>
              <a:spcAft>
                <a:spcPts val="604"/>
              </a:spcAft>
              <a:buFont typeface="Symbol" panose="05050102010706020507" pitchFamily="18" charset="2"/>
              <a:buChar char=""/>
              <a:tabLst>
                <a:tab pos="230246" algn="l"/>
                <a:tab pos="460492" algn="l"/>
              </a:tabLst>
            </a:pPr>
            <a:r>
              <a:rPr lang="en-CA" sz="1600" dirty="0">
                <a:latin typeface="Times New Roman" panose="02020603050405020304" pitchFamily="18" charset="0"/>
                <a:ea typeface="Times New Roman" panose="02020603050405020304" pitchFamily="18" charset="0"/>
              </a:rPr>
              <a:t>Tell participants that you will be sharing the slides with them after the presentation. </a:t>
            </a: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2</a:t>
            </a:fld>
            <a:endParaRPr lang="en-CA"/>
          </a:p>
        </p:txBody>
      </p:sp>
    </p:spTree>
    <p:extLst>
      <p:ext uri="{BB962C8B-B14F-4D97-AF65-F5344CB8AC3E}">
        <p14:creationId xmlns:p14="http://schemas.microsoft.com/office/powerpoint/2010/main" val="198302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CA" sz="1200" dirty="0">
                <a:effectLst/>
                <a:latin typeface="Calibri" panose="020F0502020204030204" pitchFamily="34" charset="0"/>
                <a:ea typeface="Calibri" panose="020F0502020204030204" pitchFamily="34" charset="0"/>
                <a:cs typeface="Calibri" panose="020F0502020204030204" pitchFamily="34" charset="0"/>
              </a:rPr>
              <a:t>You just heard the major reasons that a landlord can evict someone: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52000" lvl="0" indent="-252000">
              <a:lnSpc>
                <a:spcPct val="115000"/>
              </a:lnSpc>
              <a:spcBef>
                <a:spcPts val="600"/>
              </a:spcBef>
              <a:spcAft>
                <a:spcPts val="600"/>
              </a:spcAft>
              <a:buFont typeface="+mj-lt"/>
              <a:buAutoNum type="arabicParenR"/>
            </a:pPr>
            <a:r>
              <a:rPr lang="en-US" sz="1200" dirty="0">
                <a:effectLst/>
                <a:latin typeface="Calibri" panose="020F0502020204030204" pitchFamily="34" charset="0"/>
                <a:ea typeface="Times New Roman" panose="02020603050405020304" pitchFamily="18" charset="0"/>
                <a:cs typeface="Calibri" panose="020F0502020204030204" pitchFamily="34" charset="0"/>
              </a:rPr>
              <a:t>In ALL of these cases, there is a very specific process the landlord has to follow before someone can actually be evicted, and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2000" lvl="0" indent="-252000">
              <a:lnSpc>
                <a:spcPct val="115000"/>
              </a:lnSpc>
              <a:spcBef>
                <a:spcPts val="600"/>
              </a:spcBef>
              <a:spcAft>
                <a:spcPts val="600"/>
              </a:spcAft>
              <a:buFont typeface="+mj-lt"/>
              <a:buAutoNum type="arabicParenR"/>
            </a:pPr>
            <a:r>
              <a:rPr lang="en-US" sz="1200" dirty="0">
                <a:effectLst/>
                <a:latin typeface="Calibri" panose="020F0502020204030204" pitchFamily="34" charset="0"/>
                <a:ea typeface="Times New Roman" panose="02020603050405020304" pitchFamily="18" charset="0"/>
                <a:cs typeface="Calibri" panose="020F0502020204030204" pitchFamily="34" charset="0"/>
              </a:rPr>
              <a:t>In MANY of these cases, there are actions they can take to fix the problem before they are evicted.</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CA" sz="1200" dirty="0">
                <a:effectLst/>
                <a:latin typeface="Calibri" panose="020F0502020204030204" pitchFamily="34" charset="0"/>
                <a:ea typeface="Calibri" panose="020F0502020204030204" pitchFamily="34" charset="0"/>
                <a:cs typeface="Calibri" panose="020F0502020204030204" pitchFamily="34" charset="0"/>
              </a:rPr>
              <a:t>Before you move to the next slide, ask participants what are some of the reasons they have heard that landlords give tenants for wanting to evict them. Ask them if they think they are correct?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20</a:t>
            </a:fld>
            <a:endParaRPr lang="en-US"/>
          </a:p>
        </p:txBody>
      </p:sp>
    </p:spTree>
    <p:extLst>
      <p:ext uri="{BB962C8B-B14F-4D97-AF65-F5344CB8AC3E}">
        <p14:creationId xmlns:p14="http://schemas.microsoft.com/office/powerpoint/2010/main" val="3934471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CA" sz="1200" dirty="0">
                <a:effectLst/>
                <a:latin typeface="Calibri" panose="020F0502020204030204" pitchFamily="34" charset="0"/>
                <a:ea typeface="Calibri" panose="020F0502020204030204" pitchFamily="34" charset="0"/>
                <a:cs typeface="Calibri" panose="020F0502020204030204" pitchFamily="34" charset="0"/>
              </a:rPr>
              <a:t>These are some of the more common reasons that a landlord might </a:t>
            </a:r>
            <a:r>
              <a:rPr lang="en-CA" sz="1200" i="1" dirty="0">
                <a:effectLst/>
                <a:latin typeface="Calibri" panose="020F0502020204030204" pitchFamily="34" charset="0"/>
                <a:ea typeface="Calibri" panose="020F0502020204030204" pitchFamily="34" charset="0"/>
                <a:cs typeface="Calibri" panose="020F0502020204030204" pitchFamily="34" charset="0"/>
              </a:rPr>
              <a:t>say </a:t>
            </a:r>
            <a:r>
              <a:rPr lang="en-CA" sz="1200" dirty="0">
                <a:effectLst/>
                <a:latin typeface="Calibri" panose="020F0502020204030204" pitchFamily="34" charset="0"/>
                <a:ea typeface="Calibri" panose="020F0502020204030204" pitchFamily="34" charset="0"/>
                <a:cs typeface="Calibri" panose="020F0502020204030204" pitchFamily="34" charset="0"/>
              </a:rPr>
              <a:t>they can evict someone.  </a:t>
            </a:r>
          </a:p>
          <a:p>
            <a:pPr>
              <a:spcBef>
                <a:spcPts val="600"/>
              </a:spcBef>
              <a:spcAft>
                <a:spcPts val="6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CA" sz="1200" dirty="0">
                <a:effectLst/>
                <a:latin typeface="Calibri" panose="020F0502020204030204" pitchFamily="34" charset="0"/>
                <a:ea typeface="Calibri" panose="020F0502020204030204" pitchFamily="34" charset="0"/>
                <a:cs typeface="Calibri" panose="020F0502020204030204" pitchFamily="34" charset="0"/>
              </a:rPr>
              <a:t>Just because they don’t like someone, want to rent the unit for more $$ or because the tenant has a health condition or disability that requires some accommodation, these are </a:t>
            </a:r>
            <a:r>
              <a:rPr lang="en-CA" sz="1200" b="1" dirty="0">
                <a:effectLst/>
                <a:latin typeface="Calibri" panose="020F0502020204030204" pitchFamily="34" charset="0"/>
                <a:ea typeface="Calibri" panose="020F0502020204030204" pitchFamily="34" charset="0"/>
                <a:cs typeface="Calibri" panose="020F0502020204030204" pitchFamily="34" charset="0"/>
              </a:rPr>
              <a:t>not</a:t>
            </a:r>
            <a:r>
              <a:rPr lang="en-CA" sz="1200" dirty="0">
                <a:effectLst/>
                <a:latin typeface="Calibri" panose="020F0502020204030204" pitchFamily="34" charset="0"/>
                <a:ea typeface="Calibri" panose="020F0502020204030204" pitchFamily="34" charset="0"/>
                <a:cs typeface="Calibri" panose="020F0502020204030204" pitchFamily="34" charset="0"/>
              </a:rPr>
              <a:t> legal reasons to evict someone.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This slide ties in with Ontario’s Human Rights Code </a:t>
            </a:r>
            <a:r>
              <a:rPr lang="en-CA" sz="1200" kern="1200" dirty="0">
                <a:solidFill>
                  <a:schemeClr val="tx1"/>
                </a:solidFill>
                <a:effectLst/>
                <a:latin typeface="+mn-lt"/>
                <a:ea typeface="+mn-ea"/>
                <a:cs typeface="+mn-cs"/>
              </a:rPr>
              <a:t>—</a:t>
            </a:r>
            <a:r>
              <a:rPr lang="en-CA" sz="1200" dirty="0">
                <a:effectLst/>
                <a:latin typeface="Calibri" panose="020F0502020204030204" pitchFamily="34" charset="0"/>
                <a:ea typeface="Calibri" panose="020F0502020204030204" pitchFamily="34" charset="0"/>
                <a:cs typeface="Times New Roman" panose="02020603050405020304" pitchFamily="18" charset="0"/>
              </a:rPr>
              <a:t> 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Residential Tenancies Act</a:t>
            </a:r>
            <a:r>
              <a:rPr lang="en-CA" sz="1200" dirty="0">
                <a:effectLst/>
                <a:latin typeface="Calibri" panose="020F0502020204030204" pitchFamily="34" charset="0"/>
                <a:ea typeface="Calibri" panose="020F0502020204030204" pitchFamily="34" charset="0"/>
                <a:cs typeface="Times New Roman" panose="02020603050405020304" pitchFamily="18" charset="0"/>
              </a:rPr>
              <a:t> and 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Ontario Human Rights Code</a:t>
            </a:r>
            <a:r>
              <a:rPr lang="en-CA" sz="1200" dirty="0">
                <a:effectLst/>
                <a:latin typeface="Calibri" panose="020F0502020204030204" pitchFamily="34" charset="0"/>
                <a:ea typeface="Calibri" panose="020F0502020204030204" pitchFamily="34" charset="0"/>
                <a:cs typeface="Times New Roman" panose="02020603050405020304" pitchFamily="18" charset="0"/>
              </a:rPr>
              <a:t> work together to promote housing rights and security of tenure for people who have traditionally had difficulty finding housing or have been discriminated against.   </a:t>
            </a: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21</a:t>
            </a:fld>
            <a:endParaRPr lang="en-US"/>
          </a:p>
        </p:txBody>
      </p:sp>
    </p:spTree>
    <p:extLst>
      <p:ext uri="{BB962C8B-B14F-4D97-AF65-F5344CB8AC3E}">
        <p14:creationId xmlns:p14="http://schemas.microsoft.com/office/powerpoint/2010/main" val="2588896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Calibri" panose="020F0502020204030204" pitchFamily="34" charset="0"/>
              </a:rPr>
              <a:t>If participants ask really specific/hypothetical ‘what if’ questions, you can let them know that every situation is unique, and that if their clients find themselves in one of these situations, they should get one-on-one legal advice. If they ask questions about the order of an eviction process (or parts of it), tell them that is the next activity! </a:t>
            </a:r>
            <a:r>
              <a:rPr lang="en-CA" sz="1200" dirty="0">
                <a:effectLst/>
                <a:latin typeface="Segoe UI Emoji" panose="020B0502040204020203" pitchFamily="34" charset="0"/>
                <a:ea typeface="Calibri" panose="020F0502020204030204" pitchFamily="34" charset="0"/>
                <a:cs typeface="Calibri" panose="020F0502020204030204" pitchFamily="34" charset="0"/>
                <a:sym typeface="Segoe UI Emoji" panose="020B0502040204020203" pitchFamily="34"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22</a:t>
            </a:fld>
            <a:endParaRPr lang="en-US"/>
          </a:p>
        </p:txBody>
      </p:sp>
    </p:spTree>
    <p:extLst>
      <p:ext uri="{BB962C8B-B14F-4D97-AF65-F5344CB8AC3E}">
        <p14:creationId xmlns:p14="http://schemas.microsoft.com/office/powerpoint/2010/main" val="2927278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 to Trainer’s Guide for detailed instructions for in-person or online sessions.</a:t>
            </a:r>
          </a:p>
          <a:p>
            <a:endParaRPr lang="en-CA" dirty="0"/>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23</a:t>
            </a:fld>
            <a:endParaRPr lang="en-US"/>
          </a:p>
        </p:txBody>
      </p:sp>
    </p:spTree>
    <p:extLst>
      <p:ext uri="{BB962C8B-B14F-4D97-AF65-F5344CB8AC3E}">
        <p14:creationId xmlns:p14="http://schemas.microsoft.com/office/powerpoint/2010/main" val="1803101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steps in an eviction process are out of order here.  </a:t>
            </a:r>
          </a:p>
          <a:p>
            <a:pPr marL="171450" indent="-171450">
              <a:buFont typeface="Arial" panose="020B0604020202020204" pitchFamily="34" charset="0"/>
              <a:buChar char="•"/>
            </a:pPr>
            <a:r>
              <a:rPr lang="en-CA" dirty="0"/>
              <a:t>Invite participants to identify which step they think is the first one.  </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Online:</a:t>
            </a:r>
          </a:p>
          <a:p>
            <a:pPr marL="171450" indent="-171450">
              <a:buFont typeface="Arial" panose="020B0604020202020204" pitchFamily="34" charset="0"/>
              <a:buChar char="•"/>
            </a:pPr>
            <a:r>
              <a:rPr lang="en-CA" dirty="0"/>
              <a:t>Tell them that they can use their “Annotate” function to circle or check the first one, or use the chat box to type their answer. You can also then use a poll to see how many people agree that is the first step. Be creative and take your time.  </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In person:</a:t>
            </a:r>
          </a:p>
          <a:p>
            <a:pPr marL="171450" indent="-171450">
              <a:buFont typeface="Arial" panose="020B0604020202020204" pitchFamily="34" charset="0"/>
              <a:buChar char="•"/>
            </a:pPr>
            <a:r>
              <a:rPr lang="en-CA" dirty="0"/>
              <a:t>Divide participants into groups and ask them to put the steps in the right order, and report back.  </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Purpose:</a:t>
            </a:r>
          </a:p>
          <a:p>
            <a:pPr marL="171450" indent="-171450">
              <a:buFont typeface="Arial" panose="020B0604020202020204" pitchFamily="34" charset="0"/>
              <a:buChar char="•"/>
            </a:pPr>
            <a:r>
              <a:rPr lang="en-CA" dirty="0"/>
              <a:t>The audience needs to grasp the fact that there are several steps that must be followed before an eviction can take place (mostly, unless there is a repayment agreement that bypasses a Landlord and Tenant Board hearing, but you will explain that after this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there are any that are out of sequence, you can explain that as you re-order them, but say that the important message is that </a:t>
            </a:r>
            <a:r>
              <a:rPr lang="en-US" sz="1200" i="1" dirty="0">
                <a:effectLst/>
                <a:latin typeface="Calibri" panose="020F0502020204030204" pitchFamily="34" charset="0"/>
                <a:ea typeface="Times New Roman" panose="02020603050405020304" pitchFamily="18" charset="0"/>
                <a:cs typeface="Calibri" panose="020F0502020204030204" pitchFamily="34" charset="0"/>
              </a:rPr>
              <a:t>eviction only happens after a specific process that usually has many steps. It can </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ONLY</a:t>
            </a:r>
            <a:r>
              <a:rPr lang="en-US" sz="1200" i="1" dirty="0">
                <a:effectLst/>
                <a:latin typeface="Calibri" panose="020F0502020204030204" pitchFamily="34" charset="0"/>
                <a:ea typeface="Times New Roman" panose="02020603050405020304" pitchFamily="18" charset="0"/>
                <a:cs typeface="Calibri" panose="020F0502020204030204" pitchFamily="34" charset="0"/>
              </a:rPr>
              <a:t> happen when the Landlord and Tenant Board orders it, and </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ONLY</a:t>
            </a:r>
            <a:r>
              <a:rPr lang="en-US" sz="1200" i="1" dirty="0">
                <a:effectLst/>
                <a:latin typeface="Calibri" panose="020F0502020204030204" pitchFamily="34" charset="0"/>
                <a:ea typeface="Times New Roman" panose="02020603050405020304" pitchFamily="18" charset="0"/>
                <a:cs typeface="Calibri" panose="020F0502020204030204" pitchFamily="34" charset="0"/>
              </a:rPr>
              <a:t> the Sheriff can lock a tenant’s door, not the landlord</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24</a:t>
            </a:fld>
            <a:endParaRPr lang="en-US"/>
          </a:p>
        </p:txBody>
      </p:sp>
    </p:spTree>
    <p:extLst>
      <p:ext uri="{BB962C8B-B14F-4D97-AF65-F5344CB8AC3E}">
        <p14:creationId xmlns:p14="http://schemas.microsoft.com/office/powerpoint/2010/main" val="2334183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Times New Roman" panose="02020603050405020304" pitchFamily="18" charset="0"/>
              </a:rPr>
              <a:t>Do not show this slide until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AFTER</a:t>
            </a:r>
            <a:r>
              <a:rPr lang="en-CA" sz="1200" dirty="0">
                <a:effectLst/>
                <a:latin typeface="Calibri" panose="020F0502020204030204" pitchFamily="34" charset="0"/>
                <a:ea typeface="Calibri" panose="020F0502020204030204" pitchFamily="34" charset="0"/>
                <a:cs typeface="Times New Roman" panose="02020603050405020304" pitchFamily="18" charset="0"/>
              </a:rPr>
              <a:t> the eviction sequence activity. This slide includes the steps of the eviction process in the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correct order</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Explain that the purpose of this exercise is not that they can memorize the steps in an eviction process, but that they understand that </a:t>
            </a:r>
            <a:r>
              <a:rPr lang="en-US" sz="1200" i="1" dirty="0">
                <a:effectLst/>
                <a:latin typeface="Calibri" panose="020F0502020204030204" pitchFamily="34" charset="0"/>
                <a:ea typeface="Times New Roman" panose="02020603050405020304" pitchFamily="18" charset="0"/>
                <a:cs typeface="Calibri" panose="020F0502020204030204" pitchFamily="34" charset="0"/>
              </a:rPr>
              <a:t>eviction only happens after a specific process that usually has many steps. It can </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ONLY</a:t>
            </a:r>
            <a:r>
              <a:rPr lang="en-US" sz="1200" i="1" dirty="0">
                <a:effectLst/>
                <a:latin typeface="Calibri" panose="020F0502020204030204" pitchFamily="34" charset="0"/>
                <a:ea typeface="Times New Roman" panose="02020603050405020304" pitchFamily="18" charset="0"/>
                <a:cs typeface="Calibri" panose="020F0502020204030204" pitchFamily="34" charset="0"/>
              </a:rPr>
              <a:t> happen when the Landlord and Tenant Board orders it, and </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ONLY</a:t>
            </a:r>
            <a:r>
              <a:rPr lang="en-US" sz="1200" i="1" dirty="0">
                <a:effectLst/>
                <a:latin typeface="Calibri" panose="020F0502020204030204" pitchFamily="34" charset="0"/>
                <a:ea typeface="Times New Roman" panose="02020603050405020304" pitchFamily="18" charset="0"/>
                <a:cs typeface="Calibri" panose="020F0502020204030204" pitchFamily="34" charset="0"/>
              </a:rPr>
              <a:t> the Sheriff can lock your door, not the landlord.</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Then tell participants about the final two steps: “Get Legal Advice” or “Problem Solved </a:t>
            </a:r>
            <a:r>
              <a:rPr lang="en-CA" sz="1200" kern="1200" dirty="0">
                <a:solidFill>
                  <a:schemeClr val="tx1"/>
                </a:solidFill>
                <a:effectLst/>
                <a:latin typeface="+mn-lt"/>
                <a:ea typeface="+mn-ea"/>
                <a:cs typeface="+mn-cs"/>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No Eviction” cards (in the Trainer’s Guide). Ask them where they would put them in the sequence.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dirty="0"/>
              <a:t>It is worth noting that #4, mediation, is optional and isn’t always available.  </a:t>
            </a:r>
          </a:p>
        </p:txBody>
      </p:sp>
      <p:sp>
        <p:nvSpPr>
          <p:cNvPr id="4" name="Slide Number Placeholder 3"/>
          <p:cNvSpPr>
            <a:spLocks noGrp="1"/>
          </p:cNvSpPr>
          <p:nvPr>
            <p:ph type="sldNum" sz="quarter" idx="5"/>
          </p:nvPr>
        </p:nvSpPr>
        <p:spPr/>
        <p:txBody>
          <a:bodyPr/>
          <a:lstStyle/>
          <a:p>
            <a:fld id="{EA9CECF9-7594-4285-B2AC-FD60809D8B56}" type="slidenum">
              <a:rPr lang="en-US" smtClean="0"/>
              <a:t>25</a:t>
            </a:fld>
            <a:endParaRPr lang="en-US"/>
          </a:p>
        </p:txBody>
      </p:sp>
    </p:spTree>
    <p:extLst>
      <p:ext uri="{BB962C8B-B14F-4D97-AF65-F5344CB8AC3E}">
        <p14:creationId xmlns:p14="http://schemas.microsoft.com/office/powerpoint/2010/main" val="1475773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effectLst/>
                <a:latin typeface="Calibri" panose="020F0502020204030204" pitchFamily="34" charset="0"/>
                <a:ea typeface="Times New Roman" panose="02020603050405020304" pitchFamily="18" charset="0"/>
              </a:rPr>
              <a:t>Consider a 10-minute break at this point. </a:t>
            </a:r>
            <a:r>
              <a:rPr lang="en-CA" sz="1400" dirty="0"/>
              <a:t>Tell audience exactly what time they should return or come back online.</a:t>
            </a:r>
          </a:p>
          <a:p>
            <a:endParaRPr lang="en-CA" sz="1400" dirty="0"/>
          </a:p>
        </p:txBody>
      </p:sp>
      <p:sp>
        <p:nvSpPr>
          <p:cNvPr id="4" name="Slide Number Placeholder 3"/>
          <p:cNvSpPr>
            <a:spLocks noGrp="1"/>
          </p:cNvSpPr>
          <p:nvPr>
            <p:ph type="sldNum" sz="quarter" idx="5"/>
          </p:nvPr>
        </p:nvSpPr>
        <p:spPr/>
        <p:txBody>
          <a:bodyPr/>
          <a:lstStyle/>
          <a:p>
            <a:fld id="{E19AA93F-B8EA-40BF-A40E-657072069FE3}" type="slidenum">
              <a:rPr lang="en-CA" smtClean="0"/>
              <a:t>26</a:t>
            </a:fld>
            <a:endParaRPr lang="en-CA"/>
          </a:p>
        </p:txBody>
      </p:sp>
    </p:spTree>
    <p:extLst>
      <p:ext uri="{BB962C8B-B14F-4D97-AF65-F5344CB8AC3E}">
        <p14:creationId xmlns:p14="http://schemas.microsoft.com/office/powerpoint/2010/main" val="136781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This section comes after the eviction process sequence because it refers to the importance of identifying where in the process the tenant is. Breach of an agreement can lead to eviction, but it is an independent ground that deserves elaboration.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CA" sz="1200" dirty="0">
                <a:effectLst/>
                <a:latin typeface="Calibri" panose="020F0502020204030204" pitchFamily="34" charset="0"/>
                <a:ea typeface="Calibri" panose="020F0502020204030204" pitchFamily="34" charset="0"/>
                <a:cs typeface="Calibri" panose="020F0502020204030204" pitchFamily="34" charset="0"/>
              </a:rPr>
              <a:t>The change in the law likely reflects the fact that the government wants the parties themselves to come to an agreement without taking up time and resources at the Landlord and Tenant Board.  </a:t>
            </a:r>
          </a:p>
          <a:p>
            <a:pPr>
              <a:spcBef>
                <a:spcPts val="600"/>
              </a:spcBef>
              <a:spcAft>
                <a:spcPts val="600"/>
              </a:spcAft>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r>
              <a:rPr lang="en-CA" sz="1200" dirty="0">
                <a:effectLst/>
                <a:latin typeface="Calibri" panose="020F0502020204030204" pitchFamily="34" charset="0"/>
                <a:ea typeface="Calibri" panose="020F0502020204030204" pitchFamily="34" charset="0"/>
                <a:cs typeface="Calibri" panose="020F0502020204030204" pitchFamily="34" charset="0"/>
              </a:rPr>
              <a:t>Disadvantages for tenants: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15000"/>
              </a:lnSpc>
              <a:spcBef>
                <a:spcPts val="600"/>
              </a:spcBef>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They don’t get any credit/consideration for engaging with a payment agreement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It makes it easier for the landlord to evict them, and </a:t>
            </a:r>
          </a:p>
          <a:p>
            <a:pPr marL="171450" lvl="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tenants might think they don’t have a right to a hearing to explain their circumstances </a:t>
            </a:r>
            <a:r>
              <a:rPr lang="en-CA" sz="1200" kern="1200" dirty="0">
                <a:solidFill>
                  <a:schemeClr val="tx1"/>
                </a:solidFill>
                <a:effectLst/>
                <a:latin typeface="+mn-lt"/>
                <a:ea typeface="+mn-ea"/>
                <a:cs typeface="+mn-cs"/>
              </a:rPr>
              <a:t>—</a:t>
            </a:r>
            <a:r>
              <a:rPr lang="en-US" sz="1200" dirty="0">
                <a:effectLst/>
                <a:latin typeface="Calibri" panose="020F0502020204030204" pitchFamily="34" charset="0"/>
                <a:ea typeface="Calibri" panose="020F0502020204030204" pitchFamily="34" charset="0"/>
                <a:cs typeface="Calibri" panose="020F0502020204030204" pitchFamily="34" charset="0"/>
              </a:rPr>
              <a:t> especially in a pandemic!</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dirty="0"/>
              <a:t>Note: The government has introduced legislation that would require landlords and tenants to use the LTB’s Payment Agreement form.  It has not passed yet.</a:t>
            </a:r>
          </a:p>
        </p:txBody>
      </p:sp>
      <p:sp>
        <p:nvSpPr>
          <p:cNvPr id="4" name="Slide Number Placeholder 3"/>
          <p:cNvSpPr>
            <a:spLocks noGrp="1"/>
          </p:cNvSpPr>
          <p:nvPr>
            <p:ph type="sldNum" sz="quarter" idx="5"/>
          </p:nvPr>
        </p:nvSpPr>
        <p:spPr/>
        <p:txBody>
          <a:bodyPr/>
          <a:lstStyle/>
          <a:p>
            <a:fld id="{EA9CECF9-7594-4285-B2AC-FD60809D8B56}" type="slidenum">
              <a:rPr lang="en-US" smtClean="0"/>
              <a:t>27</a:t>
            </a:fld>
            <a:endParaRPr lang="en-US"/>
          </a:p>
        </p:txBody>
      </p:sp>
    </p:spTree>
    <p:extLst>
      <p:ext uri="{BB962C8B-B14F-4D97-AF65-F5344CB8AC3E}">
        <p14:creationId xmlns:p14="http://schemas.microsoft.com/office/powerpoint/2010/main" val="47063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Tenants need to know that they should not accept a payment agreement that is not realistic for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They also do not have to accept terms in an agreement that mean their landlord can evict them without notice and without a hearing at the Landlord and Tenant Board (LTB).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Explain that they have a right to go to a hearing, and should not feel badly for declining an offer of a payment agreement.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Point out that under 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Residential Tenancies Act</a:t>
            </a:r>
            <a:r>
              <a:rPr lang="en-CA" sz="1200" dirty="0">
                <a:effectLst/>
                <a:latin typeface="Calibri" panose="020F0502020204030204" pitchFamily="34" charset="0"/>
                <a:ea typeface="Calibri" panose="020F0502020204030204" pitchFamily="34" charset="0"/>
                <a:cs typeface="Times New Roman" panose="02020603050405020304" pitchFamily="18" charset="0"/>
              </a:rPr>
              <a:t> (s. 83) LTB adjudicators have some discretion to refuse or delay an eviction. Reasons can include having small kids, illness, lost or reduced earnings due to COVID, shouldn’t be evicted into a pandemic, etc. Tenants should get legal advice about their situation </a:t>
            </a:r>
            <a:r>
              <a:rPr lang="en-CA" sz="1200" kern="1200" dirty="0">
                <a:solidFill>
                  <a:schemeClr val="tx1"/>
                </a:solidFill>
                <a:effectLst/>
                <a:latin typeface="+mn-lt"/>
                <a:ea typeface="+mn-ea"/>
                <a:cs typeface="+mn-cs"/>
              </a:rPr>
              <a:t>—</a:t>
            </a:r>
            <a:r>
              <a:rPr lang="en-CA" dirty="0">
                <a:effectLst/>
              </a:rPr>
              <a:t> </a:t>
            </a:r>
            <a:r>
              <a:rPr lang="en-CA" sz="1200" dirty="0">
                <a:effectLst/>
                <a:latin typeface="Calibri" panose="020F0502020204030204" pitchFamily="34" charset="0"/>
                <a:ea typeface="Calibri" panose="020F0502020204030204" pitchFamily="34" charset="0"/>
                <a:cs typeface="Times New Roman" panose="02020603050405020304" pitchFamily="18" charset="0"/>
              </a:rPr>
              <a:t>just to let participants know that this discretion exists.</a:t>
            </a: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28</a:t>
            </a:fld>
            <a:endParaRPr lang="en-US"/>
          </a:p>
        </p:txBody>
      </p:sp>
    </p:spTree>
    <p:extLst>
      <p:ext uri="{BB962C8B-B14F-4D97-AF65-F5344CB8AC3E}">
        <p14:creationId xmlns:p14="http://schemas.microsoft.com/office/powerpoint/2010/main" val="2532825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If the landlord already has an application at the Landlord and Tenant Board (LTB) and the landlord and tenant settle it with a payment plan, the terms of that plan or agreement may be that a tenant will not get notice if they default in any way with respect to the payment agreement. That is, if a tenant is a day late or a dollar short, the landlord could obtain an eviction order without notice to the tenant. </a:t>
            </a:r>
          </a:p>
          <a:p>
            <a:pPr marL="171450" indent="-171450">
              <a:buFont typeface="Arial" panose="020B0604020202020204" pitchFamily="34" charset="0"/>
              <a:buChar char="•"/>
            </a:pPr>
            <a:endParaRPr lang="en-CA" dirty="0"/>
          </a:p>
          <a:p>
            <a:r>
              <a:rPr lang="en-CA" dirty="0"/>
              <a:t>Refer to CLEO’s Steps to Justice question: </a:t>
            </a:r>
            <a:r>
              <a:rPr lang="en-US" sz="1800" b="0" i="0" u="none" strike="noStrike"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 owe rent. Should I sign a payment agreement?” </a:t>
            </a:r>
            <a:endParaRPr lang="en-CA" sz="1800" dirty="0">
              <a:effectLst/>
              <a:latin typeface="Times New Roman" panose="02020603050405020304" pitchFamily="18" charset="0"/>
              <a:ea typeface="Times New Roman" panose="02020603050405020304" pitchFamily="18" charset="0"/>
            </a:endParaRPr>
          </a:p>
          <a:p>
            <a:r>
              <a:rPr lang="en-US" sz="1800" b="0" i="0" u="none" strike="noStrike" dirty="0">
                <a:solidFill>
                  <a:srgbClr val="0000FF"/>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hlinkClick r:id="rId3"/>
              </a:rPr>
              <a:t>https://stepstojustice.ca/questions/housing-law/i-owe-rent-should-i-sign-payment-agreement/</a:t>
            </a:r>
            <a:r>
              <a:rPr lang="en-US" sz="18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Times New Roman" panose="02020603050405020304" pitchFamily="18" charset="0"/>
              <a:ea typeface="Times New Roman" panose="02020603050405020304" pitchFamily="18" charset="0"/>
            </a:endParaRPr>
          </a:p>
          <a:p>
            <a:r>
              <a:rPr lang="en-US" sz="18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US" b="0" i="0" dirty="0">
                <a:solidFill>
                  <a:srgbClr val="333333"/>
                </a:solidFill>
                <a:effectLst/>
                <a:latin typeface="Serif12Beta-Regular"/>
              </a:rPr>
              <a:t>Refer to </a:t>
            </a:r>
            <a:r>
              <a:rPr lang="en-US" b="1" i="0" dirty="0">
                <a:solidFill>
                  <a:srgbClr val="333333"/>
                </a:solidFill>
                <a:effectLst/>
                <a:latin typeface="Serif12Beta-Regular"/>
              </a:rPr>
              <a:t>*</a:t>
            </a:r>
            <a:r>
              <a:rPr lang="en-US" b="0" i="1" dirty="0">
                <a:solidFill>
                  <a:srgbClr val="333333"/>
                </a:solidFill>
                <a:effectLst/>
                <a:latin typeface="Serif12Beta-Regular"/>
              </a:rPr>
              <a:t>https://tools.stepstojustice.ca/housing/payment-agreement/ </a:t>
            </a:r>
            <a:r>
              <a:rPr lang="en-US" b="0" i="0" dirty="0">
                <a:solidFill>
                  <a:srgbClr val="333333"/>
                </a:solidFill>
                <a:effectLst/>
                <a:latin typeface="Serif12Beta-Regular"/>
              </a:rPr>
              <a:t>to show participants what the LTB’s Payment Agreement form looks like and highlight things to be aware of. </a:t>
            </a:r>
          </a:p>
          <a:p>
            <a:pPr marL="171450" indent="-171450">
              <a:buFont typeface="Arial" panose="020B0604020202020204" pitchFamily="34" charset="0"/>
              <a:buChar char="•"/>
            </a:pPr>
            <a:endParaRPr lang="en-US" b="0" i="0" dirty="0">
              <a:solidFill>
                <a:srgbClr val="333333"/>
              </a:solidFill>
              <a:effectLst/>
              <a:latin typeface="Serif12Beta-Regular"/>
            </a:endParaRPr>
          </a:p>
          <a:p>
            <a:pPr marL="171450" indent="-171450">
              <a:buFont typeface="Arial" panose="020B0604020202020204" pitchFamily="34" charset="0"/>
              <a:buChar char="•"/>
            </a:pPr>
            <a:r>
              <a:rPr lang="en-US" b="0" i="0" dirty="0">
                <a:solidFill>
                  <a:srgbClr val="333333"/>
                </a:solidFill>
                <a:effectLst/>
                <a:latin typeface="Serif12Beta-Regular"/>
              </a:rPr>
              <a:t>Tenants don't have to use the LTB form. </a:t>
            </a:r>
            <a:r>
              <a:rPr lang="en-CA" sz="1800" b="0" i="0" dirty="0">
                <a:solidFill>
                  <a:srgbClr val="333333"/>
                </a:solidFill>
                <a:effectLst/>
                <a:highlight>
                  <a:srgbClr val="FFFF00"/>
                </a:highlight>
                <a:latin typeface="Calibri" panose="020F0502020204030204" pitchFamily="34" charset="0"/>
              </a:rPr>
              <a:t>But, t</a:t>
            </a:r>
            <a:r>
              <a:rPr lang="en-CA" sz="1800" dirty="0">
                <a:effectLst/>
                <a:highlight>
                  <a:srgbClr val="FFFF00"/>
                </a:highlight>
                <a:latin typeface="Calibri" panose="020F0502020204030204" pitchFamily="34" charset="0"/>
                <a:ea typeface="Times New Roman" panose="02020603050405020304" pitchFamily="18" charset="0"/>
              </a:rPr>
              <a:t>he government has introduced legislation that would require landlords and tenants to use the LTB’s Payment Agreement form.  It has not passed yet.</a:t>
            </a:r>
            <a:endParaRPr lang="en-CA" sz="1800" dirty="0">
              <a:effectLst/>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endParaRPr lang="en-US" b="0" i="0" dirty="0">
              <a:solidFill>
                <a:srgbClr val="333333"/>
              </a:solidFill>
              <a:effectLst/>
              <a:latin typeface="Serif12Beta-Regular"/>
            </a:endParaRPr>
          </a:p>
          <a:p>
            <a:pPr marL="0" indent="0">
              <a:buFont typeface="Arial" panose="020B0604020202020204" pitchFamily="34" charset="0"/>
              <a:buNone/>
            </a:pPr>
            <a:r>
              <a:rPr lang="en-C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CA" sz="1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REMINDER:</a:t>
            </a:r>
            <a:r>
              <a:rPr lang="en-C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URLs and hyperlinks in PowerPoint notes are not ‘live’. You will have to cut and paste links into your browser.</a:t>
            </a:r>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29</a:t>
            </a:fld>
            <a:endParaRPr lang="en-US"/>
          </a:p>
        </p:txBody>
      </p:sp>
    </p:spTree>
    <p:extLst>
      <p:ext uri="{BB962C8B-B14F-4D97-AF65-F5344CB8AC3E}">
        <p14:creationId xmlns:p14="http://schemas.microsoft.com/office/powerpoint/2010/main" val="270545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369"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Explain technical details related to the format of the training (for example: muting microphones, polling features, creating a virtual background, etc.)</a:t>
            </a:r>
            <a:endParaRPr lang="en-CA" sz="12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Emphasize the goal to create an anti-oppressive environment. Briefly discuss: the right to pass (you don’t have to answer a question or make a contribution if you don’t want to); confidentiality (what is learned, leaves, and what is shared, stays); and respect for each other.</a:t>
            </a:r>
          </a:p>
          <a:p>
            <a:pPr marL="345369"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Explain whether you like to have questions raised as you go along or at specific times, and when the break will be. </a:t>
            </a:r>
            <a:endParaRPr lang="en-CA" sz="12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Explain that you want to encourage thought and discussion, that this content may be NEW to some participants, and that all questions are welcome.</a:t>
            </a:r>
            <a:endParaRPr lang="en-CA" sz="1200" dirty="0">
              <a:latin typeface="Times New Roman" panose="02020603050405020304" pitchFamily="18" charset="0"/>
              <a:ea typeface="Yu Mincho" panose="02020400000000000000" pitchFamily="18" charset="-128"/>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3</a:t>
            </a:fld>
            <a:endParaRPr lang="en-CA"/>
          </a:p>
        </p:txBody>
      </p:sp>
    </p:spTree>
    <p:extLst>
      <p:ext uri="{BB962C8B-B14F-4D97-AF65-F5344CB8AC3E}">
        <p14:creationId xmlns:p14="http://schemas.microsoft.com/office/powerpoint/2010/main" val="3803008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activity is optional. </a:t>
            </a:r>
          </a:p>
          <a:p>
            <a:endParaRPr lang="en-CA" dirty="0"/>
          </a:p>
          <a:p>
            <a:r>
              <a:rPr lang="en-CA" dirty="0"/>
              <a:t>It may be that the audience has had many questions about the eviction process and repayment agreements that there isn’t time to pose these questions for review. That is ok! These are just options based on presenter’s comfort, time, and audience interests. You can also use the video activity (slide 36) and have some discussion after that.</a:t>
            </a:r>
          </a:p>
          <a:p>
            <a:pPr marL="342900" lvl="0" indent="-3429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Say: We’re going to do another quick activity. We are going to get into groups of four (or do it for the entire group if that is easier), then answer four questions in four minutes. We want to hear from everyone in the group, so make sure you leave time for everyone to speak.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Say: I am going to give you four questions. You’ll have 1 minute per question for everyone in your group to answer the question.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Then</a:t>
            </a:r>
            <a:r>
              <a:rPr lang="en-US" sz="1200" i="1" dirty="0">
                <a:effectLst/>
                <a:latin typeface="Calibri" panose="020F0502020204030204" pitchFamily="34" charset="0"/>
                <a:ea typeface="Times New Roman" panose="02020603050405020304" pitchFamily="18" charset="0"/>
                <a:cs typeface="Calibri" panose="020F0502020204030204" pitchFamily="34" charset="0"/>
              </a:rPr>
              <a:t> ask these questions one at a time; use a timer to give the groups 1 minute each, then advance to the next slide.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30</a:t>
            </a:fld>
            <a:endParaRPr lang="en-US"/>
          </a:p>
        </p:txBody>
      </p:sp>
    </p:spTree>
    <p:extLst>
      <p:ext uri="{BB962C8B-B14F-4D97-AF65-F5344CB8AC3E}">
        <p14:creationId xmlns:p14="http://schemas.microsoft.com/office/powerpoint/2010/main" val="728235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How does eviction impact individuals? How does eviction impact communities? </a:t>
            </a:r>
            <a:r>
              <a:rPr lang="en-US" sz="1200" i="1" dirty="0">
                <a:effectLst/>
                <a:latin typeface="Calibri" panose="020F0502020204030204" pitchFamily="34" charset="0"/>
                <a:ea typeface="Times New Roman" panose="02020603050405020304" pitchFamily="18" charset="0"/>
                <a:cs typeface="Calibri" panose="020F0502020204030204" pitchFamily="34" charset="0"/>
              </a:rPr>
              <a:t>Give groups a few minutes to discuss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Calibri" panose="020F0502020204030204" pitchFamily="34" charset="0"/>
              <a:ea typeface="Times New Roman" panose="02020603050405020304" pitchFamily="18" charset="0"/>
              <a:cs typeface="Calibri" panose="020F050202020403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1200" dirty="0">
                <a:effectLst/>
                <a:latin typeface="Calibri" panose="020F0502020204030204" pitchFamily="34" charset="0"/>
                <a:ea typeface="Calibri" panose="020F0502020204030204" pitchFamily="34" charset="0"/>
                <a:cs typeface="Calibri" panose="020F0502020204030204" pitchFamily="34" charset="0"/>
              </a:rPr>
              <a:t>Invite participants to share a word that captures the impact that eviction has on their clients and the community. Consider using an online word cloud generator. Based on the words your audience inputs, the tool will create a word cloud, that shows the most commonly selected phrases.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For example, </a:t>
            </a:r>
            <a:r>
              <a:rPr lang="en-US" sz="1200" i="1" dirty="0" err="1">
                <a:effectLst/>
                <a:latin typeface="Calibri" panose="020F0502020204030204" pitchFamily="34" charset="0"/>
                <a:ea typeface="Times New Roman" panose="02020603050405020304" pitchFamily="18" charset="0"/>
                <a:cs typeface="Times New Roman" panose="02020603050405020304" pitchFamily="18" charset="0"/>
              </a:rPr>
              <a:t>wordclouds.com</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effectLst/>
                <a:latin typeface="Calibri" panose="020F0502020204030204" pitchFamily="34" charset="0"/>
                <a:ea typeface="Times New Roman" panose="02020603050405020304" pitchFamily="18" charset="0"/>
                <a:cs typeface="Times New Roman" panose="02020603050405020304" pitchFamily="18" charset="0"/>
              </a:rPr>
              <a:t>worditout.com</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effectLst/>
                <a:latin typeface="Calibri" panose="020F0502020204030204" pitchFamily="34" charset="0"/>
                <a:ea typeface="Times New Roman" panose="02020603050405020304" pitchFamily="18" charset="0"/>
                <a:cs typeface="Times New Roman" panose="02020603050405020304" pitchFamily="18" charset="0"/>
              </a:rPr>
              <a:t>wordart.com</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p>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Discuss the words that appear the most (they will be larger) and ask for reflections from participants about information they learned and the themes of this workshop.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Don’t worry if there isn’t time for this activity either. It is just an option.</a:t>
            </a:r>
          </a:p>
          <a:p>
            <a:pPr marL="171450" indent="-171450">
              <a:lnSpc>
                <a:spcPct val="115000"/>
              </a:lnSpc>
              <a:spcAft>
                <a:spcPts val="1000"/>
              </a:spcAft>
              <a:buFont typeface="Arial" panose="020B0604020202020204" pitchFamily="34" charset="0"/>
              <a:buChar char="•"/>
            </a:pPr>
            <a:endParaRPr lang="en-US" sz="1200" b="0" kern="1200" dirty="0">
              <a:solidFill>
                <a:schemeClr val="tx1"/>
              </a:solidFill>
              <a:effectLst/>
              <a:latin typeface="Calibri" panose="020F0502020204030204" pitchFamily="34" charset="0"/>
              <a:ea typeface="+mn-ea"/>
              <a:cs typeface="Times New Roman" panose="02020603050405020304" pitchFamily="18" charset="0"/>
            </a:endParaRPr>
          </a:p>
          <a:p>
            <a:pPr marL="0" indent="0">
              <a:lnSpc>
                <a:spcPct val="115000"/>
              </a:lnSpc>
              <a:spcAft>
                <a:spcPts val="1000"/>
              </a:spcAft>
              <a:buFontTx/>
              <a:buNone/>
            </a:pPr>
            <a:r>
              <a:rPr lang="en-US" sz="1200" b="0" kern="1200" dirty="0">
                <a:solidFill>
                  <a:schemeClr val="tx1"/>
                </a:solidFill>
                <a:effectLst/>
                <a:latin typeface="Calibri" panose="020F0502020204030204" pitchFamily="34" charset="0"/>
                <a:ea typeface="+mn-ea"/>
                <a:cs typeface="Times New Roman" panose="02020603050405020304" pitchFamily="18" charset="0"/>
              </a:rPr>
              <a:t>*</a:t>
            </a:r>
            <a:r>
              <a:rPr lang="en-CA" sz="1200" b="0" kern="1200" dirty="0">
                <a:solidFill>
                  <a:schemeClr val="tx1"/>
                </a:solidFill>
                <a:effectLst/>
                <a:latin typeface="+mn-lt"/>
                <a:ea typeface="+mn-ea"/>
                <a:cs typeface="+mn-cs"/>
              </a:rPr>
              <a:t>REMINDER:</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URLs and hyperlinks</a:t>
            </a:r>
            <a:r>
              <a:rPr lang="en-CA" sz="1200" kern="1200" dirty="0">
                <a:solidFill>
                  <a:schemeClr val="tx1"/>
                </a:solidFill>
                <a:effectLst/>
                <a:latin typeface="+mn-lt"/>
                <a:ea typeface="+mn-ea"/>
                <a:cs typeface="+mn-cs"/>
              </a:rPr>
              <a:t> in PowerPoint notes are not ‘live’. You will have to cut and paste them into your browser.</a:t>
            </a:r>
            <a:r>
              <a:rPr lang="en-CA" dirty="0">
                <a:effectLst/>
              </a:rPr>
              <a:t>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35</a:t>
            </a:fld>
            <a:endParaRPr lang="en-US"/>
          </a:p>
        </p:txBody>
      </p:sp>
    </p:spTree>
    <p:extLst>
      <p:ext uri="{BB962C8B-B14F-4D97-AF65-F5344CB8AC3E}">
        <p14:creationId xmlns:p14="http://schemas.microsoft.com/office/powerpoint/2010/main" val="3701514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purpose behind sharing this 3-minute video is to let community workers know that their knowledge and empowerment can be very helpful for tenants. </a:t>
            </a:r>
            <a:r>
              <a:rPr lang="en-CA" sz="1200" dirty="0">
                <a:effectLst/>
                <a:latin typeface="Calibri" panose="020F0502020204030204" pitchFamily="34" charset="0"/>
                <a:ea typeface="Calibri" panose="020F0502020204030204" pitchFamily="34" charset="0"/>
              </a:rPr>
              <a:t>The driver, a U.S. citizen, has two people in his car that do not have immigration status. By knowing about his rights, he avoids serious consequences for himself and his passengers.</a:t>
            </a:r>
          </a:p>
          <a:p>
            <a:endParaRPr lang="en-CA" dirty="0"/>
          </a:p>
          <a:p>
            <a:r>
              <a:rPr lang="en-CA" dirty="0"/>
              <a:t>Participants don’t need to memorize each step of the eviction process or what all the terms that might be included in a repayment agreement are, but, knowing that there is a process and/or knowing that a tenant does not have to sign an agreement is a useful tool for Community Workers to have, much like the sanctuary worker shown in this video (in the U.S.) who held fast to the difference between the document he was being shown and the one required to take someone into custody.</a:t>
            </a:r>
          </a:p>
          <a:p>
            <a:endParaRPr lang="en-CA" dirty="0"/>
          </a:p>
          <a:p>
            <a:pPr marL="342900" lvl="0" indent="-342900">
              <a:lnSpc>
                <a:spcPct val="115000"/>
              </a:lnSpc>
              <a:spcBef>
                <a:spcPts val="600"/>
              </a:spcBef>
              <a:spcAft>
                <a:spcPts val="600"/>
              </a:spcAft>
              <a:buFont typeface="Symbol" panose="05050102010706020507" pitchFamily="18" charset="2"/>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Ask:</a:t>
            </a:r>
            <a:r>
              <a:rPr lang="en-US" sz="1200" dirty="0">
                <a:effectLst/>
                <a:latin typeface="Calibri" panose="020F0502020204030204" pitchFamily="34" charset="0"/>
                <a:ea typeface="Times New Roman" panose="02020603050405020304" pitchFamily="18" charset="0"/>
                <a:cs typeface="Calibri" panose="020F0502020204030204" pitchFamily="34" charset="0"/>
              </a:rPr>
              <a:t> Even though this example is American, how could this apply to housing and evictions in Ontario?</a:t>
            </a:r>
            <a:r>
              <a:rPr lang="en-US" sz="1200" i="1" dirty="0">
                <a:effectLst/>
                <a:latin typeface="Calibri" panose="020F0502020204030204" pitchFamily="34" charset="0"/>
                <a:ea typeface="Times New Roman" panose="02020603050405020304" pitchFamily="18" charset="0"/>
                <a:cs typeface="Calibri" panose="020F0502020204030204" pitchFamily="34" charset="0"/>
              </a:rPr>
              <a:t> Ask for 2 to 3 responses</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Say:</a:t>
            </a:r>
            <a:r>
              <a:rPr lang="en-US" sz="1200" dirty="0">
                <a:effectLst/>
                <a:latin typeface="Calibri" panose="020F0502020204030204" pitchFamily="34" charset="0"/>
                <a:ea typeface="Times New Roman" panose="02020603050405020304" pitchFamily="18" charset="0"/>
                <a:cs typeface="Calibri" panose="020F0502020204030204" pitchFamily="34" charset="0"/>
              </a:rPr>
              <a:t> In this case, the driver was given documentation by an authority figure and was told he had to listen to them. This happens in housing often </a:t>
            </a:r>
            <a:r>
              <a:rPr lang="en-US" sz="1200" kern="1200" dirty="0">
                <a:solidFill>
                  <a:schemeClr val="tx1"/>
                </a:solidFill>
                <a:effectLst/>
                <a:latin typeface="+mn-lt"/>
                <a:ea typeface="+mn-ea"/>
                <a:cs typeface="+mn-cs"/>
              </a:rPr>
              <a:t>—</a:t>
            </a:r>
            <a:r>
              <a:rPr lang="en-CA" dirty="0">
                <a:effectLst/>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the landlord (property owner, authority figure) gives a tenant an ‘eviction notice’ without going through the legal process, and unfortunately many tenants believe they have no choice.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When people know their rights, like this driver, they might be able to realize they have more options and can respectfully say they don’t believe the process is right.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He also did a very important thing </a:t>
            </a:r>
            <a:r>
              <a:rPr lang="en-US" sz="1200" kern="1200" dirty="0">
                <a:solidFill>
                  <a:schemeClr val="tx1"/>
                </a:solidFill>
                <a:effectLst/>
                <a:latin typeface="+mn-lt"/>
                <a:ea typeface="+mn-ea"/>
                <a:cs typeface="+mn-cs"/>
              </a:rPr>
              <a:t>—</a:t>
            </a:r>
            <a:r>
              <a:rPr lang="en-CA" dirty="0">
                <a:effectLst/>
              </a:rPr>
              <a:t>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HE CALLED A LAWYER</a:t>
            </a:r>
            <a:r>
              <a:rPr lang="en-US" sz="1200" dirty="0">
                <a:effectLst/>
                <a:latin typeface="Calibri" panose="020F0502020204030204" pitchFamily="34" charset="0"/>
                <a:ea typeface="Times New Roman" panose="02020603050405020304" pitchFamily="18" charset="0"/>
                <a:cs typeface="Calibri" panose="020F0502020204030204" pitchFamily="34" charset="0"/>
              </a:rPr>
              <a:t>. If your clients are in a situation like this, it’s important to know their rights AND to get legal help right away.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36</a:t>
            </a:fld>
            <a:endParaRPr lang="en-US"/>
          </a:p>
        </p:txBody>
      </p:sp>
    </p:spTree>
    <p:extLst>
      <p:ext uri="{BB962C8B-B14F-4D97-AF65-F5344CB8AC3E}">
        <p14:creationId xmlns:p14="http://schemas.microsoft.com/office/powerpoint/2010/main" val="3585968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CA" sz="1200" dirty="0">
                <a:effectLst/>
                <a:latin typeface="+mn-lt"/>
                <a:ea typeface="Calibri" panose="020F0502020204030204" pitchFamily="34" charset="0"/>
                <a:cs typeface="Calibri" panose="020F0502020204030204" pitchFamily="34" charset="0"/>
              </a:rPr>
              <a:t>This is an opportunity to tell community workers about practical tips they can share to help their clients.</a:t>
            </a:r>
          </a:p>
          <a:p>
            <a:pPr>
              <a:spcBef>
                <a:spcPts val="600"/>
              </a:spcBef>
              <a:spcAft>
                <a:spcPts val="600"/>
              </a:spcAft>
            </a:pPr>
            <a:endParaRPr lang="en-CA" sz="1200" dirty="0">
              <a:effectLst/>
              <a:latin typeface="+mn-lt"/>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mn-lt"/>
                <a:ea typeface="Calibri" panose="020F0502020204030204" pitchFamily="34" charset="0"/>
                <a:cs typeface="Calibri" panose="020F0502020204030204" pitchFamily="34" charset="0"/>
              </a:rPr>
              <a:t>First, emphasize how important it is to document all interactions with landlords — emails, letters, phone calls, and even notes of conversations. This can be useful later.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CA" sz="1200" dirty="0">
              <a:effectLst/>
              <a:latin typeface="+mn-lt"/>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1200" dirty="0">
                <a:effectLst/>
                <a:latin typeface="+mn-lt"/>
                <a:ea typeface="Calibri" panose="020F0502020204030204" pitchFamily="34" charset="0"/>
                <a:cs typeface="Calibri" panose="020F0502020204030204" pitchFamily="34" charset="0"/>
              </a:rPr>
              <a:t>Say that there is a checklist that they can use if their client receives an N5 - notice to end a tenancy (eviction notice) that is included in the handouts in the Trainer’s Guide.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CA" sz="1200" dirty="0">
              <a:effectLst/>
              <a:latin typeface="+mn-lt"/>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1200" dirty="0">
                <a:effectLst/>
                <a:latin typeface="+mn-lt"/>
                <a:ea typeface="Calibri" panose="020F0502020204030204" pitchFamily="34" charset="0"/>
                <a:cs typeface="Calibri" panose="020F0502020204030204" pitchFamily="34" charset="0"/>
              </a:rPr>
              <a:t>You can also share your screen to show the: </a:t>
            </a:r>
            <a:endParaRPr lang="en-CA"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CA" sz="1200" b="1" kern="1200" dirty="0">
                <a:solidFill>
                  <a:schemeClr val="tx1"/>
                </a:solidFill>
                <a:effectLst/>
                <a:latin typeface="+mn-lt"/>
                <a:ea typeface="+mn-ea"/>
                <a:cs typeface="+mn-cs"/>
              </a:rPr>
              <a:t>checklist for overcrowding </a:t>
            </a:r>
            <a:r>
              <a:rPr lang="en-CA" sz="1200" dirty="0">
                <a:effectLst/>
                <a:latin typeface="+mn-lt"/>
                <a:ea typeface="Calibri" panose="020F0502020204030204" pitchFamily="34" charset="0"/>
                <a:cs typeface="Calibri" panose="020F0502020204030204" pitchFamily="34" charset="0"/>
              </a:rPr>
              <a:t>  </a:t>
            </a:r>
            <a:r>
              <a:rPr lang="en-CA" sz="1200" b="1" kern="1200" dirty="0">
                <a:solidFill>
                  <a:schemeClr val="tx1"/>
                </a:solidFill>
                <a:effectLst/>
                <a:latin typeface="+mn-lt"/>
                <a:ea typeface="+mn-ea"/>
                <a:cs typeface="+mn-cs"/>
              </a:rPr>
              <a:t>*</a:t>
            </a:r>
            <a:r>
              <a:rPr lang="en-CA" sz="1200" u="sng" kern="1200" dirty="0">
                <a:solidFill>
                  <a:schemeClr val="tx1"/>
                </a:solidFill>
                <a:effectLst/>
                <a:latin typeface="+mn-lt"/>
                <a:ea typeface="+mn-ea"/>
                <a:cs typeface="+mn-cs"/>
                <a:hlinkClick r:id="rId3"/>
              </a:rPr>
              <a:t>https://stepstojustice.ca/sites/default/files/Checklist_N5_Notice_Reason_3%20_Overcrowding.pdf</a:t>
            </a:r>
            <a:endParaRPr lang="en-CA" sz="1200" u="sng" kern="1200" dirty="0">
              <a:solidFill>
                <a:schemeClr val="tx1"/>
              </a:solidFill>
              <a:effectLst/>
              <a:latin typeface="+mn-lt"/>
              <a:ea typeface="+mn-ea"/>
              <a:cs typeface="+mn-cs"/>
            </a:endParaRPr>
          </a:p>
          <a:p>
            <a:pPr marL="628650" lvl="1" indent="-171450">
              <a:buFont typeface="Courier New" panose="02070309020205020404" pitchFamily="49" charset="0"/>
              <a:buChar char="o"/>
            </a:pPr>
            <a:endParaRPr lang="en-CA"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CA" sz="1200" b="1" kern="1200" dirty="0">
                <a:solidFill>
                  <a:schemeClr val="tx1"/>
                </a:solidFill>
                <a:effectLst/>
                <a:latin typeface="+mn-lt"/>
                <a:ea typeface="+mn-ea"/>
                <a:cs typeface="+mn-cs"/>
              </a:rPr>
              <a:t>checklist for damage </a:t>
            </a:r>
            <a:r>
              <a:rPr lang="en-CA" sz="1200" dirty="0">
                <a:effectLst/>
                <a:latin typeface="+mn-lt"/>
                <a:ea typeface="Calibri" panose="020F0502020204030204" pitchFamily="34" charset="0"/>
                <a:cs typeface="Calibri" panose="020F0502020204030204" pitchFamily="34" charset="0"/>
              </a:rPr>
              <a:t> </a:t>
            </a:r>
            <a:r>
              <a:rPr lang="en-CA" sz="1200" b="0" kern="1200" dirty="0">
                <a:solidFill>
                  <a:schemeClr val="tx1"/>
                </a:solidFill>
                <a:effectLst/>
                <a:latin typeface="+mn-lt"/>
                <a:ea typeface="+mn-ea"/>
                <a:cs typeface="+mn-cs"/>
              </a:rPr>
              <a:t>*</a:t>
            </a:r>
            <a:r>
              <a:rPr lang="en-CA" sz="1200" u="sng" kern="1200" dirty="0">
                <a:solidFill>
                  <a:schemeClr val="tx1"/>
                </a:solidFill>
                <a:effectLst/>
                <a:latin typeface="+mn-lt"/>
                <a:ea typeface="+mn-ea"/>
                <a:cs typeface="+mn-cs"/>
                <a:hlinkClick r:id="rId4"/>
              </a:rPr>
              <a:t>https://stepstojustice.ca/sites/default/files/Checklist_N5_Notice_Reason_2%20_Undue_damage.pdf</a:t>
            </a:r>
            <a:r>
              <a:rPr lang="en-CA" sz="1200" kern="1200" dirty="0">
                <a:solidFill>
                  <a:schemeClr val="tx1"/>
                </a:solidFill>
                <a:effectLst/>
                <a:latin typeface="+mn-lt"/>
                <a:ea typeface="+mn-ea"/>
                <a:cs typeface="+mn-cs"/>
              </a:rPr>
              <a:t>, and</a:t>
            </a:r>
          </a:p>
          <a:p>
            <a:pPr marL="628650" lvl="1" indent="-171450">
              <a:buFont typeface="Courier New" panose="02070309020205020404" pitchFamily="49" charset="0"/>
              <a:buChar char="o"/>
            </a:pPr>
            <a:endParaRPr lang="en-CA"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CA" sz="1200" b="1" kern="1200" dirty="0">
                <a:solidFill>
                  <a:schemeClr val="tx1"/>
                </a:solidFill>
                <a:effectLst/>
                <a:latin typeface="+mn-lt"/>
                <a:ea typeface="+mn-ea"/>
                <a:cs typeface="+mn-cs"/>
              </a:rPr>
              <a:t>checklist for interference </a:t>
            </a:r>
            <a:r>
              <a:rPr lang="en-CA" sz="1200" dirty="0">
                <a:effectLst/>
                <a:latin typeface="+mn-lt"/>
                <a:ea typeface="Calibri" panose="020F0502020204030204" pitchFamily="34" charset="0"/>
                <a:cs typeface="Calibri" panose="020F0502020204030204" pitchFamily="34" charset="0"/>
              </a:rPr>
              <a:t> </a:t>
            </a:r>
            <a:r>
              <a:rPr lang="en-CA" sz="1200" b="1" kern="1200" dirty="0">
                <a:solidFill>
                  <a:schemeClr val="tx1"/>
                </a:solidFill>
                <a:effectLst/>
                <a:latin typeface="+mn-lt"/>
                <a:ea typeface="+mn-ea"/>
                <a:cs typeface="+mn-cs"/>
              </a:rPr>
              <a:t>*</a:t>
            </a:r>
            <a:r>
              <a:rPr lang="en-CA" sz="1200" u="sng" kern="1200" dirty="0">
                <a:solidFill>
                  <a:schemeClr val="tx1"/>
                </a:solidFill>
                <a:effectLst/>
                <a:latin typeface="+mn-lt"/>
                <a:ea typeface="+mn-ea"/>
                <a:cs typeface="+mn-cs"/>
                <a:hlinkClick r:id="rId5"/>
              </a:rPr>
              <a:t>https://stepstojustice.ca/sites/default/files/Checklist_N5_Notice_Reason_1%20_Interfering_with_others_0.pdf</a:t>
            </a:r>
            <a:endParaRPr lang="en-CA" sz="1200" u="sng" kern="1200" dirty="0">
              <a:solidFill>
                <a:schemeClr val="tx1"/>
              </a:solidFill>
              <a:effectLst/>
              <a:latin typeface="+mn-lt"/>
              <a:ea typeface="+mn-ea"/>
              <a:cs typeface="+mn-cs"/>
            </a:endParaRPr>
          </a:p>
          <a:p>
            <a:pPr marL="628650" lvl="1" indent="-171450">
              <a:buFont typeface="Courier New" panose="02070309020205020404" pitchFamily="49" charset="0"/>
              <a:buChar char="o"/>
            </a:pPr>
            <a:endParaRPr lang="en-CA"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Tell participants about other checklists for tenants who receive an N12, </a:t>
            </a:r>
            <a:r>
              <a:rPr lang="en-CA" sz="1200" b="1" dirty="0">
                <a:effectLst/>
                <a:latin typeface="Times New Roman" panose="02020603050405020304" pitchFamily="18" charset="0"/>
                <a:ea typeface="Times New Roman" panose="02020603050405020304" pitchFamily="18" charset="0"/>
                <a:cs typeface="Times New Roman" panose="02020603050405020304" pitchFamily="18" charset="0"/>
              </a:rPr>
              <a:t>eviction notice for a landlord’s or purchaser’s own use</a:t>
            </a: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CA" sz="1200" u="sng" dirty="0">
                <a:effectLst/>
                <a:latin typeface="Times New Roman" panose="02020603050405020304" pitchFamily="18" charset="0"/>
                <a:ea typeface="Times New Roman" panose="02020603050405020304" pitchFamily="18" charset="0"/>
                <a:cs typeface="Times New Roman" panose="02020603050405020304" pitchFamily="18" charset="0"/>
              </a:rPr>
              <a:t>https://stepstojustice.ca/wp-content/uploads/Checklist-N12-Purchaser-Aug2021.pdf </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CA" sz="1200" dirty="0">
              <a:effectLst/>
              <a:latin typeface="+mn-lt"/>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mn-lt"/>
                <a:ea typeface="Calibri" panose="020F0502020204030204" pitchFamily="34" charset="0"/>
                <a:cs typeface="Calibri" panose="020F0502020204030204" pitchFamily="34" charset="0"/>
              </a:rPr>
              <a:t>Tell them about CLEO’s, ACTO’s (Advocacy Centre for Tenants Ontario) and other tenant advocates’ many resources with helpful tips, checklists, and answers to some common tenant questions (say you will discuss in next slides).</a:t>
            </a:r>
          </a:p>
          <a:p>
            <a:pPr marL="171450" indent="-171450">
              <a:spcBef>
                <a:spcPts val="600"/>
              </a:spcBef>
              <a:spcAft>
                <a:spcPts val="600"/>
              </a:spcAft>
              <a:buFont typeface="Arial" panose="020B0604020202020204" pitchFamily="34" charset="0"/>
              <a:buChar char="•"/>
            </a:pPr>
            <a:endParaRPr lang="en-CA" sz="1200" dirty="0">
              <a:effectLst/>
              <a:latin typeface="+mn-lt"/>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mn-lt"/>
                <a:ea typeface="Calibri" panose="020F0502020204030204" pitchFamily="34" charset="0"/>
                <a:cs typeface="Calibri" panose="020F0502020204030204" pitchFamily="34" charset="0"/>
              </a:rPr>
              <a:t>This is also when you can tell participants about local resources (legal clinic, ACTO, Rent Bank — where they can apply for a grant or a loan) and campaigns and actions about tenants’ rights that they can get involved with. Add any additional local information to slides.</a:t>
            </a:r>
          </a:p>
          <a:p>
            <a:pPr marL="171450" indent="-171450">
              <a:spcBef>
                <a:spcPts val="600"/>
              </a:spcBef>
              <a:spcAft>
                <a:spcPts val="600"/>
              </a:spcAft>
              <a:buFont typeface="Arial" panose="020B0604020202020204" pitchFamily="34" charset="0"/>
              <a:buChar char="•"/>
            </a:pPr>
            <a:endParaRPr lang="en-CA"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C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C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CA" sz="1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REMINDER:</a:t>
            </a:r>
            <a:r>
              <a:rPr lang="en-C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URLs and hyperlinks in PowerPoint notes are not ‘live’. You will have to cut and paste links into your browser.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Bef>
                <a:spcPts val="600"/>
              </a:spcBef>
              <a:spcAft>
                <a:spcPts val="600"/>
              </a:spcAft>
              <a:buFont typeface="Arial" panose="020B0604020202020204" pitchFamily="34" charset="0"/>
              <a:buChar char="•"/>
            </a:pPr>
            <a:endParaRPr lang="en-CA" sz="1200" dirty="0">
              <a:effectLst/>
              <a:latin typeface="+mn-lt"/>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37</a:t>
            </a:fld>
            <a:endParaRPr lang="en-US"/>
          </a:p>
        </p:txBody>
      </p:sp>
    </p:spTree>
    <p:extLst>
      <p:ext uri="{BB962C8B-B14F-4D97-AF65-F5344CB8AC3E}">
        <p14:creationId xmlns:p14="http://schemas.microsoft.com/office/powerpoint/2010/main" val="3959408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Walk participants through the Steps to Justice resources on this slide</a:t>
            </a:r>
          </a:p>
          <a:p>
            <a:pPr marL="171450" indent="-171450">
              <a:spcBef>
                <a:spcPts val="600"/>
              </a:spcBef>
              <a:spcAft>
                <a:spcPts val="600"/>
              </a:spcAft>
              <a:buFont typeface="Arial" panose="020B0604020202020204" pitchFamily="34" charset="0"/>
              <a:buChar char="•"/>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If there is Wi-Fi (in an in-person workshop), go to the Steps to Justice website (</a:t>
            </a:r>
            <a:r>
              <a:rPr lang="en-CA" sz="1200" b="1" i="1" dirty="0">
                <a:effectLst/>
                <a:latin typeface="Calibri" panose="020F0502020204030204" pitchFamily="34" charset="0"/>
                <a:ea typeface="Calibri" panose="020F0502020204030204" pitchFamily="34" charset="0"/>
                <a:cs typeface="Calibri" panose="020F0502020204030204" pitchFamily="34" charset="0"/>
              </a:rPr>
              <a:t>*</a:t>
            </a:r>
            <a:r>
              <a:rPr lang="en-CA" sz="12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https://stepstojustice.ca/</a:t>
            </a:r>
            <a:r>
              <a:rPr lang="en-CA" sz="1200" i="0" dirty="0">
                <a:effectLst/>
                <a:latin typeface="Calibri" panose="020F0502020204030204" pitchFamily="34" charset="0"/>
                <a:ea typeface="Calibri" panose="020F0502020204030204" pitchFamily="34" charset="0"/>
                <a:cs typeface="Calibri" panose="020F0502020204030204" pitchFamily="34" charset="0"/>
              </a:rPr>
              <a:t>) </a:t>
            </a:r>
            <a:r>
              <a:rPr lang="en-CA" sz="1200" dirty="0">
                <a:effectLst/>
                <a:latin typeface="Calibri" panose="020F0502020204030204" pitchFamily="34" charset="0"/>
                <a:ea typeface="Calibri" panose="020F0502020204030204" pitchFamily="34" charset="0"/>
                <a:cs typeface="Calibri" panose="020F0502020204030204" pitchFamily="34" charset="0"/>
              </a:rPr>
              <a:t>to highlight the variety of legal questions there, particularly those regarding Eviction. Tell them this slide has links embedded, and you will share slides after the  presentation.</a:t>
            </a:r>
          </a:p>
          <a:p>
            <a:pPr marL="171450" indent="-171450">
              <a:spcBef>
                <a:spcPts val="600"/>
              </a:spcBef>
              <a:spcAft>
                <a:spcPts val="600"/>
              </a:spcAft>
              <a:buFont typeface="Arial" panose="020B0604020202020204" pitchFamily="34" charset="0"/>
              <a:buChar char="•"/>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Explain that Steps to Justice includes </a:t>
            </a:r>
            <a:r>
              <a:rPr lang="en-CA" sz="1200" dirty="0">
                <a:solidFill>
                  <a:schemeClr val="tx1"/>
                </a:solidFill>
                <a:cs typeface="Arial" panose="020B0604020202020204" pitchFamily="34" charset="0"/>
              </a:rPr>
              <a:t>clear legal information on common questions tenants have (and other legal topics as well).</a:t>
            </a:r>
          </a:p>
          <a:p>
            <a:pPr marL="171450" indent="-171450">
              <a:spcBef>
                <a:spcPts val="600"/>
              </a:spcBef>
              <a:spcAft>
                <a:spcPts val="600"/>
              </a:spcAft>
              <a:buFont typeface="Arial" panose="020B0604020202020204" pitchFamily="34" charset="0"/>
              <a:buChar char="•"/>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For online training, share your screen and show them a few Steps to Justice questions and resources. This page highlights sample ‘Steps’ questions for tenants about evictions.  </a:t>
            </a:r>
          </a:p>
          <a:p>
            <a:pPr marL="171450" indent="-171450">
              <a:spcBef>
                <a:spcPts val="600"/>
              </a:spcBef>
              <a:spcAft>
                <a:spcPts val="600"/>
              </a:spcAft>
              <a:buFont typeface="Arial" panose="020B0604020202020204" pitchFamily="34" charset="0"/>
              <a:buChar char="•"/>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Finally, say that CLEO resources can be ordered online to print and distribute to tenants.</a:t>
            </a:r>
          </a:p>
          <a:p>
            <a:pPr>
              <a:spcBef>
                <a:spcPts val="600"/>
              </a:spcBef>
              <a:spcAft>
                <a:spcPts val="600"/>
              </a:spcAft>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CA" sz="18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*REMINDER:</a:t>
            </a:r>
            <a:r>
              <a:rPr lang="en-CA"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URLs and hyperlinks in PowerPoint notes are not ‘live’. You will have to cut and paste links into your browser.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endParaRPr lang="en-CA" sz="1800" dirty="0">
              <a:effectLst/>
              <a:latin typeface="Calibri" panose="020F0502020204030204" pitchFamily="34" charset="0"/>
              <a:ea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DAF3D2D3-2932-40BC-91E7-6865646EDA18}" type="slidenum">
              <a:rPr lang="en-CA" smtClean="0"/>
              <a:t>38</a:t>
            </a:fld>
            <a:endParaRPr lang="en-CA"/>
          </a:p>
        </p:txBody>
      </p:sp>
    </p:spTree>
    <p:extLst>
      <p:ext uri="{BB962C8B-B14F-4D97-AF65-F5344CB8AC3E}">
        <p14:creationId xmlns:p14="http://schemas.microsoft.com/office/powerpoint/2010/main" val="569875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Explain that </a:t>
            </a:r>
            <a:r>
              <a:rPr lang="en-US" b="1" i="0" dirty="0">
                <a:solidFill>
                  <a:srgbClr val="202124"/>
                </a:solidFill>
                <a:effectLst/>
                <a:latin typeface="arial" panose="020B0604020202020204" pitchFamily="34" charset="0"/>
              </a:rPr>
              <a:t>CLEO's Guided Pathways for tenants</a:t>
            </a:r>
            <a:r>
              <a:rPr lang="en-US" b="0" i="0" dirty="0">
                <a:solidFill>
                  <a:srgbClr val="202124"/>
                </a:solidFill>
                <a:effectLst/>
                <a:latin typeface="arial" panose="020B0604020202020204" pitchFamily="34" charset="0"/>
              </a:rPr>
              <a:t> take users through a series of questions, one-by-one, explained in plain language, and then use the answers to help tenants:</a:t>
            </a:r>
          </a:p>
          <a:p>
            <a:pPr marL="0" indent="0">
              <a:buFont typeface="Arial" panose="020B0604020202020204" pitchFamily="34" charset="0"/>
              <a:buNone/>
            </a:pPr>
            <a:endParaRPr lang="en-US" b="0" i="0" dirty="0">
              <a:solidFill>
                <a:srgbClr val="202124"/>
              </a:solidFill>
              <a:effectLst/>
              <a:latin typeface="arial" panose="020B0604020202020204" pitchFamily="34" charset="0"/>
            </a:endParaRPr>
          </a:p>
          <a:p>
            <a:pPr marL="628650" lvl="1" indent="-171450">
              <a:buFont typeface="Arial" panose="020B0604020202020204" pitchFamily="34" charset="0"/>
              <a:buChar char="•"/>
            </a:pPr>
            <a:r>
              <a:rPr lang="en-US" b="0" i="0" dirty="0">
                <a:solidFill>
                  <a:srgbClr val="202124"/>
                </a:solidFill>
                <a:effectLst/>
                <a:latin typeface="arial" panose="020B0604020202020204" pitchFamily="34" charset="0"/>
              </a:rPr>
              <a:t>Complete a T1 form to help collect money from their landlord</a:t>
            </a:r>
          </a:p>
          <a:p>
            <a:pPr marL="628650" lvl="1" indent="-171450">
              <a:buFont typeface="Arial" panose="020B0604020202020204" pitchFamily="34" charset="0"/>
              <a:buChar char="•"/>
            </a:pPr>
            <a:r>
              <a:rPr lang="en-US" b="0" i="0" dirty="0">
                <a:solidFill>
                  <a:srgbClr val="202124"/>
                </a:solidFill>
                <a:effectLst/>
                <a:latin typeface="arial" panose="020B0604020202020204" pitchFamily="34" charset="0"/>
              </a:rPr>
              <a:t>Complete a T6 form to ask the Board to make the landlord pay for or fix maintenance and repair problems, or </a:t>
            </a:r>
          </a:p>
          <a:p>
            <a:pPr marL="628650" lvl="1" indent="-171450">
              <a:buFont typeface="Arial" panose="020B0604020202020204" pitchFamily="34" charset="0"/>
              <a:buChar char="•"/>
            </a:pPr>
            <a:r>
              <a:rPr lang="en-US" b="0" i="0" dirty="0">
                <a:solidFill>
                  <a:srgbClr val="202124"/>
                </a:solidFill>
                <a:effectLst/>
                <a:latin typeface="arial" panose="020B0604020202020204" pitchFamily="34" charset="0"/>
              </a:rPr>
              <a:t>Use the eviction solution explorer pathway where a landlord wants to evict a tenant because of unpaid rent. </a:t>
            </a:r>
          </a:p>
          <a:p>
            <a:pPr marL="457200" lvl="1" indent="0">
              <a:buFont typeface="Arial" panose="020B0604020202020204" pitchFamily="34" charset="0"/>
              <a:buNone/>
            </a:pPr>
            <a:r>
              <a:rPr lang="en-US" b="0" i="0">
                <a:solidFill>
                  <a:srgbClr val="212B36"/>
                </a:solidFill>
                <a:effectLst/>
                <a:latin typeface="SfPro"/>
              </a:rPr>
              <a:t>The </a:t>
            </a:r>
            <a:r>
              <a:rPr lang="en-US" b="0" i="0" dirty="0">
                <a:solidFill>
                  <a:srgbClr val="212B36"/>
                </a:solidFill>
                <a:effectLst/>
                <a:latin typeface="SfPro"/>
              </a:rPr>
              <a:t>pathways are free to use</a:t>
            </a:r>
            <a:r>
              <a:rPr lang="en-US" b="0" i="0">
                <a:solidFill>
                  <a:srgbClr val="212B36"/>
                </a:solidFill>
                <a:effectLst/>
                <a:latin typeface="SfPro"/>
              </a:rPr>
              <a:t>.  </a:t>
            </a:r>
          </a:p>
          <a:p>
            <a:pPr marL="457200" lvl="1" indent="0">
              <a:buFont typeface="Arial" panose="020B0604020202020204" pitchFamily="34" charset="0"/>
              <a:buNone/>
            </a:pPr>
            <a:endParaRPr lang="en-CA" dirty="0"/>
          </a:p>
          <a:p>
            <a:pPr marL="171450" indent="-171450">
              <a:buFont typeface="Arial" panose="020B0604020202020204" pitchFamily="34" charset="0"/>
              <a:buChar char="•"/>
            </a:pPr>
            <a:r>
              <a:rPr lang="en-CA" dirty="0"/>
              <a:t>CLEO also has COVID-specific legal information for tenants (and other legal topics).</a:t>
            </a:r>
          </a:p>
          <a:p>
            <a:pPr marL="171450" indent="-171450">
              <a:buFont typeface="Arial" panose="020B0604020202020204" pitchFamily="34" charset="0"/>
              <a:buChar char="•"/>
            </a:pPr>
            <a:endParaRPr lang="en-CA" dirty="0"/>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39</a:t>
            </a:fld>
            <a:endParaRPr lang="en-US"/>
          </a:p>
        </p:txBody>
      </p:sp>
    </p:spTree>
    <p:extLst>
      <p:ext uri="{BB962C8B-B14F-4D97-AF65-F5344CB8AC3E}">
        <p14:creationId xmlns:p14="http://schemas.microsoft.com/office/powerpoint/2010/main" val="1266163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Say they can find their local legal clinic using this link (or say you include the contact information for your clinic at the end of this presentation). Clinics provide summary advice and representation for low-income tenants.</a:t>
            </a:r>
          </a:p>
          <a:p>
            <a:pPr marL="171450" indent="-171450">
              <a:buFont typeface="Arial" panose="020B0604020202020204" pitchFamily="34" charset="0"/>
              <a:buChar cha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Explain that the Tenant Duty Counsel Program is part of the Advocacy Centre for Tenants Ontario </a:t>
            </a:r>
            <a:r>
              <a:rPr lang="en-CA" sz="1200" kern="1200" dirty="0">
                <a:solidFill>
                  <a:schemeClr val="tx1"/>
                </a:solidFill>
                <a:effectLst/>
                <a:latin typeface="+mn-lt"/>
                <a:ea typeface="+mn-ea"/>
                <a:cs typeface="+mn-cs"/>
              </a:rPr>
              <a:t>—</a:t>
            </a:r>
            <a:r>
              <a:rPr lang="en-CA" dirty="0"/>
              <a:t> a speciality legal clinic that works on systemic issues for tenants, creates helpful tip sheets, and is the site of Tenant Duty Counsel Service </a:t>
            </a:r>
            <a:r>
              <a:rPr lang="en-CA" sz="1200" kern="1200" dirty="0">
                <a:solidFill>
                  <a:schemeClr val="tx1"/>
                </a:solidFill>
                <a:effectLst/>
                <a:latin typeface="+mn-lt"/>
                <a:ea typeface="+mn-ea"/>
                <a:cs typeface="+mn-cs"/>
              </a:rPr>
              <a:t>—</a:t>
            </a:r>
            <a:r>
              <a:rPr lang="en-CA" dirty="0"/>
              <a:t> free advice for tenants </a:t>
            </a:r>
            <a:r>
              <a:rPr lang="en-CA" sz="1200" kern="1200" dirty="0">
                <a:solidFill>
                  <a:schemeClr val="tx1"/>
                </a:solidFill>
                <a:effectLst/>
                <a:latin typeface="+mn-lt"/>
                <a:ea typeface="+mn-ea"/>
                <a:cs typeface="+mn-cs"/>
              </a:rPr>
              <a:t>—</a:t>
            </a:r>
            <a:r>
              <a:rPr lang="en-CA" dirty="0"/>
              <a:t> they can sign up online to talk to Tenant Duty Counsel before their hearing.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171450" indent="-171450">
              <a:buFont typeface="Arial" panose="020B0604020202020204" pitchFamily="34" charset="0"/>
              <a:buChar char="•"/>
            </a:pPr>
            <a:r>
              <a:rPr lang="en-CA" dirty="0"/>
              <a:t>Explain that Housing Help centres exist in most municipalities and may or may not offer Rent Bank services (no-interest loans to repay arrears).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Explain that the OBA (Ontario Bar Association) has a program to offer half-hour legal advice to tenants </a:t>
            </a:r>
            <a:r>
              <a:rPr lang="en-CA" b="0" dirty="0"/>
              <a:t>who are facing eviction because of arrears. Mention Pro Bono Ontario’s free Tenant Hotline.</a:t>
            </a:r>
          </a:p>
          <a:p>
            <a:pPr marL="171450" indent="-171450">
              <a:buFont typeface="Arial" panose="020B0604020202020204" pitchFamily="34" charset="0"/>
              <a:buChar char="•"/>
            </a:pPr>
            <a:endParaRPr lang="en-CA" b="0" dirty="0"/>
          </a:p>
          <a:p>
            <a:pPr marL="171450" indent="-171450">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rPr>
              <a:t>Walk through the other hotlines and free legal advice numbers, as well as the Rental Housing Enforcement Unit.</a:t>
            </a:r>
          </a:p>
          <a:p>
            <a:pPr marL="171450" indent="-171450">
              <a:buFont typeface="Arial" panose="020B0604020202020204" pitchFamily="34" charset="0"/>
              <a:buChar char="•"/>
            </a:pP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Add any other resources in your area relevant to participants </a:t>
            </a:r>
            <a:r>
              <a:rPr lang="en-CA" sz="1200" kern="1200" dirty="0">
                <a:solidFill>
                  <a:schemeClr val="tx1"/>
                </a:solidFill>
                <a:effectLst/>
                <a:latin typeface="+mn-lt"/>
                <a:ea typeface="+mn-ea"/>
                <a:cs typeface="+mn-cs"/>
              </a:rPr>
              <a:t>— </a:t>
            </a:r>
            <a:r>
              <a:rPr lang="en-CA" dirty="0"/>
              <a:t>including community mediation programs to solve disputes without going to the LTB (free or low cost) in some areas: </a:t>
            </a:r>
            <a:r>
              <a:rPr lang="en-CA" b="1" i="1" dirty="0"/>
              <a:t>*</a:t>
            </a:r>
            <a:r>
              <a:rPr lang="en-US" sz="1800" b="0" i="1"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http://www.ontcmc-comc.com/members.html</a:t>
            </a:r>
            <a:r>
              <a:rPr lang="en-US" sz="1800" b="0" i="1"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i="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kern="1200" dirty="0">
                <a:solidFill>
                  <a:schemeClr val="tx1"/>
                </a:solidFill>
                <a:effectLst/>
                <a:latin typeface="+mn-lt"/>
                <a:ea typeface="+mn-ea"/>
                <a:cs typeface="+mn-cs"/>
              </a:rPr>
              <a:t>*REMINDER:</a:t>
            </a:r>
            <a:r>
              <a:rPr lang="en-CA" sz="1200" kern="1200" dirty="0">
                <a:solidFill>
                  <a:schemeClr val="tx1"/>
                </a:solidFill>
                <a:effectLst/>
                <a:latin typeface="+mn-lt"/>
                <a:ea typeface="+mn-ea"/>
                <a:cs typeface="+mn-cs"/>
              </a:rPr>
              <a:t> URLs and hyperlinks in PowerPoint notes are not ‘live’. You will have to cut and paste links into your browser.</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40</a:t>
            </a:fld>
            <a:endParaRPr lang="en-US"/>
          </a:p>
        </p:txBody>
      </p:sp>
    </p:spTree>
    <p:extLst>
      <p:ext uri="{BB962C8B-B14F-4D97-AF65-F5344CB8AC3E}">
        <p14:creationId xmlns:p14="http://schemas.microsoft.com/office/powerpoint/2010/main" val="2181729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Explain Advocacy Centre for Tenants Ontario </a:t>
            </a:r>
            <a:r>
              <a:rPr lang="en-CA" sz="1200" kern="1200" dirty="0">
                <a:solidFill>
                  <a:schemeClr val="tx1"/>
                </a:solidFill>
                <a:effectLst/>
                <a:latin typeface="+mn-lt"/>
                <a:ea typeface="+mn-ea"/>
                <a:cs typeface="+mn-cs"/>
              </a:rPr>
              <a:t>—</a:t>
            </a:r>
            <a:r>
              <a:rPr lang="en-CA" dirty="0">
                <a:effectLst/>
              </a:rPr>
              <a:t> </a:t>
            </a:r>
            <a:r>
              <a:rPr lang="en-CA" dirty="0"/>
              <a:t>speciality clinic that works on systemic issues for tenants, creates helpful tip sheets, and they also have a site that shares information on campaigns/actions that tenants can get involved with: </a:t>
            </a:r>
            <a:r>
              <a:rPr lang="en-CA" b="1" i="1" dirty="0"/>
              <a:t>*</a:t>
            </a:r>
            <a:r>
              <a:rPr lang="en-CA" sz="1200" i="1" dirty="0">
                <a:effectLst/>
                <a:latin typeface="+mn-lt"/>
                <a:ea typeface="Calibri" panose="020F0502020204030204" pitchFamily="34" charset="0"/>
                <a:cs typeface="Calibri" panose="020F0502020204030204" pitchFamily="34" charset="0"/>
                <a:hlinkClick r:id="rId3"/>
              </a:rPr>
              <a:t>https://www.acto.ca/take-action/campaigns/</a:t>
            </a:r>
            <a:r>
              <a:rPr lang="en-CA" sz="1200" i="1" dirty="0">
                <a:effectLst/>
                <a:latin typeface="+mn-lt"/>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Explain that the City of Toronto’s new Eviction Prevention Handbook has helpful general information, in addition to city-specific resources, for participants outside of the Greater Toronto and Hamilton area.</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Discuss other government and pro bono legal supports for tenants.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a:t>
            </a:r>
            <a:r>
              <a:rPr lang="en-CA" sz="1200" b="0" kern="1200" dirty="0">
                <a:solidFill>
                  <a:schemeClr val="tx1"/>
                </a:solidFill>
                <a:effectLst/>
                <a:latin typeface="+mn-lt"/>
                <a:ea typeface="+mn-ea"/>
                <a:cs typeface="+mn-cs"/>
              </a:rPr>
              <a:t>REMINDER:</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URLs and hyperlinks in PowerPoint notes are not ‘live’. You will have to cut and paste links into your browser.</a:t>
            </a:r>
          </a:p>
          <a:p>
            <a:endParaRPr lang="en-CA" dirty="0"/>
          </a:p>
        </p:txBody>
      </p:sp>
      <p:sp>
        <p:nvSpPr>
          <p:cNvPr id="4" name="Slide Number Placeholder 3"/>
          <p:cNvSpPr>
            <a:spLocks noGrp="1"/>
          </p:cNvSpPr>
          <p:nvPr>
            <p:ph type="sldNum" sz="quarter" idx="5"/>
          </p:nvPr>
        </p:nvSpPr>
        <p:spPr/>
        <p:txBody>
          <a:bodyPr/>
          <a:lstStyle/>
          <a:p>
            <a:fld id="{DAF3D2D3-2932-40BC-91E7-6865646EDA18}" type="slidenum">
              <a:rPr lang="en-CA" smtClean="0"/>
              <a:t>41</a:t>
            </a:fld>
            <a:endParaRPr lang="en-CA"/>
          </a:p>
        </p:txBody>
      </p:sp>
    </p:spTree>
    <p:extLst>
      <p:ext uri="{BB962C8B-B14F-4D97-AF65-F5344CB8AC3E}">
        <p14:creationId xmlns:p14="http://schemas.microsoft.com/office/powerpoint/2010/main" val="4230090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600"/>
              </a:spcBef>
              <a:spcAft>
                <a:spcPts val="600"/>
              </a:spcAft>
              <a:buFont typeface="Symbol" panose="05050102010706020507" pitchFamily="18" charset="2"/>
              <a:buChar char=""/>
              <a:tabLst>
                <a:tab pos="228600" algn="l"/>
                <a:tab pos="457200" algn="l"/>
              </a:tabLst>
            </a:pPr>
            <a:r>
              <a:rPr lang="en-CA" sz="1200" dirty="0">
                <a:effectLst/>
                <a:latin typeface="+mn-lt"/>
                <a:ea typeface="Times New Roman" panose="02020603050405020304" pitchFamily="18" charset="0"/>
              </a:rPr>
              <a:t>Respond to any outstanding questions </a:t>
            </a:r>
          </a:p>
          <a:p>
            <a:pPr marL="342900" lvl="0" indent="-342900">
              <a:spcBef>
                <a:spcPts val="600"/>
              </a:spcBef>
              <a:spcAft>
                <a:spcPts val="600"/>
              </a:spcAft>
              <a:buFont typeface="Symbol" panose="05050102010706020507" pitchFamily="18" charset="2"/>
              <a:buChar char=""/>
              <a:tabLst>
                <a:tab pos="228600" algn="l"/>
                <a:tab pos="457200" algn="l"/>
              </a:tabLst>
            </a:pPr>
            <a:r>
              <a:rPr lang="en-CA" sz="1200" dirty="0">
                <a:effectLst/>
                <a:latin typeface="+mn-lt"/>
                <a:ea typeface="Times New Roman" panose="02020603050405020304" pitchFamily="18" charset="0"/>
              </a:rPr>
              <a:t>Distribute evaluation forms that participants can fill out and email to you after the training </a:t>
            </a:r>
            <a:r>
              <a:rPr lang="en-CA" sz="1200" kern="1200" dirty="0">
                <a:solidFill>
                  <a:schemeClr val="tx1"/>
                </a:solidFill>
                <a:effectLst/>
                <a:latin typeface="+mn-lt"/>
                <a:ea typeface="+mn-ea"/>
                <a:cs typeface="+mn-cs"/>
              </a:rPr>
              <a:t>for online, or complete and return to you if in person</a:t>
            </a:r>
            <a:r>
              <a:rPr lang="en-CA" dirty="0">
                <a:effectLst/>
              </a:rPr>
              <a:t> </a:t>
            </a:r>
            <a:endParaRPr lang="en-CA" sz="1200" dirty="0">
              <a:effectLst/>
              <a:latin typeface="+mn-l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200" dirty="0">
                <a:effectLst/>
                <a:latin typeface="+mn-lt"/>
                <a:ea typeface="Times New Roman" panose="02020603050405020304" pitchFamily="18" charset="0"/>
              </a:rPr>
              <a:t>Ask participants if they want to share any feedback about the training</a:t>
            </a: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42</a:t>
            </a:fld>
            <a:endParaRPr lang="en-CA"/>
          </a:p>
        </p:txBody>
      </p:sp>
    </p:spTree>
    <p:extLst>
      <p:ext uri="{BB962C8B-B14F-4D97-AF65-F5344CB8AC3E}">
        <p14:creationId xmlns:p14="http://schemas.microsoft.com/office/powerpoint/2010/main" val="833612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60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Include your CLINIC information and your contact email on this slide, and any details about your clinic’s intake process that you want to share.</a:t>
            </a:r>
          </a:p>
          <a:p>
            <a:pPr marL="342900" marR="0" lvl="0" indent="-342900" algn="l" defTabSz="914400" rtl="0" eaLnBrk="1" fontAlgn="auto" latinLnBrk="0" hangingPunct="1">
              <a:lnSpc>
                <a:spcPct val="115000"/>
              </a:lnSpc>
              <a:spcBef>
                <a:spcPts val="600"/>
              </a:spcBef>
              <a:spcAft>
                <a:spcPts val="0"/>
              </a:spcAft>
              <a:buClrTx/>
              <a:buSzTx/>
              <a:buFont typeface="Symbol" panose="05050102010706020507" pitchFamily="18" charset="2"/>
              <a:buChar char=""/>
              <a:tabLst/>
              <a:defRPr/>
            </a:pPr>
            <a:r>
              <a:rPr lang="en-CA" sz="1200" dirty="0">
                <a:effectLst/>
                <a:latin typeface="Calibri" panose="020F0502020204030204" pitchFamily="34" charset="0"/>
                <a:ea typeface="Times New Roman" panose="02020603050405020304" pitchFamily="18" charset="0"/>
              </a:rPr>
              <a:t>Please let people know that this training was developed in collaboration with the Advocacy Centre for Tenants Ontario, whose expertise and assistance was invaluable.</a:t>
            </a:r>
            <a:r>
              <a:rPr lang="en-US"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43</a:t>
            </a:fld>
            <a:endParaRPr lang="en-CA"/>
          </a:p>
        </p:txBody>
      </p:sp>
    </p:spTree>
    <p:extLst>
      <p:ext uri="{BB962C8B-B14F-4D97-AF65-F5344CB8AC3E}">
        <p14:creationId xmlns:p14="http://schemas.microsoft.com/office/powerpoint/2010/main" val="178415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369"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Take a moment to pause and invite participants to acknowledge the current occupation of Indigenous land and territory by settlers in Canada. </a:t>
            </a:r>
            <a:endParaRPr lang="en-CA" sz="12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Work with folks in your community to develop a land acknowledgment that speaks to colonialism and how it connects to your work, and consult Indigenous partners in your region. You can include examples of active allyship. </a:t>
            </a:r>
            <a:endParaRPr lang="en-CA" sz="1200" dirty="0">
              <a:latin typeface="Times New Roman" panose="02020603050405020304" pitchFamily="18" charset="0"/>
              <a:ea typeface="Yu Mincho" panose="02020400000000000000" pitchFamily="18" charset="-128"/>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4</a:t>
            </a:fld>
            <a:endParaRPr lang="en-CA"/>
          </a:p>
        </p:txBody>
      </p:sp>
    </p:spTree>
    <p:extLst>
      <p:ext uri="{BB962C8B-B14F-4D97-AF65-F5344CB8AC3E}">
        <p14:creationId xmlns:p14="http://schemas.microsoft.com/office/powerpoint/2010/main" val="3989340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60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Highlight funding from The Law Foundation of Ontario </a:t>
            </a:r>
            <a:r>
              <a:rPr lang="en-CA" sz="1200" kern="1200" dirty="0">
                <a:solidFill>
                  <a:schemeClr val="tx1"/>
                </a:solidFill>
                <a:effectLst/>
                <a:latin typeface="+mn-lt"/>
                <a:ea typeface="+mn-ea"/>
                <a:cs typeface="+mn-cs"/>
              </a:rPr>
              <a: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and this training is part of a series developed by CLEO in collaboration with the ACLCO (Association of Community Legal Clinics of Ontario) and OJEN (Ontario Justice Education Network) and a clinic advisory group from across the province.</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Ask participants to suggest other topics they would like to learn about. </a:t>
            </a:r>
            <a:endParaRPr lang="en-CA"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A9CECF9-7594-4285-B2AC-FD60809D8B56}" type="slidenum">
              <a:rPr lang="en-US" smtClean="0"/>
              <a:t>44</a:t>
            </a:fld>
            <a:endParaRPr lang="en-US"/>
          </a:p>
        </p:txBody>
      </p:sp>
    </p:spTree>
    <p:extLst>
      <p:ext uri="{BB962C8B-B14F-4D97-AF65-F5344CB8AC3E}">
        <p14:creationId xmlns:p14="http://schemas.microsoft.com/office/powerpoint/2010/main" val="152284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Option 1 activity:</a:t>
            </a:r>
            <a:r>
              <a:rPr lang="en-CA" dirty="0"/>
              <a:t> There are six myth-busting statements. Choose as many as you have time for.</a:t>
            </a:r>
          </a:p>
          <a:p>
            <a:endParaRPr lang="en-CA" dirty="0"/>
          </a:p>
          <a:p>
            <a:pPr marL="171450" indent="-171450">
              <a:buFont typeface="Arial" panose="020B0604020202020204" pitchFamily="34" charset="0"/>
              <a:buChar char="•"/>
            </a:pPr>
            <a:r>
              <a:rPr lang="en-CA" sz="1200" dirty="0">
                <a:latin typeface="+mn-lt"/>
              </a:rPr>
              <a:t>Pose each statement (one at a time) and get audience to choose TRUE or FALSE.</a:t>
            </a:r>
          </a:p>
          <a:p>
            <a:pPr marL="171450" indent="-171450">
              <a:buFont typeface="Arial" panose="020B0604020202020204" pitchFamily="34" charset="0"/>
              <a:buChar char="•"/>
            </a:pPr>
            <a:r>
              <a:rPr lang="en-CA" sz="1200" dirty="0">
                <a:latin typeface="+mn-lt"/>
              </a:rPr>
              <a:t>Discuss misinformation or assumptions that clients or the public may have about tenant rights.</a:t>
            </a:r>
          </a:p>
          <a:p>
            <a:pPr marL="171450" indent="-171450">
              <a:buFont typeface="Arial" panose="020B0604020202020204" pitchFamily="34" charset="0"/>
              <a:buChar char="•"/>
            </a:pPr>
            <a:r>
              <a:rPr lang="en-CA" sz="1200" dirty="0">
                <a:latin typeface="+mn-lt"/>
              </a:rPr>
              <a:t>Ask them if they are surprised by any of the answers. Say that you’ve included another slide with the correct 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Times New Roman" panose="02020603050405020304" pitchFamily="18" charset="0"/>
                <a:cs typeface="Calibri" panose="020F0502020204030204" pitchFamily="34" charset="0"/>
              </a:rPr>
              <a:t>Use the discussion to ask participants to share any questions they have about evictions that they hope will be addressed in the workshop. </a:t>
            </a:r>
          </a:p>
          <a:p>
            <a:pPr marL="171450" lvl="0" indent="-171450">
              <a:lnSpc>
                <a:spcPct val="115000"/>
              </a:lnSpc>
              <a:spcBef>
                <a:spcPts val="600"/>
              </a:spcBef>
              <a:spcAft>
                <a:spcPts val="600"/>
              </a:spcAft>
              <a:buFont typeface="Arial" panose="020B0604020202020204" pitchFamily="34" charset="0"/>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In-person</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instructions</a:t>
            </a:r>
            <a:r>
              <a:rPr lang="en-US" sz="1200" dirty="0">
                <a:effectLst/>
                <a:latin typeface="Calibri" panose="020F0502020204030204" pitchFamily="34" charset="0"/>
                <a:ea typeface="Times New Roman" panose="02020603050405020304" pitchFamily="18" charset="0"/>
                <a:cs typeface="Calibri" panose="020F0502020204030204" pitchFamily="34" charset="0"/>
              </a:rPr>
              <a:t>: Use a simple show of hands or have participants share their answers.</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nSpc>
                <a:spcPct val="115000"/>
              </a:lnSpc>
              <a:spcBef>
                <a:spcPts val="600"/>
              </a:spcBef>
              <a:spcAft>
                <a:spcPts val="600"/>
              </a:spcAft>
              <a:buFont typeface="Arial" panose="020B0604020202020204" pitchFamily="34" charset="0"/>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Online instructions</a:t>
            </a:r>
            <a:r>
              <a:rPr lang="en-US" sz="1200" dirty="0">
                <a:effectLst/>
                <a:latin typeface="Calibri" panose="020F0502020204030204" pitchFamily="34" charset="0"/>
                <a:ea typeface="Times New Roman" panose="02020603050405020304" pitchFamily="18" charset="0"/>
                <a:cs typeface="Calibri" panose="020F0502020204030204" pitchFamily="34" charset="0"/>
              </a:rPr>
              <a:t>: Create a </a:t>
            </a:r>
            <a:r>
              <a:rPr lang="en-US" sz="1200" i="1" kern="1200" dirty="0">
                <a:solidFill>
                  <a:schemeClr val="tx1"/>
                </a:solidFill>
                <a:effectLst/>
                <a:latin typeface="+mn-lt"/>
                <a:ea typeface="+mn-ea"/>
                <a:cs typeface="+mn-cs"/>
              </a:rPr>
              <a:t>TRUE/FALSE</a:t>
            </a:r>
            <a:r>
              <a:rPr lang="en-US" sz="1200" kern="1200" dirty="0">
                <a:solidFill>
                  <a:schemeClr val="tx1"/>
                </a:solidFill>
                <a:effectLst/>
                <a:latin typeface="+mn-lt"/>
                <a:ea typeface="+mn-ea"/>
                <a:cs typeface="+mn-cs"/>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poll to pose each statement (one at a time) and ask participants to choose TRUE or FALSE.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Or</a:t>
            </a:r>
            <a:r>
              <a:rPr lang="en-US" sz="1200" dirty="0">
                <a:effectLst/>
                <a:latin typeface="Calibri" panose="020F0502020204030204" pitchFamily="34" charset="0"/>
                <a:ea typeface="Times New Roman" panose="02020603050405020304" pitchFamily="18" charset="0"/>
                <a:cs typeface="Calibri" panose="020F0502020204030204" pitchFamily="34" charset="0"/>
              </a:rPr>
              <a:t> ask them to raise a digital hand or use the chat feature to type their response.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r>
              <a:rPr lang="en-CA" dirty="0"/>
              <a:t>Answer: </a:t>
            </a:r>
            <a:r>
              <a:rPr lang="en-CA" b="1" dirty="0"/>
              <a:t>False</a:t>
            </a:r>
          </a:p>
        </p:txBody>
      </p:sp>
      <p:sp>
        <p:nvSpPr>
          <p:cNvPr id="4" name="Slide Number Placeholder 3"/>
          <p:cNvSpPr>
            <a:spLocks noGrp="1"/>
          </p:cNvSpPr>
          <p:nvPr>
            <p:ph type="sldNum" sz="quarter" idx="5"/>
          </p:nvPr>
        </p:nvSpPr>
        <p:spPr/>
        <p:txBody>
          <a:bodyPr/>
          <a:lstStyle/>
          <a:p>
            <a:fld id="{EA9CECF9-7594-4285-B2AC-FD60809D8B56}" type="slidenum">
              <a:rPr lang="en-US" smtClean="0"/>
              <a:t>5</a:t>
            </a:fld>
            <a:endParaRPr lang="en-US"/>
          </a:p>
        </p:txBody>
      </p:sp>
    </p:spTree>
    <p:extLst>
      <p:ext uri="{BB962C8B-B14F-4D97-AF65-F5344CB8AC3E}">
        <p14:creationId xmlns:p14="http://schemas.microsoft.com/office/powerpoint/2010/main" val="393686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Option 1 activity – see previous slide for instructions.</a:t>
            </a:r>
            <a:endParaRPr lang="en-CA" sz="1200" dirty="0">
              <a:effectLst/>
              <a:latin typeface="+mn-lt"/>
              <a:ea typeface="Times New Roman" panose="02020603050405020304" pitchFamily="18" charset="0"/>
              <a:cs typeface="Times New Roman" panose="02020603050405020304" pitchFamily="18"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r>
              <a:rPr lang="en-CA" dirty="0"/>
              <a:t>Answer: </a:t>
            </a:r>
            <a:r>
              <a:rPr lang="en-CA" b="1" dirty="0"/>
              <a:t>False</a:t>
            </a:r>
          </a:p>
          <a:p>
            <a:endParaRPr lang="en-CA" dirty="0"/>
          </a:p>
          <a:p>
            <a:r>
              <a:rPr lang="en-CA" dirty="0"/>
              <a:t>However, it is worth noting, that if a tenant gets the written agreement of their landlord, an N11, they can give one month’s notice.</a:t>
            </a:r>
          </a:p>
        </p:txBody>
      </p:sp>
      <p:sp>
        <p:nvSpPr>
          <p:cNvPr id="4" name="Slide Number Placeholder 3"/>
          <p:cNvSpPr>
            <a:spLocks noGrp="1"/>
          </p:cNvSpPr>
          <p:nvPr>
            <p:ph type="sldNum" sz="quarter" idx="5"/>
          </p:nvPr>
        </p:nvSpPr>
        <p:spPr/>
        <p:txBody>
          <a:bodyPr/>
          <a:lstStyle/>
          <a:p>
            <a:fld id="{EA9CECF9-7594-4285-B2AC-FD60809D8B56}" type="slidenum">
              <a:rPr lang="en-US" smtClean="0"/>
              <a:t>6</a:t>
            </a:fld>
            <a:endParaRPr lang="en-US"/>
          </a:p>
        </p:txBody>
      </p:sp>
    </p:spTree>
    <p:extLst>
      <p:ext uri="{BB962C8B-B14F-4D97-AF65-F5344CB8AC3E}">
        <p14:creationId xmlns:p14="http://schemas.microsoft.com/office/powerpoint/2010/main" val="209297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Option 1 activity – see previous slide for instructions.</a:t>
            </a:r>
            <a:endParaRPr lang="en-CA"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effectLst/>
              <a:latin typeface="+mn-lt"/>
              <a:ea typeface="Times New Roman" panose="02020603050405020304" pitchFamily="18" charset="0"/>
              <a:cs typeface="Times New Roman" panose="02020603050405020304" pitchFamily="18" charset="0"/>
            </a:endParaRPr>
          </a:p>
          <a:p>
            <a:r>
              <a:rPr lang="en-CA" dirty="0"/>
              <a:t>Answer: </a:t>
            </a:r>
            <a:r>
              <a:rPr lang="en-CA" b="1" dirty="0"/>
              <a:t>True</a:t>
            </a:r>
          </a:p>
          <a:p>
            <a:endParaRPr lang="en-CA" dirty="0"/>
          </a:p>
          <a:p>
            <a:r>
              <a:rPr lang="en-CA" dirty="0"/>
              <a:t>It is worth noting that </a:t>
            </a:r>
            <a:r>
              <a:rPr lang="en-US" sz="1800" b="0" i="0" u="none" strike="noStrike" dirty="0">
                <a:effectLst/>
                <a:latin typeface="Calibri" panose="020F0502020204030204" pitchFamily="34" charset="0"/>
                <a:ea typeface="Times New Roman" panose="02020603050405020304" pitchFamily="18" charset="0"/>
                <a:cs typeface="Calibri" panose="020F0502020204030204" pitchFamily="34" charset="0"/>
              </a:rPr>
              <a:t>if a condo bylaw prohibits or restricts certain pets (e.g. size limits), landlords can force you to follow these rules, but their rules can’t prohibit children. </a:t>
            </a:r>
            <a:endParaRPr lang="en-CA" sz="1800" dirty="0">
              <a:effectLst/>
              <a:latin typeface="Calibri" panose="020F0502020204030204" pitchFamily="34"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7</a:t>
            </a:fld>
            <a:endParaRPr lang="en-US"/>
          </a:p>
        </p:txBody>
      </p:sp>
    </p:spTree>
    <p:extLst>
      <p:ext uri="{BB962C8B-B14F-4D97-AF65-F5344CB8AC3E}">
        <p14:creationId xmlns:p14="http://schemas.microsoft.com/office/powerpoint/2010/main" val="4007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Option 1 activity – see previous slide for instructions.</a:t>
            </a:r>
            <a:endParaRPr lang="en-CA" sz="1200" dirty="0">
              <a:effectLst/>
              <a:latin typeface="+mn-lt"/>
              <a:ea typeface="Times New Roman" panose="02020603050405020304" pitchFamily="18" charset="0"/>
              <a:cs typeface="Times New Roman" panose="02020603050405020304" pitchFamily="18"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r>
              <a:rPr lang="en-CA" dirty="0"/>
              <a:t>Answer: False</a:t>
            </a: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8</a:t>
            </a:fld>
            <a:endParaRPr lang="en-US"/>
          </a:p>
        </p:txBody>
      </p:sp>
    </p:spTree>
    <p:extLst>
      <p:ext uri="{BB962C8B-B14F-4D97-AF65-F5344CB8AC3E}">
        <p14:creationId xmlns:p14="http://schemas.microsoft.com/office/powerpoint/2010/main" val="293531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Option 1 activity – see previous slide for instructions.</a:t>
            </a:r>
            <a:endParaRPr lang="en-CA" sz="1200" dirty="0">
              <a:effectLst/>
              <a:latin typeface="+mn-lt"/>
              <a:ea typeface="Times New Roman" panose="02020603050405020304" pitchFamily="18" charset="0"/>
              <a:cs typeface="Times New Roman" panose="02020603050405020304" pitchFamily="18"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r>
              <a:rPr lang="en-CA" dirty="0"/>
              <a:t>Answer: True</a:t>
            </a:r>
          </a:p>
          <a:p>
            <a:endParaRPr lang="en-CA" dirty="0"/>
          </a:p>
        </p:txBody>
      </p:sp>
      <p:sp>
        <p:nvSpPr>
          <p:cNvPr id="4" name="Slide Number Placeholder 3"/>
          <p:cNvSpPr>
            <a:spLocks noGrp="1"/>
          </p:cNvSpPr>
          <p:nvPr>
            <p:ph type="sldNum" sz="quarter" idx="5"/>
          </p:nvPr>
        </p:nvSpPr>
        <p:spPr/>
        <p:txBody>
          <a:bodyPr/>
          <a:lstStyle/>
          <a:p>
            <a:fld id="{EA9CECF9-7594-4285-B2AC-FD60809D8B56}" type="slidenum">
              <a:rPr lang="en-US" smtClean="0"/>
              <a:t>9</a:t>
            </a:fld>
            <a:endParaRPr lang="en-US"/>
          </a:p>
        </p:txBody>
      </p:sp>
    </p:spTree>
    <p:extLst>
      <p:ext uri="{BB962C8B-B14F-4D97-AF65-F5344CB8AC3E}">
        <p14:creationId xmlns:p14="http://schemas.microsoft.com/office/powerpoint/2010/main" val="133794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116CA975-0B4A-1D48-A606-83D02AAF599A}" type="datetime1">
              <a:rPr lang="en-CA" smtClean="0"/>
              <a:t>2023-05-16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CFA25A3-CD15-424C-ADDF-7B1EE55E649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23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E0AB6975-994D-B14F-948F-E4991FF03F25}" type="datetime1">
              <a:rPr lang="en-CA" smtClean="0"/>
              <a:t>2023-05-16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CFA25A3-CD15-424C-ADDF-7B1EE55E6490}" type="slidenum">
              <a:rPr lang="en-US" smtClean="0"/>
              <a:t>‹#›</a:t>
            </a:fld>
            <a:endParaRPr lang="en-US"/>
          </a:p>
        </p:txBody>
      </p:sp>
    </p:spTree>
    <p:extLst>
      <p:ext uri="{BB962C8B-B14F-4D97-AF65-F5344CB8AC3E}">
        <p14:creationId xmlns:p14="http://schemas.microsoft.com/office/powerpoint/2010/main" val="173507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9765F846-4865-0F4C-B7C3-F733905819A8}" type="datetime1">
              <a:rPr lang="en-CA" smtClean="0"/>
              <a:t>2023-05-16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CFA25A3-CD15-424C-ADDF-7B1EE55E6490}" type="slidenum">
              <a:rPr lang="en-US" smtClean="0"/>
              <a:t>‹#›</a:t>
            </a:fld>
            <a:endParaRPr lang="en-US"/>
          </a:p>
        </p:txBody>
      </p:sp>
    </p:spTree>
    <p:extLst>
      <p:ext uri="{BB962C8B-B14F-4D97-AF65-F5344CB8AC3E}">
        <p14:creationId xmlns:p14="http://schemas.microsoft.com/office/powerpoint/2010/main" val="155619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CFA25A3-CD15-424C-ADDF-7B1EE55E6490}" type="slidenum">
              <a:rPr lang="en-US" smtClean="0"/>
              <a:t>‹#›</a:t>
            </a:fld>
            <a:endParaRPr lang="en-US"/>
          </a:p>
        </p:txBody>
      </p:sp>
    </p:spTree>
    <p:extLst>
      <p:ext uri="{BB962C8B-B14F-4D97-AF65-F5344CB8AC3E}">
        <p14:creationId xmlns:p14="http://schemas.microsoft.com/office/powerpoint/2010/main" val="143389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AC9693E0-DA1C-C54A-B88E-3327ED1F61C2}" type="datetime1">
              <a:rPr lang="en-CA" smtClean="0"/>
              <a:t>2023-05-16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CFA25A3-CD15-424C-ADDF-7B1EE55E649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2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518B1FEA-8338-104F-850C-EE4C312B7659}" type="datetime1">
              <a:rPr lang="en-CA" smtClean="0"/>
              <a:t>2023-05-16</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CFA25A3-CD15-424C-ADDF-7B1EE55E6490}" type="slidenum">
              <a:rPr lang="en-US" smtClean="0"/>
              <a:t>‹#›</a:t>
            </a:fld>
            <a:endParaRPr lang="en-US"/>
          </a:p>
        </p:txBody>
      </p:sp>
    </p:spTree>
    <p:extLst>
      <p:ext uri="{BB962C8B-B14F-4D97-AF65-F5344CB8AC3E}">
        <p14:creationId xmlns:p14="http://schemas.microsoft.com/office/powerpoint/2010/main" val="125060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45741901-2298-684D-87F3-1CF972A31723}" type="datetime1">
              <a:rPr lang="en-CA" smtClean="0"/>
              <a:t>2023-05-16</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CFA25A3-CD15-424C-ADDF-7B1EE55E6490}" type="slidenum">
              <a:rPr lang="en-US" smtClean="0"/>
              <a:t>‹#›</a:t>
            </a:fld>
            <a:endParaRPr lang="en-US"/>
          </a:p>
        </p:txBody>
      </p:sp>
    </p:spTree>
    <p:extLst>
      <p:ext uri="{BB962C8B-B14F-4D97-AF65-F5344CB8AC3E}">
        <p14:creationId xmlns:p14="http://schemas.microsoft.com/office/powerpoint/2010/main" val="195241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5226530E-E662-6E4D-A699-18B57A3D9BF2}" type="datetime1">
              <a:rPr lang="en-CA" smtClean="0"/>
              <a:t>2023-05-16</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CFA25A3-CD15-424C-ADDF-7B1EE55E6490}" type="slidenum">
              <a:rPr lang="en-US" smtClean="0"/>
              <a:t>‹#›</a:t>
            </a:fld>
            <a:endParaRPr lang="en-US"/>
          </a:p>
        </p:txBody>
      </p:sp>
    </p:spTree>
    <p:extLst>
      <p:ext uri="{BB962C8B-B14F-4D97-AF65-F5344CB8AC3E}">
        <p14:creationId xmlns:p14="http://schemas.microsoft.com/office/powerpoint/2010/main" val="289369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BAD24482-AD79-F74C-BE48-B6AEDF9C1FC6}" type="datetime1">
              <a:rPr lang="en-CA" smtClean="0"/>
              <a:t>2023-05-16</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CFA25A3-CD15-424C-ADDF-7B1EE55E6490}" type="slidenum">
              <a:rPr lang="en-US" smtClean="0"/>
              <a:t>‹#›</a:t>
            </a:fld>
            <a:endParaRPr lang="en-US"/>
          </a:p>
        </p:txBody>
      </p:sp>
    </p:spTree>
    <p:extLst>
      <p:ext uri="{BB962C8B-B14F-4D97-AF65-F5344CB8AC3E}">
        <p14:creationId xmlns:p14="http://schemas.microsoft.com/office/powerpoint/2010/main" val="177672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sz="1600" b="1">
                <a:solidFill>
                  <a:schemeClr val="tx2"/>
                </a:solidFill>
              </a:defRPr>
            </a:lvl1pPr>
          </a:lstStyle>
          <a:p>
            <a:fld id="{DCFA25A3-CD15-424C-ADDF-7B1EE55E6490}" type="slidenum">
              <a:rPr lang="en-US" smtClean="0"/>
              <a:pPr/>
              <a:t>‹#›</a:t>
            </a:fld>
            <a:endParaRPr lang="en-US"/>
          </a:p>
        </p:txBody>
      </p:sp>
    </p:spTree>
    <p:extLst>
      <p:ext uri="{BB962C8B-B14F-4D97-AF65-F5344CB8AC3E}">
        <p14:creationId xmlns:p14="http://schemas.microsoft.com/office/powerpoint/2010/main" val="596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2DA54AAF-D9E2-9749-950D-9C22A3E12FDA}" type="datetime1">
              <a:rPr lang="en-CA" smtClean="0"/>
              <a:t>2023-05-16</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CFA25A3-CD15-424C-ADDF-7B1EE55E6490}" type="slidenum">
              <a:rPr lang="en-US" smtClean="0"/>
              <a:t>‹#›</a:t>
            </a:fld>
            <a:endParaRPr lang="en-US"/>
          </a:p>
        </p:txBody>
      </p:sp>
    </p:spTree>
    <p:extLst>
      <p:ext uri="{BB962C8B-B14F-4D97-AF65-F5344CB8AC3E}">
        <p14:creationId xmlns:p14="http://schemas.microsoft.com/office/powerpoint/2010/main" val="183185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600" b="1">
                <a:solidFill>
                  <a:srgbClr val="FFFFFF"/>
                </a:solidFill>
              </a:defRPr>
            </a:lvl1pPr>
          </a:lstStyle>
          <a:p>
            <a:fld id="{DCFA25A3-CD15-424C-ADDF-7B1EE55E6490}"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0545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8z7HkHVP6oU"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s://stepstojustice.ca/steps/housing-law/2-check-problems-notice-0" TargetMode="External"/><Relationship Id="rId3" Type="http://schemas.openxmlformats.org/officeDocument/2006/relationships/hyperlink" Target="https://stepstojustice.ca/legal-topic/housing-law" TargetMode="External"/><Relationship Id="rId7" Type="http://schemas.openxmlformats.org/officeDocument/2006/relationships/hyperlink" Target="https://stepstojustice.ca/steps/housing-law/1-check-problems-notice-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tools.stepstojustice.ca/housing/payment-agreement/" TargetMode="External"/><Relationship Id="rId5" Type="http://schemas.openxmlformats.org/officeDocument/2006/relationships/hyperlink" Target="https://stepstojustice.ca/questions/covid-19/i-owe-rent-should-i-sign-payment-agreement" TargetMode="External"/><Relationship Id="rId4" Type="http://schemas.openxmlformats.org/officeDocument/2006/relationships/hyperlink" Target="https://stepstojustice.ca/resource/watch-our-videos-on-housing-law-issues/"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stepstojustice.ca/guided-pathways/eviction-solution-explorer/" TargetMode="External"/><Relationship Id="rId3" Type="http://schemas.openxmlformats.org/officeDocument/2006/relationships/notesSlide" Target="../notesSlides/notesSlide35.xml"/><Relationship Id="rId7" Type="http://schemas.openxmlformats.org/officeDocument/2006/relationships/hyperlink" Target="https://stepstojustice.ca/guided-pathway-tenants-who-want-return-money-landlord-owes-t1"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stepstojustice.ca/guided-pathways/for-tenants-with-maintenance-or-repair-problems-t6/" TargetMode="External"/><Relationship Id="rId5" Type="http://schemas.openxmlformats.org/officeDocument/2006/relationships/hyperlink" Target="https://stepstojustice.ca/questions/housing-law/how-has-the-covid-19-pandemic-changed-the-way-the-ltb-handles-cases/" TargetMode="External"/><Relationship Id="rId4" Type="http://schemas.openxmlformats.org/officeDocument/2006/relationships/hyperlink" Target="https://stepstojustice.ca/sites/default/files/Health_and_safety_concerns_during_the_COVID-19_emergency.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hyperlink" Target="http://www.ontcmc-comc.com/members.html"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s://tdc.acto.ca/" TargetMode="External"/><Relationship Id="rId5" Type="http://schemas.openxmlformats.org/officeDocument/2006/relationships/hyperlink" Target="https://www.legalaid.on.ca/specialty-clinics/" TargetMode="External"/><Relationship Id="rId4" Type="http://schemas.openxmlformats.org/officeDocument/2006/relationships/hyperlink" Target="https://www.legalaid.on.ca/legal-clinic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toronto.ca/wp-content/uploads/2021/06/966f-eviction-prevention-toolkit.pdf" TargetMode="External"/><Relationship Id="rId3" Type="http://schemas.openxmlformats.org/officeDocument/2006/relationships/hyperlink" Target="https://www.acto.ca/for-tenants/tip-sheets/" TargetMode="External"/><Relationship Id="rId7" Type="http://schemas.openxmlformats.org/officeDocument/2006/relationships/hyperlink" Target="https://www.torontotenants.org/eviction_-_how_it_work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hamiltonjustice.ca/wp-content/uploads/2020/05/KNOW-YOUR-TENANT-RIGHTS-v2.pdf" TargetMode="External"/><Relationship Id="rId5" Type="http://schemas.openxmlformats.org/officeDocument/2006/relationships/hyperlink" Target="https://www.hrlsc.on.ca/en/frequently-asked-questions/human-rights-and-housing" TargetMode="External"/><Relationship Id="rId10" Type="http://schemas.openxmlformats.org/officeDocument/2006/relationships/hyperlink" Target="https://tribunalsontario.ca/ltb/forms/#tenant-forms" TargetMode="External"/><Relationship Id="rId4" Type="http://schemas.openxmlformats.org/officeDocument/2006/relationships/hyperlink" Target="https://www.acto.ca/take-action/campaigns/" TargetMode="External"/><Relationship Id="rId9" Type="http://schemas.openxmlformats.org/officeDocument/2006/relationships/hyperlink" Target="https://www.ontario.ca/page/guide-ontarios-standard-leas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8D66-F9F4-443D-932A-F7D4AEA88DB4}"/>
              </a:ext>
            </a:extLst>
          </p:cNvPr>
          <p:cNvSpPr>
            <a:spLocks noGrp="1"/>
          </p:cNvSpPr>
          <p:nvPr>
            <p:ph type="title"/>
          </p:nvPr>
        </p:nvSpPr>
        <p:spPr/>
        <p:txBody>
          <a:bodyPr>
            <a:normAutofit/>
          </a:bodyPr>
          <a:lstStyle/>
          <a:p>
            <a:r>
              <a:rPr lang="en-CA" sz="4000" dirty="0"/>
              <a:t>Can I Avoid Being Evicted?</a:t>
            </a:r>
          </a:p>
        </p:txBody>
      </p:sp>
      <p:sp>
        <p:nvSpPr>
          <p:cNvPr id="4" name="Text Placeholder 3">
            <a:extLst>
              <a:ext uri="{FF2B5EF4-FFF2-40B4-BE49-F238E27FC236}">
                <a16:creationId xmlns:a16="http://schemas.microsoft.com/office/drawing/2014/main" id="{B03366E0-0A01-4B2A-85C9-72D5D274059B}"/>
              </a:ext>
            </a:extLst>
          </p:cNvPr>
          <p:cNvSpPr>
            <a:spLocks noGrp="1"/>
          </p:cNvSpPr>
          <p:nvPr>
            <p:ph type="body" sz="half" idx="2"/>
          </p:nvPr>
        </p:nvSpPr>
        <p:spPr/>
        <p:txBody>
          <a:bodyPr/>
          <a:lstStyle/>
          <a:p>
            <a:r>
              <a:rPr lang="en-CA" dirty="0"/>
              <a:t>Your </a:t>
            </a:r>
            <a:r>
              <a:rPr lang="en-CA"/>
              <a:t>clinic’s NAME goes </a:t>
            </a:r>
            <a:r>
              <a:rPr lang="en-CA" dirty="0"/>
              <a:t>here</a:t>
            </a:r>
          </a:p>
          <a:p>
            <a:r>
              <a:rPr lang="en-CA" dirty="0"/>
              <a:t>DATE</a:t>
            </a:r>
          </a:p>
        </p:txBody>
      </p:sp>
      <p:pic>
        <p:nvPicPr>
          <p:cNvPr id="5" name="Content Placeholder 4">
            <a:extLst>
              <a:ext uri="{FF2B5EF4-FFF2-40B4-BE49-F238E27FC236}">
                <a16:creationId xmlns:a16="http://schemas.microsoft.com/office/drawing/2014/main" id="{4B741D8E-F08A-46BD-8E6A-1FB0F2404F61}"/>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27237" r="8314"/>
          <a:stretch/>
        </p:blipFill>
        <p:spPr bwMode="auto">
          <a:xfrm>
            <a:off x="5244938" y="1344345"/>
            <a:ext cx="3289464" cy="3271297"/>
          </a:xfrm>
          <a:prstGeom prst="round2DiagRect">
            <a:avLst>
              <a:gd name="adj1" fmla="val 16667"/>
              <a:gd name="adj2" fmla="val 0"/>
            </a:avLst>
          </a:prstGeom>
          <a:ln w="88900" cap="sq" cmpd="sng" algn="ctr">
            <a:solidFill>
              <a:srgbClr val="C45911"/>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32E2B60-68A6-4633-AD24-3C4132634D1A}"/>
              </a:ext>
            </a:extLst>
          </p:cNvPr>
          <p:cNvSpPr txBox="1"/>
          <p:nvPr/>
        </p:nvSpPr>
        <p:spPr>
          <a:xfrm>
            <a:off x="4284024" y="5081864"/>
            <a:ext cx="6097978" cy="492443"/>
          </a:xfrm>
          <a:prstGeom prst="rect">
            <a:avLst/>
          </a:prstGeom>
          <a:noFill/>
        </p:spPr>
        <p:txBody>
          <a:bodyPr wrap="square">
            <a:spAutoFit/>
          </a:bodyPr>
          <a:lstStyle/>
          <a:p>
            <a:r>
              <a:rPr lang="en-US" sz="2600" dirty="0"/>
              <a:t>Legal information for community workers</a:t>
            </a:r>
            <a:endParaRPr lang="en-CA" sz="2600" dirty="0"/>
          </a:p>
        </p:txBody>
      </p:sp>
      <p:pic>
        <p:nvPicPr>
          <p:cNvPr id="6" name="Picture 5">
            <a:extLst>
              <a:ext uri="{FF2B5EF4-FFF2-40B4-BE49-F238E27FC236}">
                <a16:creationId xmlns:a16="http://schemas.microsoft.com/office/drawing/2014/main" id="{E455A454-4548-B844-A8E1-3942C3190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7300" y="6267990"/>
            <a:ext cx="2857500" cy="304800"/>
          </a:xfrm>
          <a:prstGeom prst="rect">
            <a:avLst/>
          </a:prstGeom>
        </p:spPr>
      </p:pic>
      <p:sp>
        <p:nvSpPr>
          <p:cNvPr id="3" name="TextBox 2">
            <a:extLst>
              <a:ext uri="{FF2B5EF4-FFF2-40B4-BE49-F238E27FC236}">
                <a16:creationId xmlns:a16="http://schemas.microsoft.com/office/drawing/2014/main" id="{2FB6A0C4-7F69-554B-5158-011E98A39E7A}"/>
              </a:ext>
            </a:extLst>
          </p:cNvPr>
          <p:cNvSpPr txBox="1"/>
          <p:nvPr/>
        </p:nvSpPr>
        <p:spPr>
          <a:xfrm>
            <a:off x="272955" y="6263641"/>
            <a:ext cx="3384645" cy="369332"/>
          </a:xfrm>
          <a:prstGeom prst="rect">
            <a:avLst/>
          </a:prstGeom>
          <a:noFill/>
        </p:spPr>
        <p:txBody>
          <a:bodyPr wrap="square" rtlCol="0">
            <a:spAutoFit/>
          </a:bodyPr>
          <a:lstStyle/>
          <a:p>
            <a:r>
              <a:rPr lang="en-US" dirty="0">
                <a:solidFill>
                  <a:schemeClr val="bg1"/>
                </a:solidFill>
              </a:rPr>
              <a:t>Updated: May 2023</a:t>
            </a:r>
            <a:endParaRPr lang="en-CA" dirty="0">
              <a:solidFill>
                <a:schemeClr val="bg1"/>
              </a:solidFill>
            </a:endParaRPr>
          </a:p>
        </p:txBody>
      </p:sp>
    </p:spTree>
    <p:extLst>
      <p:ext uri="{BB962C8B-B14F-4D97-AF65-F5344CB8AC3E}">
        <p14:creationId xmlns:p14="http://schemas.microsoft.com/office/powerpoint/2010/main" val="3887414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8FBF-8379-4BC6-A2DC-4DA90631E0FE}"/>
              </a:ext>
            </a:extLst>
          </p:cNvPr>
          <p:cNvSpPr>
            <a:spLocks noGrp="1"/>
          </p:cNvSpPr>
          <p:nvPr>
            <p:ph type="title"/>
          </p:nvPr>
        </p:nvSpPr>
        <p:spPr/>
        <p:txBody>
          <a:bodyPr/>
          <a:lstStyle/>
          <a:p>
            <a:r>
              <a:rPr lang="en-US" dirty="0">
                <a:solidFill>
                  <a:schemeClr val="accent2">
                    <a:lumMod val="75000"/>
                  </a:schemeClr>
                </a:solidFill>
              </a:rPr>
              <a:t>Myth Busting</a:t>
            </a:r>
          </a:p>
        </p:txBody>
      </p:sp>
      <p:sp>
        <p:nvSpPr>
          <p:cNvPr id="7" name="Rectangle 6">
            <a:extLst>
              <a:ext uri="{FF2B5EF4-FFF2-40B4-BE49-F238E27FC236}">
                <a16:creationId xmlns:a16="http://schemas.microsoft.com/office/drawing/2014/main" id="{B4359C9A-26D9-41A4-A92B-09E3ACD377B1}"/>
              </a:ext>
            </a:extLst>
          </p:cNvPr>
          <p:cNvSpPr/>
          <p:nvPr/>
        </p:nvSpPr>
        <p:spPr>
          <a:xfrm>
            <a:off x="1097280" y="3557400"/>
            <a:ext cx="10255530" cy="67818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571500" indent="-571500">
              <a:buClr>
                <a:schemeClr val="accent1"/>
              </a:buClr>
              <a:buFont typeface="Wingdings" pitchFamily="2" charset="2"/>
              <a:buChar char="Ø"/>
            </a:pPr>
            <a:r>
              <a:rPr lang="en-US" sz="4000" dirty="0">
                <a:cs typeface="Arial" panose="020B0604020202020204" pitchFamily="34" charset="0"/>
              </a:rPr>
              <a:t> If my landlord gives me a note that tells me    </a:t>
            </a:r>
          </a:p>
          <a:p>
            <a:pPr>
              <a:buClr>
                <a:schemeClr val="accent1"/>
              </a:buClr>
            </a:pPr>
            <a:r>
              <a:rPr lang="en-US" sz="4000" dirty="0">
                <a:cs typeface="Arial" panose="020B0604020202020204" pitchFamily="34" charset="0"/>
              </a:rPr>
              <a:t>      to leave, I must leave.</a:t>
            </a:r>
            <a:endParaRPr lang="en-CA" sz="4000" dirty="0"/>
          </a:p>
        </p:txBody>
      </p:sp>
      <p:sp>
        <p:nvSpPr>
          <p:cNvPr id="8" name="Rectangle 7">
            <a:extLst>
              <a:ext uri="{FF2B5EF4-FFF2-40B4-BE49-F238E27FC236}">
                <a16:creationId xmlns:a16="http://schemas.microsoft.com/office/drawing/2014/main" id="{CE06542F-4DD2-493D-80A1-4CC2613DDA3D}"/>
              </a:ext>
            </a:extLst>
          </p:cNvPr>
          <p:cNvSpPr/>
          <p:nvPr/>
        </p:nvSpPr>
        <p:spPr>
          <a:xfrm>
            <a:off x="1067591" y="5668488"/>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Ø"/>
            </a:pPr>
            <a:endParaRPr lang="en-CA" sz="2400" dirty="0"/>
          </a:p>
        </p:txBody>
      </p:sp>
      <p:sp>
        <p:nvSpPr>
          <p:cNvPr id="3" name="Slide Number Placeholder 2">
            <a:extLst>
              <a:ext uri="{FF2B5EF4-FFF2-40B4-BE49-F238E27FC236}">
                <a16:creationId xmlns:a16="http://schemas.microsoft.com/office/drawing/2014/main" id="{6BFF6F33-FA32-DF4D-93BD-A2C11D7D4B52}"/>
              </a:ext>
            </a:extLst>
          </p:cNvPr>
          <p:cNvSpPr>
            <a:spLocks noGrp="1"/>
          </p:cNvSpPr>
          <p:nvPr>
            <p:ph type="sldNum" sz="quarter" idx="12"/>
          </p:nvPr>
        </p:nvSpPr>
        <p:spPr/>
        <p:txBody>
          <a:bodyPr/>
          <a:lstStyle/>
          <a:p>
            <a:fld id="{DCFA25A3-CD15-424C-ADDF-7B1EE55E6490}" type="slidenum">
              <a:rPr lang="en-US" sz="1600" smtClean="0"/>
              <a:t>10</a:t>
            </a:fld>
            <a:endParaRPr lang="en-US" sz="1600"/>
          </a:p>
        </p:txBody>
      </p:sp>
      <p:pic>
        <p:nvPicPr>
          <p:cNvPr id="9"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1AEF763B-DD61-F74D-B093-A88E1926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774" y="678872"/>
            <a:ext cx="2996996" cy="15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3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8FBF-8379-4BC6-A2DC-4DA90631E0FE}"/>
              </a:ext>
            </a:extLst>
          </p:cNvPr>
          <p:cNvSpPr>
            <a:spLocks noGrp="1"/>
          </p:cNvSpPr>
          <p:nvPr>
            <p:ph type="title"/>
          </p:nvPr>
        </p:nvSpPr>
        <p:spPr/>
        <p:txBody>
          <a:bodyPr/>
          <a:lstStyle/>
          <a:p>
            <a:r>
              <a:rPr lang="en-US" dirty="0">
                <a:solidFill>
                  <a:schemeClr val="accent2">
                    <a:lumMod val="75000"/>
                  </a:schemeClr>
                </a:solidFill>
              </a:rPr>
              <a:t>Myth Busting</a:t>
            </a:r>
          </a:p>
        </p:txBody>
      </p:sp>
      <p:sp>
        <p:nvSpPr>
          <p:cNvPr id="3" name="Rectangle 2">
            <a:extLst>
              <a:ext uri="{FF2B5EF4-FFF2-40B4-BE49-F238E27FC236}">
                <a16:creationId xmlns:a16="http://schemas.microsoft.com/office/drawing/2014/main" id="{AB6DCC69-B028-427E-9E93-D61330E6B579}"/>
              </a:ext>
            </a:extLst>
          </p:cNvPr>
          <p:cNvSpPr/>
          <p:nvPr/>
        </p:nvSpPr>
        <p:spPr>
          <a:xfrm>
            <a:off x="1097280" y="2090057"/>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Clr>
                <a:schemeClr val="accent1"/>
              </a:buClr>
              <a:buFont typeface="Wingdings" pitchFamily="2" charset="2"/>
              <a:buChar char="Ø"/>
            </a:pPr>
            <a:r>
              <a:rPr lang="en-US" sz="2400" dirty="0">
                <a:cs typeface="Arial" panose="020B0604020202020204" pitchFamily="34" charset="0"/>
              </a:rPr>
              <a:t>My landlord can’t evict me in winter. </a:t>
            </a:r>
            <a:endParaRPr lang="en-CA" sz="2400" dirty="0">
              <a:cs typeface="Arial" panose="020B0604020202020204" pitchFamily="34" charset="0"/>
            </a:endParaRPr>
          </a:p>
        </p:txBody>
      </p:sp>
      <p:sp>
        <p:nvSpPr>
          <p:cNvPr id="4" name="Rectangle 3">
            <a:extLst>
              <a:ext uri="{FF2B5EF4-FFF2-40B4-BE49-F238E27FC236}">
                <a16:creationId xmlns:a16="http://schemas.microsoft.com/office/drawing/2014/main" id="{9C242278-FFDF-4493-BAD8-F919751D1278}"/>
              </a:ext>
            </a:extLst>
          </p:cNvPr>
          <p:cNvSpPr/>
          <p:nvPr/>
        </p:nvSpPr>
        <p:spPr>
          <a:xfrm>
            <a:off x="1097280" y="2812473"/>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Clr>
                <a:schemeClr val="accent1"/>
              </a:buClr>
              <a:buFont typeface="Wingdings" pitchFamily="2" charset="2"/>
              <a:buChar char="Ø"/>
            </a:pPr>
            <a:r>
              <a:rPr lang="en-US" sz="2400" dirty="0">
                <a:cs typeface="Arial" panose="020B0604020202020204" pitchFamily="34" charset="0"/>
              </a:rPr>
              <a:t>If I rent by the month, I can give 1 month’s notice to move out.  </a:t>
            </a:r>
            <a:endParaRPr lang="en-CA" sz="2400" dirty="0">
              <a:cs typeface="Arial" panose="020B0604020202020204" pitchFamily="34" charset="0"/>
            </a:endParaRPr>
          </a:p>
        </p:txBody>
      </p:sp>
      <p:sp>
        <p:nvSpPr>
          <p:cNvPr id="5" name="Rectangle 4">
            <a:extLst>
              <a:ext uri="{FF2B5EF4-FFF2-40B4-BE49-F238E27FC236}">
                <a16:creationId xmlns:a16="http://schemas.microsoft.com/office/drawing/2014/main" id="{1D378141-A42A-44CA-BEC9-F706C9B4684C}"/>
              </a:ext>
            </a:extLst>
          </p:cNvPr>
          <p:cNvSpPr/>
          <p:nvPr/>
        </p:nvSpPr>
        <p:spPr>
          <a:xfrm>
            <a:off x="1116385" y="3501095"/>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Clr>
                <a:schemeClr val="accent1"/>
              </a:buClr>
              <a:buFont typeface="Wingdings" pitchFamily="2" charset="2"/>
              <a:buChar char="Ø"/>
            </a:pPr>
            <a:r>
              <a:rPr lang="en-US" sz="2400" dirty="0">
                <a:cs typeface="Arial" panose="020B0604020202020204" pitchFamily="34" charset="0"/>
              </a:rPr>
              <a:t>I am allowed to have children or pets in my unit. </a:t>
            </a:r>
            <a:endParaRPr lang="en-CA" sz="2400" dirty="0">
              <a:cs typeface="Arial" panose="020B0604020202020204" pitchFamily="34" charset="0"/>
            </a:endParaRPr>
          </a:p>
        </p:txBody>
      </p:sp>
      <p:sp>
        <p:nvSpPr>
          <p:cNvPr id="6" name="Rectangle 5">
            <a:extLst>
              <a:ext uri="{FF2B5EF4-FFF2-40B4-BE49-F238E27FC236}">
                <a16:creationId xmlns:a16="http://schemas.microsoft.com/office/drawing/2014/main" id="{214AAC37-1697-4F24-A72C-E01A33A632C1}"/>
              </a:ext>
            </a:extLst>
          </p:cNvPr>
          <p:cNvSpPr/>
          <p:nvPr/>
        </p:nvSpPr>
        <p:spPr>
          <a:xfrm>
            <a:off x="1097280" y="4249387"/>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Clr>
                <a:schemeClr val="accent1"/>
              </a:buClr>
              <a:buFont typeface="Wingdings" pitchFamily="2" charset="2"/>
              <a:buChar char="Ø"/>
            </a:pPr>
            <a:r>
              <a:rPr lang="en-US" sz="2400" dirty="0">
                <a:cs typeface="Arial" panose="020B0604020202020204" pitchFamily="34" charset="0"/>
              </a:rPr>
              <a:t>My landlord can charge me extra if I have guests, roommates or pets. </a:t>
            </a:r>
            <a:endParaRPr lang="en-CA" sz="2400" dirty="0">
              <a:cs typeface="Arial" panose="020B0604020202020204" pitchFamily="34" charset="0"/>
            </a:endParaRPr>
          </a:p>
        </p:txBody>
      </p:sp>
      <p:sp>
        <p:nvSpPr>
          <p:cNvPr id="7" name="Rectangle 6">
            <a:extLst>
              <a:ext uri="{FF2B5EF4-FFF2-40B4-BE49-F238E27FC236}">
                <a16:creationId xmlns:a16="http://schemas.microsoft.com/office/drawing/2014/main" id="{B4359C9A-26D9-41A4-A92B-09E3ACD377B1}"/>
              </a:ext>
            </a:extLst>
          </p:cNvPr>
          <p:cNvSpPr/>
          <p:nvPr/>
        </p:nvSpPr>
        <p:spPr>
          <a:xfrm>
            <a:off x="1097280" y="4953989"/>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Clr>
                <a:schemeClr val="accent1"/>
              </a:buClr>
              <a:buFont typeface="Wingdings" pitchFamily="2" charset="2"/>
              <a:buChar char="Ø"/>
            </a:pPr>
            <a:r>
              <a:rPr lang="en-US" sz="2400" dirty="0">
                <a:cs typeface="Arial" panose="020B0604020202020204" pitchFamily="34" charset="0"/>
              </a:rPr>
              <a:t>I am protected by the law, even if I don’t have a written lease. </a:t>
            </a:r>
          </a:p>
        </p:txBody>
      </p:sp>
      <p:sp>
        <p:nvSpPr>
          <p:cNvPr id="8" name="Rectangle 7">
            <a:extLst>
              <a:ext uri="{FF2B5EF4-FFF2-40B4-BE49-F238E27FC236}">
                <a16:creationId xmlns:a16="http://schemas.microsoft.com/office/drawing/2014/main" id="{CE06542F-4DD2-493D-80A1-4CC2613DDA3D}"/>
              </a:ext>
            </a:extLst>
          </p:cNvPr>
          <p:cNvSpPr/>
          <p:nvPr/>
        </p:nvSpPr>
        <p:spPr>
          <a:xfrm>
            <a:off x="1067591" y="5668488"/>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Clr>
                <a:schemeClr val="accent1"/>
              </a:buClr>
              <a:buFont typeface="Wingdings" pitchFamily="2" charset="2"/>
              <a:buChar char="Ø"/>
            </a:pPr>
            <a:r>
              <a:rPr lang="en-US" sz="2400" dirty="0">
                <a:cs typeface="Arial" panose="020B0604020202020204" pitchFamily="34" charset="0"/>
              </a:rPr>
              <a:t>If my landlord gives me a note that tells me to leave, I must leave.</a:t>
            </a:r>
            <a:endParaRPr lang="en-CA" sz="2400" dirty="0"/>
          </a:p>
        </p:txBody>
      </p:sp>
      <p:sp>
        <p:nvSpPr>
          <p:cNvPr id="9" name="Rectangle 8">
            <a:extLst>
              <a:ext uri="{FF2B5EF4-FFF2-40B4-BE49-F238E27FC236}">
                <a16:creationId xmlns:a16="http://schemas.microsoft.com/office/drawing/2014/main" id="{83DDD0C1-ABD5-4094-9CCA-6BAE2EF126BF}"/>
              </a:ext>
            </a:extLst>
          </p:cNvPr>
          <p:cNvSpPr/>
          <p:nvPr/>
        </p:nvSpPr>
        <p:spPr>
          <a:xfrm>
            <a:off x="10005821" y="2080070"/>
            <a:ext cx="1758644" cy="510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FALSE</a:t>
            </a:r>
          </a:p>
        </p:txBody>
      </p:sp>
      <p:sp>
        <p:nvSpPr>
          <p:cNvPr id="11" name="Rectangle 10">
            <a:extLst>
              <a:ext uri="{FF2B5EF4-FFF2-40B4-BE49-F238E27FC236}">
                <a16:creationId xmlns:a16="http://schemas.microsoft.com/office/drawing/2014/main" id="{DDF2E00A-CAD5-4C85-BF4C-4D161B702A63}"/>
              </a:ext>
            </a:extLst>
          </p:cNvPr>
          <p:cNvSpPr/>
          <p:nvPr/>
        </p:nvSpPr>
        <p:spPr>
          <a:xfrm>
            <a:off x="10026148" y="3445352"/>
            <a:ext cx="1766026" cy="510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TRUE</a:t>
            </a:r>
          </a:p>
        </p:txBody>
      </p:sp>
      <p:sp>
        <p:nvSpPr>
          <p:cNvPr id="12" name="Rectangle 11">
            <a:extLst>
              <a:ext uri="{FF2B5EF4-FFF2-40B4-BE49-F238E27FC236}">
                <a16:creationId xmlns:a16="http://schemas.microsoft.com/office/drawing/2014/main" id="{6E7B8E9A-0C54-4B27-AE99-BE450E37CFC8}"/>
              </a:ext>
            </a:extLst>
          </p:cNvPr>
          <p:cNvSpPr/>
          <p:nvPr/>
        </p:nvSpPr>
        <p:spPr>
          <a:xfrm>
            <a:off x="10027853" y="2751216"/>
            <a:ext cx="1766026" cy="510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FALSE</a:t>
            </a:r>
          </a:p>
        </p:txBody>
      </p:sp>
      <p:sp>
        <p:nvSpPr>
          <p:cNvPr id="13" name="Rectangle 12">
            <a:extLst>
              <a:ext uri="{FF2B5EF4-FFF2-40B4-BE49-F238E27FC236}">
                <a16:creationId xmlns:a16="http://schemas.microsoft.com/office/drawing/2014/main" id="{F0E9CD10-B2DC-4149-96BA-6D3B073B7071}"/>
              </a:ext>
            </a:extLst>
          </p:cNvPr>
          <p:cNvSpPr/>
          <p:nvPr/>
        </p:nvSpPr>
        <p:spPr>
          <a:xfrm>
            <a:off x="10026148" y="4260073"/>
            <a:ext cx="1766026" cy="510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FALSE</a:t>
            </a:r>
          </a:p>
        </p:txBody>
      </p:sp>
      <p:sp>
        <p:nvSpPr>
          <p:cNvPr id="15" name="Rectangle 14">
            <a:extLst>
              <a:ext uri="{FF2B5EF4-FFF2-40B4-BE49-F238E27FC236}">
                <a16:creationId xmlns:a16="http://schemas.microsoft.com/office/drawing/2014/main" id="{5F570427-8810-4133-9224-A5F8B892702B}"/>
              </a:ext>
            </a:extLst>
          </p:cNvPr>
          <p:cNvSpPr/>
          <p:nvPr/>
        </p:nvSpPr>
        <p:spPr>
          <a:xfrm>
            <a:off x="9998439" y="5668488"/>
            <a:ext cx="1766026" cy="510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FALSE</a:t>
            </a:r>
          </a:p>
        </p:txBody>
      </p:sp>
      <p:sp>
        <p:nvSpPr>
          <p:cNvPr id="16" name="Rectangle 15">
            <a:extLst>
              <a:ext uri="{FF2B5EF4-FFF2-40B4-BE49-F238E27FC236}">
                <a16:creationId xmlns:a16="http://schemas.microsoft.com/office/drawing/2014/main" id="{BA4669DC-A371-453B-A632-1D276B7A4594}"/>
              </a:ext>
            </a:extLst>
          </p:cNvPr>
          <p:cNvSpPr/>
          <p:nvPr/>
        </p:nvSpPr>
        <p:spPr>
          <a:xfrm>
            <a:off x="10026148" y="4943303"/>
            <a:ext cx="1766026" cy="510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TRUE</a:t>
            </a:r>
          </a:p>
        </p:txBody>
      </p:sp>
      <p:sp>
        <p:nvSpPr>
          <p:cNvPr id="10" name="Slide Number Placeholder 9">
            <a:extLst>
              <a:ext uri="{FF2B5EF4-FFF2-40B4-BE49-F238E27FC236}">
                <a16:creationId xmlns:a16="http://schemas.microsoft.com/office/drawing/2014/main" id="{16DBC9B5-0C03-2A41-A399-87C7E0EB4AFD}"/>
              </a:ext>
            </a:extLst>
          </p:cNvPr>
          <p:cNvSpPr>
            <a:spLocks noGrp="1"/>
          </p:cNvSpPr>
          <p:nvPr>
            <p:ph type="sldNum" sz="quarter" idx="12"/>
          </p:nvPr>
        </p:nvSpPr>
        <p:spPr/>
        <p:txBody>
          <a:bodyPr/>
          <a:lstStyle/>
          <a:p>
            <a:fld id="{DCFA25A3-CD15-424C-ADDF-7B1EE55E6490}" type="slidenum">
              <a:rPr lang="en-US" sz="1600" smtClean="0"/>
              <a:t>11</a:t>
            </a:fld>
            <a:endParaRPr lang="en-US" sz="1600"/>
          </a:p>
        </p:txBody>
      </p:sp>
      <p:pic>
        <p:nvPicPr>
          <p:cNvPr id="19"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8C7252FF-F5FB-0D49-863E-5E972B7EE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0897" y="678872"/>
            <a:ext cx="2291398" cy="115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08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8BBE8-3DC4-4342-8F90-2000D123E4F8}"/>
              </a:ext>
            </a:extLst>
          </p:cNvPr>
          <p:cNvPicPr>
            <a:picLocks noChangeAspect="1"/>
          </p:cNvPicPr>
          <p:nvPr/>
        </p:nvPicPr>
        <p:blipFill>
          <a:blip r:embed="rId3"/>
          <a:stretch>
            <a:fillRect/>
          </a:stretch>
        </p:blipFill>
        <p:spPr>
          <a:xfrm>
            <a:off x="1488999" y="382803"/>
            <a:ext cx="8823157" cy="5902388"/>
          </a:xfrm>
          <a:prstGeom prst="rect">
            <a:avLst/>
          </a:prstGeom>
        </p:spPr>
      </p:pic>
      <p:sp>
        <p:nvSpPr>
          <p:cNvPr id="2" name="Slide Number Placeholder 1">
            <a:extLst>
              <a:ext uri="{FF2B5EF4-FFF2-40B4-BE49-F238E27FC236}">
                <a16:creationId xmlns:a16="http://schemas.microsoft.com/office/drawing/2014/main" id="{4AF30877-A83A-C844-8C19-AFFB006DB813}"/>
              </a:ext>
            </a:extLst>
          </p:cNvPr>
          <p:cNvSpPr>
            <a:spLocks noGrp="1"/>
          </p:cNvSpPr>
          <p:nvPr>
            <p:ph type="sldNum" sz="quarter" idx="12"/>
          </p:nvPr>
        </p:nvSpPr>
        <p:spPr/>
        <p:txBody>
          <a:bodyPr/>
          <a:lstStyle/>
          <a:p>
            <a:fld id="{DCFA25A3-CD15-424C-ADDF-7B1EE55E6490}" type="slidenum">
              <a:rPr lang="en-US" sz="1600" smtClean="0"/>
              <a:t>12</a:t>
            </a:fld>
            <a:endParaRPr lang="en-US" sz="1600"/>
          </a:p>
        </p:txBody>
      </p:sp>
    </p:spTree>
    <p:extLst>
      <p:ext uri="{BB962C8B-B14F-4D97-AF65-F5344CB8AC3E}">
        <p14:creationId xmlns:p14="http://schemas.microsoft.com/office/powerpoint/2010/main" val="328383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3F08-27BF-45BC-9124-16F55BCF089D}"/>
              </a:ext>
            </a:extLst>
          </p:cNvPr>
          <p:cNvSpPr>
            <a:spLocks noGrp="1"/>
          </p:cNvSpPr>
          <p:nvPr>
            <p:ph type="title"/>
          </p:nvPr>
        </p:nvSpPr>
        <p:spPr/>
        <p:txBody>
          <a:bodyPr/>
          <a:lstStyle/>
          <a:p>
            <a:r>
              <a:rPr lang="en-US" dirty="0">
                <a:solidFill>
                  <a:schemeClr val="accent2">
                    <a:lumMod val="75000"/>
                  </a:schemeClr>
                </a:solidFill>
              </a:rPr>
              <a:t>Learning Goals</a:t>
            </a:r>
          </a:p>
        </p:txBody>
      </p:sp>
      <p:sp>
        <p:nvSpPr>
          <p:cNvPr id="3" name="Content Placeholder 2">
            <a:extLst>
              <a:ext uri="{FF2B5EF4-FFF2-40B4-BE49-F238E27FC236}">
                <a16:creationId xmlns:a16="http://schemas.microsoft.com/office/drawing/2014/main" id="{84604878-9526-48AA-ACB5-6EF8EADA3FB4}"/>
              </a:ext>
            </a:extLst>
          </p:cNvPr>
          <p:cNvSpPr>
            <a:spLocks noGrp="1"/>
          </p:cNvSpPr>
          <p:nvPr>
            <p:ph idx="1"/>
          </p:nvPr>
        </p:nvSpPr>
        <p:spPr>
          <a:xfrm>
            <a:off x="1097280" y="2170586"/>
            <a:ext cx="10504912" cy="3274907"/>
          </a:xfrm>
        </p:spPr>
        <p:txBody>
          <a:bodyPr>
            <a:normAutofit/>
          </a:bodyPr>
          <a:lstStyle/>
          <a:p>
            <a:pPr>
              <a:buFont typeface="Wingdings" panose="05000000000000000000" pitchFamily="2" charset="2"/>
              <a:buChar char="v"/>
            </a:pPr>
            <a:r>
              <a:rPr lang="en-US" sz="3200" dirty="0"/>
              <a:t> Who is covered by the </a:t>
            </a:r>
            <a:r>
              <a:rPr lang="en-US" sz="3200" i="1" dirty="0"/>
              <a:t>Residential Tenancies Act</a:t>
            </a:r>
            <a:r>
              <a:rPr lang="en-US" sz="3200" dirty="0"/>
              <a:t>?</a:t>
            </a:r>
          </a:p>
          <a:p>
            <a:pPr>
              <a:buFont typeface="Wingdings" panose="05000000000000000000" pitchFamily="2" charset="2"/>
              <a:buChar char="v"/>
            </a:pPr>
            <a:r>
              <a:rPr lang="en-US" sz="3200" dirty="0"/>
              <a:t> The Eviction Process</a:t>
            </a:r>
          </a:p>
          <a:p>
            <a:pPr>
              <a:buFont typeface="Wingdings" panose="05000000000000000000" pitchFamily="2" charset="2"/>
              <a:buChar char="v"/>
            </a:pPr>
            <a:r>
              <a:rPr lang="en-US" sz="3200" dirty="0"/>
              <a:t> Repayment Agreements</a:t>
            </a:r>
          </a:p>
          <a:p>
            <a:pPr>
              <a:buFont typeface="Wingdings" panose="05000000000000000000" pitchFamily="2" charset="2"/>
              <a:buChar char="v"/>
            </a:pPr>
            <a:r>
              <a:rPr lang="en-US" sz="3200" dirty="0"/>
              <a:t> Being threatened with eviction</a:t>
            </a:r>
          </a:p>
          <a:p>
            <a:pPr>
              <a:buFont typeface="Wingdings" panose="05000000000000000000" pitchFamily="2" charset="2"/>
              <a:buChar char="v"/>
            </a:pPr>
            <a:r>
              <a:rPr lang="en-US" sz="3200" dirty="0"/>
              <a:t> What can community workers do?</a:t>
            </a:r>
          </a:p>
        </p:txBody>
      </p:sp>
      <p:sp>
        <p:nvSpPr>
          <p:cNvPr id="4" name="Slide Number Placeholder 3">
            <a:extLst>
              <a:ext uri="{FF2B5EF4-FFF2-40B4-BE49-F238E27FC236}">
                <a16:creationId xmlns:a16="http://schemas.microsoft.com/office/drawing/2014/main" id="{F4B6BA19-CE1F-3340-B9C8-C2BDAA9EC011}"/>
              </a:ext>
            </a:extLst>
          </p:cNvPr>
          <p:cNvSpPr>
            <a:spLocks noGrp="1"/>
          </p:cNvSpPr>
          <p:nvPr>
            <p:ph type="sldNum" sz="quarter" idx="12"/>
          </p:nvPr>
        </p:nvSpPr>
        <p:spPr>
          <a:xfrm>
            <a:off x="10421405" y="6444640"/>
            <a:ext cx="985746" cy="253513"/>
          </a:xfrm>
        </p:spPr>
        <p:txBody>
          <a:bodyPr/>
          <a:lstStyle/>
          <a:p>
            <a:fld id="{DCFA25A3-CD15-424C-ADDF-7B1EE55E6490}" type="slidenum">
              <a:rPr lang="en-US" sz="1600" smtClean="0"/>
              <a:t>13</a:t>
            </a:fld>
            <a:endParaRPr lang="en-US" sz="1600" dirty="0"/>
          </a:p>
        </p:txBody>
      </p:sp>
    </p:spTree>
    <p:extLst>
      <p:ext uri="{BB962C8B-B14F-4D97-AF65-F5344CB8AC3E}">
        <p14:creationId xmlns:p14="http://schemas.microsoft.com/office/powerpoint/2010/main" val="279714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3F08-27BF-45BC-9124-16F55BCF089D}"/>
              </a:ext>
            </a:extLst>
          </p:cNvPr>
          <p:cNvSpPr>
            <a:spLocks noGrp="1"/>
          </p:cNvSpPr>
          <p:nvPr>
            <p:ph type="title"/>
          </p:nvPr>
        </p:nvSpPr>
        <p:spPr/>
        <p:txBody>
          <a:bodyPr/>
          <a:lstStyle/>
          <a:p>
            <a:r>
              <a:rPr lang="en-US" dirty="0">
                <a:solidFill>
                  <a:schemeClr val="accent2">
                    <a:lumMod val="75000"/>
                  </a:schemeClr>
                </a:solidFill>
              </a:rPr>
              <a:t>Tenants who are </a:t>
            </a:r>
            <a:r>
              <a:rPr lang="en-US" i="1" u="sng" dirty="0">
                <a:solidFill>
                  <a:schemeClr val="accent2">
                    <a:lumMod val="75000"/>
                  </a:schemeClr>
                </a:solidFill>
              </a:rPr>
              <a:t>not</a:t>
            </a:r>
            <a:r>
              <a:rPr lang="en-US" dirty="0">
                <a:solidFill>
                  <a:schemeClr val="accent2">
                    <a:lumMod val="75000"/>
                  </a:schemeClr>
                </a:solidFill>
              </a:rPr>
              <a:t> covered by the Act</a:t>
            </a:r>
          </a:p>
        </p:txBody>
      </p:sp>
      <p:sp>
        <p:nvSpPr>
          <p:cNvPr id="3" name="Content Placeholder 2">
            <a:extLst>
              <a:ext uri="{FF2B5EF4-FFF2-40B4-BE49-F238E27FC236}">
                <a16:creationId xmlns:a16="http://schemas.microsoft.com/office/drawing/2014/main" id="{84604878-9526-48AA-ACB5-6EF8EADA3FB4}"/>
              </a:ext>
            </a:extLst>
          </p:cNvPr>
          <p:cNvSpPr>
            <a:spLocks noGrp="1"/>
          </p:cNvSpPr>
          <p:nvPr>
            <p:ph idx="1"/>
          </p:nvPr>
        </p:nvSpPr>
        <p:spPr>
          <a:xfrm>
            <a:off x="1097280" y="2062302"/>
            <a:ext cx="10853420" cy="4085279"/>
          </a:xfrm>
        </p:spPr>
        <p:txBody>
          <a:bodyPr>
            <a:normAutofit/>
          </a:bodyPr>
          <a:lstStyle/>
          <a:p>
            <a:pPr>
              <a:buFont typeface="Wingdings" panose="05000000000000000000" pitchFamily="2" charset="2"/>
              <a:buChar char="Ø"/>
            </a:pPr>
            <a:r>
              <a:rPr lang="en-US" sz="2800" dirty="0"/>
              <a:t> Sharing a bathroom or kitchen with the owner </a:t>
            </a:r>
          </a:p>
          <a:p>
            <a:pPr>
              <a:buFont typeface="Wingdings" panose="05000000000000000000" pitchFamily="2" charset="2"/>
              <a:buChar char="Ø"/>
            </a:pPr>
            <a:r>
              <a:rPr lang="en-US" sz="2800" dirty="0"/>
              <a:t> Seasonal or temporary living accommodations</a:t>
            </a:r>
          </a:p>
          <a:p>
            <a:pPr>
              <a:buFont typeface="Wingdings" panose="05000000000000000000" pitchFamily="2" charset="2"/>
              <a:buChar char="Ø"/>
            </a:pPr>
            <a:r>
              <a:rPr lang="en-US" sz="2800" dirty="0"/>
              <a:t> Non-profit housing co-ops *</a:t>
            </a:r>
            <a:r>
              <a:rPr lang="en-US" sz="2800" b="1" i="1" dirty="0">
                <a:solidFill>
                  <a:schemeClr val="accent1">
                    <a:lumMod val="50000"/>
                  </a:schemeClr>
                </a:solidFill>
              </a:rPr>
              <a:t>SPECIAL RULES APPL</a:t>
            </a:r>
            <a:r>
              <a:rPr lang="en-US" sz="2800" b="1" dirty="0">
                <a:solidFill>
                  <a:schemeClr val="accent1">
                    <a:lumMod val="50000"/>
                  </a:schemeClr>
                </a:solidFill>
              </a:rPr>
              <a:t>Y</a:t>
            </a:r>
            <a:r>
              <a:rPr lang="en-US" sz="2800" dirty="0"/>
              <a:t>* </a:t>
            </a:r>
            <a:endParaRPr lang="en-US" sz="2800" b="1" dirty="0">
              <a:solidFill>
                <a:schemeClr val="accent1">
                  <a:lumMod val="50000"/>
                </a:schemeClr>
              </a:solidFill>
            </a:endParaRPr>
          </a:p>
          <a:p>
            <a:pPr>
              <a:buFont typeface="Wingdings" panose="05000000000000000000" pitchFamily="2" charset="2"/>
              <a:buChar char="Ø"/>
            </a:pPr>
            <a:r>
              <a:rPr lang="en-US" sz="2800" dirty="0"/>
              <a:t> Institutions: Long-term care homes, emergency shelters, student residences …</a:t>
            </a:r>
          </a:p>
          <a:p>
            <a:pPr>
              <a:buFont typeface="Wingdings" panose="05000000000000000000" pitchFamily="2" charset="2"/>
              <a:buChar char="Ø"/>
            </a:pPr>
            <a:r>
              <a:rPr lang="en-US" sz="2800" dirty="0"/>
              <a:t> A care home for short-term respite care</a:t>
            </a:r>
          </a:p>
          <a:p>
            <a:pPr>
              <a:buFont typeface="Wingdings" panose="05000000000000000000" pitchFamily="2" charset="2"/>
              <a:buChar char="Ø"/>
            </a:pPr>
            <a:endParaRPr lang="en-US" sz="3600" dirty="0"/>
          </a:p>
        </p:txBody>
      </p:sp>
      <p:sp>
        <p:nvSpPr>
          <p:cNvPr id="4" name="Slide Number Placeholder 3">
            <a:extLst>
              <a:ext uri="{FF2B5EF4-FFF2-40B4-BE49-F238E27FC236}">
                <a16:creationId xmlns:a16="http://schemas.microsoft.com/office/drawing/2014/main" id="{78981FD9-8B8D-C748-A900-F6D2C5339571}"/>
              </a:ext>
            </a:extLst>
          </p:cNvPr>
          <p:cNvSpPr>
            <a:spLocks noGrp="1"/>
          </p:cNvSpPr>
          <p:nvPr>
            <p:ph type="sldNum" sz="quarter" idx="12"/>
          </p:nvPr>
        </p:nvSpPr>
        <p:spPr/>
        <p:txBody>
          <a:bodyPr/>
          <a:lstStyle/>
          <a:p>
            <a:fld id="{DCFA25A3-CD15-424C-ADDF-7B1EE55E6490}" type="slidenum">
              <a:rPr lang="en-US" sz="1600" smtClean="0"/>
              <a:t>14</a:t>
            </a:fld>
            <a:endParaRPr lang="en-US" sz="1600" dirty="0"/>
          </a:p>
        </p:txBody>
      </p:sp>
    </p:spTree>
    <p:extLst>
      <p:ext uri="{BB962C8B-B14F-4D97-AF65-F5344CB8AC3E}">
        <p14:creationId xmlns:p14="http://schemas.microsoft.com/office/powerpoint/2010/main" val="306507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3F08-27BF-45BC-9124-16F55BCF089D}"/>
              </a:ext>
            </a:extLst>
          </p:cNvPr>
          <p:cNvSpPr>
            <a:spLocks noGrp="1"/>
          </p:cNvSpPr>
          <p:nvPr>
            <p:ph type="title"/>
          </p:nvPr>
        </p:nvSpPr>
        <p:spPr/>
        <p:txBody>
          <a:bodyPr/>
          <a:lstStyle/>
          <a:p>
            <a:r>
              <a:rPr lang="en-US" dirty="0">
                <a:solidFill>
                  <a:schemeClr val="accent2">
                    <a:lumMod val="75000"/>
                  </a:schemeClr>
                </a:solidFill>
              </a:rPr>
              <a:t>The bottom line …</a:t>
            </a:r>
          </a:p>
        </p:txBody>
      </p:sp>
      <p:pic>
        <p:nvPicPr>
          <p:cNvPr id="6" name="Content Placeholder 5">
            <a:extLst>
              <a:ext uri="{FF2B5EF4-FFF2-40B4-BE49-F238E27FC236}">
                <a16:creationId xmlns:a16="http://schemas.microsoft.com/office/drawing/2014/main" id="{59225B57-35A5-4056-9649-60871B17949C}"/>
              </a:ext>
            </a:extLst>
          </p:cNvPr>
          <p:cNvPicPr>
            <a:picLocks noChangeAspect="1"/>
          </p:cNvPicPr>
          <p:nvPr/>
        </p:nvPicPr>
        <p:blipFill rotWithShape="1">
          <a:blip r:embed="rId3"/>
          <a:srcRect l="28714" t="34052" r="27376" b="30504"/>
          <a:stretch/>
        </p:blipFill>
        <p:spPr>
          <a:xfrm>
            <a:off x="1097280" y="1920224"/>
            <a:ext cx="8928160" cy="4053813"/>
          </a:xfrm>
          <a:prstGeom prst="rect">
            <a:avLst/>
          </a:prstGeom>
          <a:effectLst/>
        </p:spPr>
      </p:pic>
      <p:pic>
        <p:nvPicPr>
          <p:cNvPr id="4" name="Content Placeholder 3">
            <a:extLst>
              <a:ext uri="{FF2B5EF4-FFF2-40B4-BE49-F238E27FC236}">
                <a16:creationId xmlns:a16="http://schemas.microsoft.com/office/drawing/2014/main" id="{DD9444F7-FAF3-43AB-A9C8-B2FC580DE42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092249" y="651885"/>
            <a:ext cx="2520469" cy="2536678"/>
          </a:xfrm>
        </p:spPr>
      </p:pic>
      <p:sp>
        <p:nvSpPr>
          <p:cNvPr id="3" name="Slide Number Placeholder 2">
            <a:extLst>
              <a:ext uri="{FF2B5EF4-FFF2-40B4-BE49-F238E27FC236}">
                <a16:creationId xmlns:a16="http://schemas.microsoft.com/office/drawing/2014/main" id="{5390AEAC-A061-E94D-912A-081E2A0535EA}"/>
              </a:ext>
            </a:extLst>
          </p:cNvPr>
          <p:cNvSpPr>
            <a:spLocks noGrp="1"/>
          </p:cNvSpPr>
          <p:nvPr>
            <p:ph type="sldNum" sz="quarter" idx="12"/>
          </p:nvPr>
        </p:nvSpPr>
        <p:spPr/>
        <p:txBody>
          <a:bodyPr/>
          <a:lstStyle/>
          <a:p>
            <a:fld id="{DCFA25A3-CD15-424C-ADDF-7B1EE55E6490}" type="slidenum">
              <a:rPr lang="en-US" sz="1600" smtClean="0"/>
              <a:t>15</a:t>
            </a:fld>
            <a:endParaRPr lang="en-US" sz="1600"/>
          </a:p>
        </p:txBody>
      </p:sp>
    </p:spTree>
    <p:extLst>
      <p:ext uri="{BB962C8B-B14F-4D97-AF65-F5344CB8AC3E}">
        <p14:creationId xmlns:p14="http://schemas.microsoft.com/office/powerpoint/2010/main" val="382647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ACE7-2FDD-4194-A9CE-94998C15B516}"/>
              </a:ext>
            </a:extLst>
          </p:cNvPr>
          <p:cNvSpPr>
            <a:spLocks noGrp="1"/>
          </p:cNvSpPr>
          <p:nvPr>
            <p:ph type="title"/>
          </p:nvPr>
        </p:nvSpPr>
        <p:spPr>
          <a:xfrm>
            <a:off x="1094434" y="299515"/>
            <a:ext cx="10003132" cy="1400530"/>
          </a:xfrm>
        </p:spPr>
        <p:txBody>
          <a:bodyPr>
            <a:normAutofit/>
          </a:bodyPr>
          <a:lstStyle/>
          <a:p>
            <a:r>
              <a:rPr lang="en-CA" dirty="0">
                <a:solidFill>
                  <a:schemeClr val="accent2">
                    <a:lumMod val="75000"/>
                  </a:schemeClr>
                </a:solidFill>
              </a:rPr>
              <a:t>Common Reasons for Eviction Notices</a:t>
            </a:r>
          </a:p>
        </p:txBody>
      </p:sp>
      <p:sp>
        <p:nvSpPr>
          <p:cNvPr id="3" name="Content Placeholder 2">
            <a:extLst>
              <a:ext uri="{FF2B5EF4-FFF2-40B4-BE49-F238E27FC236}">
                <a16:creationId xmlns:a16="http://schemas.microsoft.com/office/drawing/2014/main" id="{09F07AAD-36CC-4227-8583-8642662440BA}"/>
              </a:ext>
            </a:extLst>
          </p:cNvPr>
          <p:cNvSpPr>
            <a:spLocks noGrp="1"/>
          </p:cNvSpPr>
          <p:nvPr>
            <p:ph idx="1"/>
          </p:nvPr>
        </p:nvSpPr>
        <p:spPr>
          <a:xfrm>
            <a:off x="2675942" y="1837181"/>
            <a:ext cx="8421624" cy="4006975"/>
          </a:xfrm>
        </p:spPr>
        <p:txBody>
          <a:bodyPr>
            <a:normAutofit/>
          </a:bodyPr>
          <a:lstStyle/>
          <a:p>
            <a:pPr marL="0" indent="0">
              <a:buNone/>
            </a:pPr>
            <a:r>
              <a:rPr lang="en-US" sz="3200" b="1" dirty="0">
                <a:solidFill>
                  <a:schemeClr val="tx1">
                    <a:lumMod val="85000"/>
                    <a:lumOff val="15000"/>
                  </a:schemeClr>
                </a:solidFill>
              </a:rPr>
              <a:t>A</a:t>
            </a:r>
            <a:r>
              <a:rPr lang="en-US" sz="3200" b="1" dirty="0">
                <a:solidFill>
                  <a:schemeClr val="tx1"/>
                </a:solidFill>
              </a:rPr>
              <a:t> </a:t>
            </a:r>
            <a:r>
              <a:rPr lang="en-US" sz="3200" b="1" dirty="0"/>
              <a:t>notice can be given </a:t>
            </a:r>
            <a:r>
              <a:rPr lang="en-US" sz="3200" b="1" i="1" dirty="0"/>
              <a:t>during</a:t>
            </a:r>
            <a:r>
              <a:rPr lang="en-US" sz="3200" b="1" dirty="0"/>
              <a:t> the rental term for:</a:t>
            </a:r>
          </a:p>
          <a:p>
            <a:pPr>
              <a:buFont typeface="Wingdings" panose="05000000000000000000" pitchFamily="2" charset="2"/>
              <a:buChar char="Ø"/>
            </a:pPr>
            <a:r>
              <a:rPr lang="en-US" sz="3200" dirty="0"/>
              <a:t> Unpaid rent</a:t>
            </a:r>
          </a:p>
          <a:p>
            <a:pPr>
              <a:buFont typeface="Wingdings" panose="05000000000000000000" pitchFamily="2" charset="2"/>
              <a:buChar char="Ø"/>
            </a:pPr>
            <a:r>
              <a:rPr lang="en-US" sz="3200" dirty="0"/>
              <a:t> Landlord or tenant’s safety </a:t>
            </a:r>
          </a:p>
          <a:p>
            <a:pPr>
              <a:buFont typeface="Wingdings" panose="05000000000000000000" pitchFamily="2" charset="2"/>
              <a:buChar char="Ø"/>
            </a:pPr>
            <a:r>
              <a:rPr lang="en-US" sz="3200" dirty="0"/>
              <a:t> Damage to the unit</a:t>
            </a:r>
          </a:p>
          <a:p>
            <a:pPr>
              <a:buFont typeface="Wingdings" panose="05000000000000000000" pitchFamily="2" charset="2"/>
              <a:buChar char="Ø"/>
            </a:pPr>
            <a:r>
              <a:rPr lang="en-US" sz="3200" dirty="0"/>
              <a:t> Illegal acts</a:t>
            </a:r>
          </a:p>
          <a:p>
            <a:pPr>
              <a:buFont typeface="Wingdings" panose="05000000000000000000" pitchFamily="2" charset="2"/>
              <a:buChar char="Ø"/>
            </a:pPr>
            <a:r>
              <a:rPr lang="en-US" sz="3200" dirty="0"/>
              <a:t> Overcrowding that is unsafe or unhealthy</a:t>
            </a:r>
          </a:p>
          <a:p>
            <a:pPr marL="0" indent="0">
              <a:buNone/>
            </a:pPr>
            <a:endParaRPr lang="en-CA" dirty="0"/>
          </a:p>
        </p:txBody>
      </p:sp>
      <p:sp>
        <p:nvSpPr>
          <p:cNvPr id="4" name="Flowchart: Document 3">
            <a:extLst>
              <a:ext uri="{FF2B5EF4-FFF2-40B4-BE49-F238E27FC236}">
                <a16:creationId xmlns:a16="http://schemas.microsoft.com/office/drawing/2014/main" id="{E8276275-E675-4F21-B0D4-54D1696B7310}"/>
              </a:ext>
            </a:extLst>
          </p:cNvPr>
          <p:cNvSpPr/>
          <p:nvPr/>
        </p:nvSpPr>
        <p:spPr>
          <a:xfrm>
            <a:off x="1140154" y="1837181"/>
            <a:ext cx="1411022" cy="1591819"/>
          </a:xfrm>
          <a:prstGeom prst="flowChartDocumen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2"/>
                </a:solidFill>
              </a:rPr>
              <a:t>FAULT</a:t>
            </a:r>
          </a:p>
          <a:p>
            <a:pPr algn="ctr"/>
            <a:r>
              <a:rPr lang="en-CA" sz="2800" dirty="0">
                <a:solidFill>
                  <a:schemeClr val="accent2"/>
                </a:solidFill>
              </a:rPr>
              <a:t>Reasons</a:t>
            </a:r>
          </a:p>
        </p:txBody>
      </p:sp>
      <p:sp>
        <p:nvSpPr>
          <p:cNvPr id="5" name="Slide Number Placeholder 4">
            <a:extLst>
              <a:ext uri="{FF2B5EF4-FFF2-40B4-BE49-F238E27FC236}">
                <a16:creationId xmlns:a16="http://schemas.microsoft.com/office/drawing/2014/main" id="{DF845CC4-EA25-3849-9A98-DDFD8CA760C4}"/>
              </a:ext>
            </a:extLst>
          </p:cNvPr>
          <p:cNvSpPr>
            <a:spLocks noGrp="1"/>
          </p:cNvSpPr>
          <p:nvPr>
            <p:ph type="sldNum" sz="quarter" idx="12"/>
          </p:nvPr>
        </p:nvSpPr>
        <p:spPr/>
        <p:txBody>
          <a:bodyPr/>
          <a:lstStyle/>
          <a:p>
            <a:fld id="{DCFA25A3-CD15-424C-ADDF-7B1EE55E6490}" type="slidenum">
              <a:rPr lang="en-US" sz="1600" smtClean="0"/>
              <a:t>16</a:t>
            </a:fld>
            <a:endParaRPr lang="en-US" sz="1600"/>
          </a:p>
        </p:txBody>
      </p:sp>
    </p:spTree>
    <p:extLst>
      <p:ext uri="{BB962C8B-B14F-4D97-AF65-F5344CB8AC3E}">
        <p14:creationId xmlns:p14="http://schemas.microsoft.com/office/powerpoint/2010/main" val="346733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ACE7-2FDD-4194-A9CE-94998C15B516}"/>
              </a:ext>
            </a:extLst>
          </p:cNvPr>
          <p:cNvSpPr>
            <a:spLocks noGrp="1"/>
          </p:cNvSpPr>
          <p:nvPr>
            <p:ph type="title"/>
          </p:nvPr>
        </p:nvSpPr>
        <p:spPr>
          <a:xfrm>
            <a:off x="1151906" y="360835"/>
            <a:ext cx="10026939" cy="1400530"/>
          </a:xfrm>
        </p:spPr>
        <p:txBody>
          <a:bodyPr>
            <a:normAutofit/>
          </a:bodyPr>
          <a:lstStyle/>
          <a:p>
            <a:r>
              <a:rPr lang="en-CA" dirty="0">
                <a:solidFill>
                  <a:schemeClr val="accent2">
                    <a:lumMod val="75000"/>
                  </a:schemeClr>
                </a:solidFill>
              </a:rPr>
              <a:t>Can a notice be “fixed” or cancelled?</a:t>
            </a:r>
          </a:p>
        </p:txBody>
      </p:sp>
      <p:sp>
        <p:nvSpPr>
          <p:cNvPr id="3" name="Content Placeholder 2">
            <a:extLst>
              <a:ext uri="{FF2B5EF4-FFF2-40B4-BE49-F238E27FC236}">
                <a16:creationId xmlns:a16="http://schemas.microsoft.com/office/drawing/2014/main" id="{09F07AAD-36CC-4227-8583-8642662440BA}"/>
              </a:ext>
            </a:extLst>
          </p:cNvPr>
          <p:cNvSpPr>
            <a:spLocks noGrp="1"/>
          </p:cNvSpPr>
          <p:nvPr>
            <p:ph idx="1"/>
          </p:nvPr>
        </p:nvSpPr>
        <p:spPr>
          <a:xfrm>
            <a:off x="2897578" y="2038662"/>
            <a:ext cx="8694199" cy="3796873"/>
          </a:xfrm>
        </p:spPr>
        <p:txBody>
          <a:bodyPr>
            <a:noAutofit/>
          </a:bodyPr>
          <a:lstStyle/>
          <a:p>
            <a:pPr marL="0" indent="0">
              <a:lnSpc>
                <a:spcPct val="100000"/>
              </a:lnSpc>
              <a:buNone/>
            </a:pPr>
            <a:r>
              <a:rPr lang="en-CA" sz="3200" b="1" dirty="0"/>
              <a:t>YES,</a:t>
            </a:r>
            <a:r>
              <a:rPr lang="en-CA" sz="3200" dirty="0"/>
              <a:t> sometimes… </a:t>
            </a:r>
          </a:p>
          <a:p>
            <a:pPr marL="292608" lvl="1" indent="0">
              <a:lnSpc>
                <a:spcPct val="100000"/>
              </a:lnSpc>
              <a:buNone/>
            </a:pPr>
            <a:r>
              <a:rPr lang="en-CA" sz="3000" dirty="0"/>
              <a:t>Tenants can:</a:t>
            </a:r>
          </a:p>
          <a:p>
            <a:pPr lvl="1">
              <a:lnSpc>
                <a:spcPct val="100000"/>
              </a:lnSpc>
              <a:buFont typeface="Wingdings" panose="05000000000000000000" pitchFamily="2" charset="2"/>
              <a:buChar char="Ø"/>
            </a:pPr>
            <a:r>
              <a:rPr lang="en-CA" sz="3000" dirty="0"/>
              <a:t> pay rent that is owed</a:t>
            </a:r>
          </a:p>
          <a:p>
            <a:pPr lvl="1">
              <a:lnSpc>
                <a:spcPct val="100000"/>
              </a:lnSpc>
              <a:buFont typeface="Wingdings" panose="05000000000000000000" pitchFamily="2" charset="2"/>
              <a:buChar char="Ø"/>
            </a:pPr>
            <a:r>
              <a:rPr lang="en-CA" sz="3000" b="1" dirty="0"/>
              <a:t> </a:t>
            </a:r>
            <a:r>
              <a:rPr lang="en-CA" sz="3000" dirty="0"/>
              <a:t>correct the behaviour</a:t>
            </a:r>
          </a:p>
          <a:p>
            <a:pPr lvl="1">
              <a:lnSpc>
                <a:spcPct val="100000"/>
              </a:lnSpc>
              <a:buFont typeface="Wingdings" panose="05000000000000000000" pitchFamily="2" charset="2"/>
              <a:buChar char="Ø"/>
            </a:pPr>
            <a:r>
              <a:rPr lang="en-CA" sz="3000" dirty="0"/>
              <a:t> pay to repair damage </a:t>
            </a:r>
          </a:p>
          <a:p>
            <a:pPr marL="0" indent="0">
              <a:lnSpc>
                <a:spcPct val="100000"/>
              </a:lnSpc>
              <a:buNone/>
            </a:pPr>
            <a:r>
              <a:rPr lang="en-CA" sz="3200" i="1" dirty="0"/>
              <a:t>within a certain time period </a:t>
            </a:r>
          </a:p>
        </p:txBody>
      </p:sp>
      <p:sp>
        <p:nvSpPr>
          <p:cNvPr id="6" name="Flowchart: Document 5">
            <a:extLst>
              <a:ext uri="{FF2B5EF4-FFF2-40B4-BE49-F238E27FC236}">
                <a16:creationId xmlns:a16="http://schemas.microsoft.com/office/drawing/2014/main" id="{5C1790E0-A350-4891-861E-72DA380452B4}"/>
              </a:ext>
            </a:extLst>
          </p:cNvPr>
          <p:cNvSpPr/>
          <p:nvPr/>
        </p:nvSpPr>
        <p:spPr>
          <a:xfrm>
            <a:off x="1253364" y="1860359"/>
            <a:ext cx="1371600" cy="1637857"/>
          </a:xfrm>
          <a:prstGeom prst="flowChartDocumen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accent2"/>
                </a:solidFill>
              </a:rPr>
              <a:t>FAULT</a:t>
            </a:r>
          </a:p>
          <a:p>
            <a:pPr algn="ctr"/>
            <a:r>
              <a:rPr lang="en-CA" sz="2400" dirty="0">
                <a:solidFill>
                  <a:schemeClr val="accent2"/>
                </a:solidFill>
              </a:rPr>
              <a:t>Reasons</a:t>
            </a:r>
          </a:p>
        </p:txBody>
      </p:sp>
      <p:sp>
        <p:nvSpPr>
          <p:cNvPr id="4" name="Slide Number Placeholder 3">
            <a:extLst>
              <a:ext uri="{FF2B5EF4-FFF2-40B4-BE49-F238E27FC236}">
                <a16:creationId xmlns:a16="http://schemas.microsoft.com/office/drawing/2014/main" id="{9DB680DD-7297-BC48-8392-016FCDED3298}"/>
              </a:ext>
            </a:extLst>
          </p:cNvPr>
          <p:cNvSpPr>
            <a:spLocks noGrp="1"/>
          </p:cNvSpPr>
          <p:nvPr>
            <p:ph type="sldNum" sz="quarter" idx="12"/>
          </p:nvPr>
        </p:nvSpPr>
        <p:spPr/>
        <p:txBody>
          <a:bodyPr/>
          <a:lstStyle/>
          <a:p>
            <a:fld id="{DCFA25A3-CD15-424C-ADDF-7B1EE55E6490}" type="slidenum">
              <a:rPr lang="en-US" sz="1600" smtClean="0"/>
              <a:t>17</a:t>
            </a:fld>
            <a:endParaRPr lang="en-US" sz="1600" dirty="0"/>
          </a:p>
        </p:txBody>
      </p:sp>
    </p:spTree>
    <p:extLst>
      <p:ext uri="{BB962C8B-B14F-4D97-AF65-F5344CB8AC3E}">
        <p14:creationId xmlns:p14="http://schemas.microsoft.com/office/powerpoint/2010/main" val="225162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ACE7-2FDD-4194-A9CE-94998C15B516}"/>
              </a:ext>
            </a:extLst>
          </p:cNvPr>
          <p:cNvSpPr>
            <a:spLocks noGrp="1"/>
          </p:cNvSpPr>
          <p:nvPr>
            <p:ph type="title"/>
          </p:nvPr>
        </p:nvSpPr>
        <p:spPr>
          <a:xfrm>
            <a:off x="1094434" y="299515"/>
            <a:ext cx="10003132" cy="1400530"/>
          </a:xfrm>
        </p:spPr>
        <p:txBody>
          <a:bodyPr>
            <a:normAutofit/>
          </a:bodyPr>
          <a:lstStyle/>
          <a:p>
            <a:r>
              <a:rPr lang="en-CA" dirty="0">
                <a:solidFill>
                  <a:schemeClr val="accent2">
                    <a:lumMod val="75000"/>
                  </a:schemeClr>
                </a:solidFill>
              </a:rPr>
              <a:t>Common Reasons for Eviction Notices</a:t>
            </a:r>
          </a:p>
        </p:txBody>
      </p:sp>
      <p:sp>
        <p:nvSpPr>
          <p:cNvPr id="3" name="Content Placeholder 2">
            <a:extLst>
              <a:ext uri="{FF2B5EF4-FFF2-40B4-BE49-F238E27FC236}">
                <a16:creationId xmlns:a16="http://schemas.microsoft.com/office/drawing/2014/main" id="{09F07AAD-36CC-4227-8583-8642662440BA}"/>
              </a:ext>
            </a:extLst>
          </p:cNvPr>
          <p:cNvSpPr>
            <a:spLocks noGrp="1"/>
          </p:cNvSpPr>
          <p:nvPr>
            <p:ph idx="1"/>
          </p:nvPr>
        </p:nvSpPr>
        <p:spPr>
          <a:xfrm>
            <a:off x="2675942" y="1837182"/>
            <a:ext cx="8854998" cy="3615968"/>
          </a:xfrm>
        </p:spPr>
        <p:txBody>
          <a:bodyPr>
            <a:normAutofit/>
          </a:bodyPr>
          <a:lstStyle/>
          <a:p>
            <a:pPr marL="0" indent="0">
              <a:buNone/>
            </a:pPr>
            <a:r>
              <a:rPr lang="en-US" sz="3200" b="1" dirty="0">
                <a:solidFill>
                  <a:schemeClr val="tx1">
                    <a:lumMod val="85000"/>
                    <a:lumOff val="15000"/>
                  </a:schemeClr>
                </a:solidFill>
              </a:rPr>
              <a:t>A</a:t>
            </a:r>
            <a:r>
              <a:rPr lang="en-US" sz="3200" b="1" dirty="0">
                <a:solidFill>
                  <a:schemeClr val="tx1"/>
                </a:solidFill>
              </a:rPr>
              <a:t> </a:t>
            </a:r>
            <a:r>
              <a:rPr lang="en-US" sz="3200" b="1" dirty="0"/>
              <a:t>notice can be given </a:t>
            </a:r>
            <a:r>
              <a:rPr lang="en-US" sz="3200" b="1" i="1" dirty="0"/>
              <a:t>at the end </a:t>
            </a:r>
            <a:r>
              <a:rPr lang="en-US" sz="3200" b="1" dirty="0"/>
              <a:t>of the rental term:</a:t>
            </a:r>
          </a:p>
          <a:p>
            <a:pPr>
              <a:buFont typeface="Wingdings" panose="05000000000000000000" pitchFamily="2" charset="2"/>
              <a:buChar char="Ø"/>
            </a:pPr>
            <a:r>
              <a:rPr lang="en-US" sz="3200" dirty="0"/>
              <a:t> Landlord’s own use </a:t>
            </a:r>
          </a:p>
          <a:p>
            <a:pPr>
              <a:buFont typeface="Wingdings" panose="05000000000000000000" pitchFamily="2" charset="2"/>
              <a:buChar char="Ø"/>
            </a:pPr>
            <a:r>
              <a:rPr lang="en-US" sz="3200" dirty="0"/>
              <a:t> Major repair or renovation</a:t>
            </a:r>
          </a:p>
          <a:p>
            <a:pPr>
              <a:buFont typeface="Wingdings" panose="05000000000000000000" pitchFamily="2" charset="2"/>
              <a:buChar char="Ø"/>
            </a:pPr>
            <a:r>
              <a:rPr lang="en-US" sz="3200" dirty="0"/>
              <a:t> Rent often isn’t paid on time (includes some fault)</a:t>
            </a:r>
            <a:endParaRPr lang="en-CA" dirty="0"/>
          </a:p>
        </p:txBody>
      </p:sp>
      <p:sp>
        <p:nvSpPr>
          <p:cNvPr id="4" name="Flowchart: Document 3">
            <a:extLst>
              <a:ext uri="{FF2B5EF4-FFF2-40B4-BE49-F238E27FC236}">
                <a16:creationId xmlns:a16="http://schemas.microsoft.com/office/drawing/2014/main" id="{E8276275-E675-4F21-B0D4-54D1696B7310}"/>
              </a:ext>
            </a:extLst>
          </p:cNvPr>
          <p:cNvSpPr/>
          <p:nvPr/>
        </p:nvSpPr>
        <p:spPr>
          <a:xfrm>
            <a:off x="1140154" y="1837181"/>
            <a:ext cx="1411022" cy="1591819"/>
          </a:xfrm>
          <a:prstGeom prst="flowChartDocumen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2">
                    <a:lumMod val="75000"/>
                  </a:schemeClr>
                </a:solidFill>
              </a:rPr>
              <a:t>NO</a:t>
            </a:r>
          </a:p>
          <a:p>
            <a:pPr algn="ctr"/>
            <a:r>
              <a:rPr lang="en-CA" sz="3200" dirty="0">
                <a:solidFill>
                  <a:schemeClr val="accent2">
                    <a:lumMod val="75000"/>
                  </a:schemeClr>
                </a:solidFill>
              </a:rPr>
              <a:t>FAULT</a:t>
            </a:r>
          </a:p>
        </p:txBody>
      </p:sp>
      <p:sp>
        <p:nvSpPr>
          <p:cNvPr id="5" name="Slide Number Placeholder 4">
            <a:extLst>
              <a:ext uri="{FF2B5EF4-FFF2-40B4-BE49-F238E27FC236}">
                <a16:creationId xmlns:a16="http://schemas.microsoft.com/office/drawing/2014/main" id="{1D65ADD4-D840-824B-AD3F-82704214A128}"/>
              </a:ext>
            </a:extLst>
          </p:cNvPr>
          <p:cNvSpPr>
            <a:spLocks noGrp="1"/>
          </p:cNvSpPr>
          <p:nvPr>
            <p:ph type="sldNum" sz="quarter" idx="12"/>
          </p:nvPr>
        </p:nvSpPr>
        <p:spPr/>
        <p:txBody>
          <a:bodyPr/>
          <a:lstStyle/>
          <a:p>
            <a:fld id="{DCFA25A3-CD15-424C-ADDF-7B1EE55E6490}" type="slidenum">
              <a:rPr lang="en-US" sz="1600" smtClean="0"/>
              <a:t>18</a:t>
            </a:fld>
            <a:endParaRPr lang="en-US" sz="1600" dirty="0"/>
          </a:p>
        </p:txBody>
      </p:sp>
    </p:spTree>
    <p:extLst>
      <p:ext uri="{BB962C8B-B14F-4D97-AF65-F5344CB8AC3E}">
        <p14:creationId xmlns:p14="http://schemas.microsoft.com/office/powerpoint/2010/main" val="263758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ACE7-2FDD-4194-A9CE-94998C15B516}"/>
              </a:ext>
            </a:extLst>
          </p:cNvPr>
          <p:cNvSpPr>
            <a:spLocks noGrp="1"/>
          </p:cNvSpPr>
          <p:nvPr>
            <p:ph type="title"/>
          </p:nvPr>
        </p:nvSpPr>
        <p:spPr>
          <a:xfrm>
            <a:off x="989351" y="348135"/>
            <a:ext cx="10108215" cy="1400530"/>
          </a:xfrm>
        </p:spPr>
        <p:txBody>
          <a:bodyPr>
            <a:normAutofit/>
          </a:bodyPr>
          <a:lstStyle/>
          <a:p>
            <a:r>
              <a:rPr lang="en-CA" dirty="0">
                <a:solidFill>
                  <a:schemeClr val="accent2">
                    <a:lumMod val="75000"/>
                  </a:schemeClr>
                </a:solidFill>
              </a:rPr>
              <a:t>Can a notice be “fixed” or cancelled?</a:t>
            </a:r>
          </a:p>
        </p:txBody>
      </p:sp>
      <p:sp>
        <p:nvSpPr>
          <p:cNvPr id="3" name="Content Placeholder 2">
            <a:extLst>
              <a:ext uri="{FF2B5EF4-FFF2-40B4-BE49-F238E27FC236}">
                <a16:creationId xmlns:a16="http://schemas.microsoft.com/office/drawing/2014/main" id="{09F07AAD-36CC-4227-8583-8642662440BA}"/>
              </a:ext>
            </a:extLst>
          </p:cNvPr>
          <p:cNvSpPr>
            <a:spLocks noGrp="1"/>
          </p:cNvSpPr>
          <p:nvPr>
            <p:ph idx="1"/>
          </p:nvPr>
        </p:nvSpPr>
        <p:spPr>
          <a:xfrm>
            <a:off x="2557762" y="2769467"/>
            <a:ext cx="9129932" cy="3465168"/>
          </a:xfrm>
        </p:spPr>
        <p:txBody>
          <a:bodyPr>
            <a:noAutofit/>
          </a:bodyPr>
          <a:lstStyle/>
          <a:p>
            <a:pPr marL="0" indent="0">
              <a:lnSpc>
                <a:spcPct val="120000"/>
              </a:lnSpc>
              <a:buNone/>
            </a:pPr>
            <a:r>
              <a:rPr lang="en-CA" sz="3600" dirty="0"/>
              <a:t>Landlord has the right to give notice</a:t>
            </a:r>
          </a:p>
          <a:p>
            <a:pPr marL="0" indent="0">
              <a:lnSpc>
                <a:spcPct val="120000"/>
              </a:lnSpc>
              <a:buNone/>
            </a:pPr>
            <a:r>
              <a:rPr lang="en-CA" sz="3600" dirty="0"/>
              <a:t>But must wait till end of term</a:t>
            </a:r>
          </a:p>
          <a:p>
            <a:pPr marL="0" indent="0">
              <a:lnSpc>
                <a:spcPct val="120000"/>
              </a:lnSpc>
              <a:buNone/>
            </a:pPr>
            <a:r>
              <a:rPr lang="en-CA" sz="3600" b="1" dirty="0"/>
              <a:t>Tenants can dispute the notice</a:t>
            </a:r>
          </a:p>
          <a:p>
            <a:pPr marL="0" indent="0">
              <a:lnSpc>
                <a:spcPct val="120000"/>
              </a:lnSpc>
              <a:buNone/>
            </a:pPr>
            <a:endParaRPr lang="en-CA" sz="3600" b="1" dirty="0"/>
          </a:p>
        </p:txBody>
      </p:sp>
      <p:sp>
        <p:nvSpPr>
          <p:cNvPr id="4" name="Hexagon 3">
            <a:extLst>
              <a:ext uri="{FF2B5EF4-FFF2-40B4-BE49-F238E27FC236}">
                <a16:creationId xmlns:a16="http://schemas.microsoft.com/office/drawing/2014/main" id="{9B8BDF77-4D22-4EFC-9BAC-0D93156E4FED}"/>
              </a:ext>
            </a:extLst>
          </p:cNvPr>
          <p:cNvSpPr/>
          <p:nvPr/>
        </p:nvSpPr>
        <p:spPr>
          <a:xfrm>
            <a:off x="5357658" y="1748665"/>
            <a:ext cx="1371600" cy="1058543"/>
          </a:xfrm>
          <a:prstGeom prst="hexagon">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NO!</a:t>
            </a:r>
          </a:p>
        </p:txBody>
      </p:sp>
      <p:sp>
        <p:nvSpPr>
          <p:cNvPr id="5" name="Rectangle: Rounded Corners 4">
            <a:extLst>
              <a:ext uri="{FF2B5EF4-FFF2-40B4-BE49-F238E27FC236}">
                <a16:creationId xmlns:a16="http://schemas.microsoft.com/office/drawing/2014/main" id="{1C54086D-2B10-4C21-8089-AFBAF71D7919}"/>
              </a:ext>
            </a:extLst>
          </p:cNvPr>
          <p:cNvSpPr/>
          <p:nvPr/>
        </p:nvSpPr>
        <p:spPr>
          <a:xfrm>
            <a:off x="4555587" y="5300363"/>
            <a:ext cx="3080825" cy="4923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GET LEGAL HELP</a:t>
            </a:r>
          </a:p>
        </p:txBody>
      </p:sp>
      <p:sp>
        <p:nvSpPr>
          <p:cNvPr id="7" name="Flowchart: Document 6">
            <a:extLst>
              <a:ext uri="{FF2B5EF4-FFF2-40B4-BE49-F238E27FC236}">
                <a16:creationId xmlns:a16="http://schemas.microsoft.com/office/drawing/2014/main" id="{7CD7F859-E235-454A-8AA9-9C3B4B65DBF9}"/>
              </a:ext>
            </a:extLst>
          </p:cNvPr>
          <p:cNvSpPr/>
          <p:nvPr/>
        </p:nvSpPr>
        <p:spPr>
          <a:xfrm>
            <a:off x="1131909" y="1910796"/>
            <a:ext cx="1184353" cy="1372050"/>
          </a:xfrm>
          <a:prstGeom prst="flowChartDocumen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accent2">
                    <a:lumMod val="75000"/>
                  </a:schemeClr>
                </a:solidFill>
              </a:rPr>
              <a:t>NO</a:t>
            </a:r>
          </a:p>
          <a:p>
            <a:pPr algn="ctr"/>
            <a:r>
              <a:rPr lang="en-CA" sz="2400" dirty="0">
                <a:solidFill>
                  <a:schemeClr val="accent2">
                    <a:lumMod val="75000"/>
                  </a:schemeClr>
                </a:solidFill>
              </a:rPr>
              <a:t>FAULT</a:t>
            </a:r>
          </a:p>
        </p:txBody>
      </p:sp>
      <p:sp>
        <p:nvSpPr>
          <p:cNvPr id="6" name="Slide Number Placeholder 5">
            <a:extLst>
              <a:ext uri="{FF2B5EF4-FFF2-40B4-BE49-F238E27FC236}">
                <a16:creationId xmlns:a16="http://schemas.microsoft.com/office/drawing/2014/main" id="{193C0368-25E3-0245-8AF8-9F588C5F5CB9}"/>
              </a:ext>
            </a:extLst>
          </p:cNvPr>
          <p:cNvSpPr>
            <a:spLocks noGrp="1"/>
          </p:cNvSpPr>
          <p:nvPr>
            <p:ph type="sldNum" sz="quarter" idx="12"/>
          </p:nvPr>
        </p:nvSpPr>
        <p:spPr/>
        <p:txBody>
          <a:bodyPr/>
          <a:lstStyle/>
          <a:p>
            <a:fld id="{DCFA25A3-CD15-424C-ADDF-7B1EE55E6490}" type="slidenum">
              <a:rPr lang="en-US" sz="1600" smtClean="0"/>
              <a:t>19</a:t>
            </a:fld>
            <a:endParaRPr lang="en-US" sz="1600" dirty="0"/>
          </a:p>
        </p:txBody>
      </p:sp>
    </p:spTree>
    <p:extLst>
      <p:ext uri="{BB962C8B-B14F-4D97-AF65-F5344CB8AC3E}">
        <p14:creationId xmlns:p14="http://schemas.microsoft.com/office/powerpoint/2010/main" val="410369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9ADB-8140-4A34-9A09-39493A8CE067}"/>
              </a:ext>
            </a:extLst>
          </p:cNvPr>
          <p:cNvSpPr>
            <a:spLocks noGrp="1"/>
          </p:cNvSpPr>
          <p:nvPr>
            <p:ph type="title"/>
          </p:nvPr>
        </p:nvSpPr>
        <p:spPr/>
        <p:txBody>
          <a:bodyPr>
            <a:normAutofit/>
          </a:bodyPr>
          <a:lstStyle/>
          <a:p>
            <a:r>
              <a:rPr lang="en-CA" dirty="0">
                <a:solidFill>
                  <a:schemeClr val="accent2">
                    <a:lumMod val="75000"/>
                  </a:schemeClr>
                </a:solidFill>
              </a:rPr>
              <a:t>Agenda</a:t>
            </a:r>
          </a:p>
        </p:txBody>
      </p:sp>
      <p:sp>
        <p:nvSpPr>
          <p:cNvPr id="3" name="Content Placeholder 2">
            <a:extLst>
              <a:ext uri="{FF2B5EF4-FFF2-40B4-BE49-F238E27FC236}">
                <a16:creationId xmlns:a16="http://schemas.microsoft.com/office/drawing/2014/main" id="{9D3F02CA-4443-437C-9181-4E5784E88A78}"/>
              </a:ext>
            </a:extLst>
          </p:cNvPr>
          <p:cNvSpPr>
            <a:spLocks noGrp="1"/>
          </p:cNvSpPr>
          <p:nvPr>
            <p:ph idx="1"/>
          </p:nvPr>
        </p:nvSpPr>
        <p:spPr/>
        <p:txBody>
          <a:bodyPr>
            <a:normAutofit/>
          </a:bodyPr>
          <a:lstStyle/>
          <a:p>
            <a:r>
              <a:rPr lang="en-CA" dirty="0"/>
              <a:t>1. </a:t>
            </a:r>
            <a:r>
              <a:rPr lang="en-CA" sz="2400" dirty="0"/>
              <a:t>Welcome and Introductory Activity</a:t>
            </a:r>
          </a:p>
          <a:p>
            <a:r>
              <a:rPr lang="en-CA" sz="2400" dirty="0"/>
              <a:t>2. Who is covered by the RTA?</a:t>
            </a:r>
          </a:p>
          <a:p>
            <a:r>
              <a:rPr lang="en-CA" sz="2400" dirty="0"/>
              <a:t>3. Eviction Sequence | Discussion</a:t>
            </a:r>
          </a:p>
          <a:p>
            <a:r>
              <a:rPr lang="en-CA" sz="2400" b="1" i="1" dirty="0"/>
              <a:t>BREAK</a:t>
            </a:r>
            <a:endParaRPr lang="en-CA" sz="2400" dirty="0"/>
          </a:p>
          <a:p>
            <a:r>
              <a:rPr lang="en-CA" sz="2400" dirty="0"/>
              <a:t>4. Repayment Agreements: What Tenants Should Know | Discussion</a:t>
            </a:r>
            <a:r>
              <a:rPr lang="en-CA" sz="2400" b="1" i="1" dirty="0"/>
              <a:t>	</a:t>
            </a:r>
          </a:p>
          <a:p>
            <a:r>
              <a:rPr lang="en-CA" sz="2400" dirty="0"/>
              <a:t>5. What can community workers do? Resources for tenants</a:t>
            </a:r>
          </a:p>
          <a:p>
            <a:r>
              <a:rPr lang="en-CA" sz="2400" dirty="0"/>
              <a:t>6. Evaluation and Wrap-up </a:t>
            </a:r>
          </a:p>
          <a:p>
            <a:pPr marL="0" indent="0">
              <a:buNone/>
            </a:pPr>
            <a:endParaRPr lang="en-CA" dirty="0"/>
          </a:p>
        </p:txBody>
      </p:sp>
      <p:sp>
        <p:nvSpPr>
          <p:cNvPr id="4" name="Slide Number Placeholder 3">
            <a:extLst>
              <a:ext uri="{FF2B5EF4-FFF2-40B4-BE49-F238E27FC236}">
                <a16:creationId xmlns:a16="http://schemas.microsoft.com/office/drawing/2014/main" id="{BC986BC7-1626-3F45-9B95-2C7C01B344FF}"/>
              </a:ext>
            </a:extLst>
          </p:cNvPr>
          <p:cNvSpPr>
            <a:spLocks noGrp="1"/>
          </p:cNvSpPr>
          <p:nvPr>
            <p:ph type="sldNum" sz="quarter" idx="12"/>
          </p:nvPr>
        </p:nvSpPr>
        <p:spPr/>
        <p:txBody>
          <a:bodyPr/>
          <a:lstStyle/>
          <a:p>
            <a:fld id="{DCFA25A3-CD15-424C-ADDF-7B1EE55E6490}" type="slidenum">
              <a:rPr lang="en-US" sz="1600" b="1" smtClean="0"/>
              <a:t>2</a:t>
            </a:fld>
            <a:endParaRPr lang="en-US" sz="1600" b="1" dirty="0"/>
          </a:p>
        </p:txBody>
      </p:sp>
    </p:spTree>
    <p:extLst>
      <p:ext uri="{BB962C8B-B14F-4D97-AF65-F5344CB8AC3E}">
        <p14:creationId xmlns:p14="http://schemas.microsoft.com/office/powerpoint/2010/main" val="358264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443D-263E-4E26-9D02-A21D5D9F5FD9}"/>
              </a:ext>
            </a:extLst>
          </p:cNvPr>
          <p:cNvSpPr>
            <a:spLocks noGrp="1"/>
          </p:cNvSpPr>
          <p:nvPr>
            <p:ph type="title"/>
          </p:nvPr>
        </p:nvSpPr>
        <p:spPr/>
        <p:txBody>
          <a:bodyPr>
            <a:normAutofit/>
          </a:bodyPr>
          <a:lstStyle/>
          <a:p>
            <a:r>
              <a:rPr lang="en-CA" dirty="0">
                <a:solidFill>
                  <a:schemeClr val="accent2">
                    <a:lumMod val="75000"/>
                  </a:schemeClr>
                </a:solidFill>
              </a:rPr>
              <a:t>Take-home Points</a:t>
            </a:r>
          </a:p>
        </p:txBody>
      </p:sp>
      <p:sp>
        <p:nvSpPr>
          <p:cNvPr id="3" name="Content Placeholder 2">
            <a:extLst>
              <a:ext uri="{FF2B5EF4-FFF2-40B4-BE49-F238E27FC236}">
                <a16:creationId xmlns:a16="http://schemas.microsoft.com/office/drawing/2014/main" id="{877ED8B7-C18D-4323-BFA4-C2531F00B086}"/>
              </a:ext>
            </a:extLst>
          </p:cNvPr>
          <p:cNvSpPr>
            <a:spLocks noGrp="1"/>
          </p:cNvSpPr>
          <p:nvPr>
            <p:ph idx="1"/>
          </p:nvPr>
        </p:nvSpPr>
        <p:spPr>
          <a:xfrm>
            <a:off x="1097280" y="1845734"/>
            <a:ext cx="8562110" cy="2895078"/>
          </a:xfrm>
        </p:spPr>
        <p:txBody>
          <a:bodyPr>
            <a:normAutofit fontScale="47500" lnSpcReduction="20000"/>
          </a:bodyPr>
          <a:lstStyle/>
          <a:p>
            <a:pPr marL="0" indent="0">
              <a:buNone/>
            </a:pPr>
            <a:endParaRPr lang="en-CA" sz="2800" dirty="0"/>
          </a:p>
          <a:p>
            <a:pPr indent="-252000">
              <a:lnSpc>
                <a:spcPct val="120000"/>
              </a:lnSpc>
              <a:buFont typeface="Wingdings" panose="05000000000000000000" pitchFamily="2" charset="2"/>
              <a:buChar char="ü"/>
            </a:pPr>
            <a:r>
              <a:rPr lang="en-CA" sz="6700" dirty="0"/>
              <a:t>  There is a legal process a landlord must follow before an eviction can happen, </a:t>
            </a:r>
            <a:r>
              <a:rPr lang="en-CA" sz="6700" b="1" i="1" dirty="0"/>
              <a:t>in all situations</a:t>
            </a:r>
          </a:p>
          <a:p>
            <a:pPr>
              <a:lnSpc>
                <a:spcPct val="120000"/>
              </a:lnSpc>
              <a:buFont typeface="Wingdings" panose="05000000000000000000" pitchFamily="2" charset="2"/>
              <a:buChar char="ü"/>
            </a:pPr>
            <a:r>
              <a:rPr lang="en-CA" sz="6700" dirty="0"/>
              <a:t>  There are actions a tenant can take to avoid eviction, </a:t>
            </a:r>
            <a:r>
              <a:rPr lang="en-CA" sz="6700" b="1" i="1" dirty="0"/>
              <a:t>in many situations</a:t>
            </a:r>
          </a:p>
        </p:txBody>
      </p:sp>
      <p:pic>
        <p:nvPicPr>
          <p:cNvPr id="5" name="Picture 4">
            <a:extLst>
              <a:ext uri="{FF2B5EF4-FFF2-40B4-BE49-F238E27FC236}">
                <a16:creationId xmlns:a16="http://schemas.microsoft.com/office/drawing/2014/main" id="{4FAB3440-BFBF-42CA-B764-8402E8FC7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7947" y="351998"/>
            <a:ext cx="2814495" cy="2770724"/>
          </a:xfrm>
          <a:prstGeom prst="rect">
            <a:avLst/>
          </a:prstGeom>
        </p:spPr>
      </p:pic>
      <p:sp>
        <p:nvSpPr>
          <p:cNvPr id="4" name="Slide Number Placeholder 3">
            <a:extLst>
              <a:ext uri="{FF2B5EF4-FFF2-40B4-BE49-F238E27FC236}">
                <a16:creationId xmlns:a16="http://schemas.microsoft.com/office/drawing/2014/main" id="{784D9FE1-E5C6-724E-8D09-C55B776BB5E5}"/>
              </a:ext>
            </a:extLst>
          </p:cNvPr>
          <p:cNvSpPr>
            <a:spLocks noGrp="1"/>
          </p:cNvSpPr>
          <p:nvPr>
            <p:ph type="sldNum" sz="quarter" idx="12"/>
          </p:nvPr>
        </p:nvSpPr>
        <p:spPr/>
        <p:txBody>
          <a:bodyPr/>
          <a:lstStyle/>
          <a:p>
            <a:fld id="{DCFA25A3-CD15-424C-ADDF-7B1EE55E6490}" type="slidenum">
              <a:rPr lang="en-US" sz="1600" smtClean="0"/>
              <a:t>20</a:t>
            </a:fld>
            <a:endParaRPr lang="en-US" sz="1600" dirty="0"/>
          </a:p>
        </p:txBody>
      </p:sp>
    </p:spTree>
    <p:extLst>
      <p:ext uri="{BB962C8B-B14F-4D97-AF65-F5344CB8AC3E}">
        <p14:creationId xmlns:p14="http://schemas.microsoft.com/office/powerpoint/2010/main" val="279575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BCF2-661A-49C8-88F0-8CE7E1830F55}"/>
              </a:ext>
            </a:extLst>
          </p:cNvPr>
          <p:cNvSpPr>
            <a:spLocks noGrp="1"/>
          </p:cNvSpPr>
          <p:nvPr>
            <p:ph type="title"/>
          </p:nvPr>
        </p:nvSpPr>
        <p:spPr>
          <a:xfrm>
            <a:off x="1066800" y="333266"/>
            <a:ext cx="10058400" cy="1450757"/>
          </a:xfrm>
        </p:spPr>
        <p:txBody>
          <a:bodyPr/>
          <a:lstStyle/>
          <a:p>
            <a:r>
              <a:rPr lang="en-CA" dirty="0">
                <a:solidFill>
                  <a:schemeClr val="accent2">
                    <a:lumMod val="75000"/>
                  </a:schemeClr>
                </a:solidFill>
              </a:rPr>
              <a:t>Landlords CANNOT evict because</a:t>
            </a:r>
            <a:r>
              <a:rPr lang="en-CA" dirty="0">
                <a:solidFill>
                  <a:schemeClr val="accent2">
                    <a:lumMod val="50000"/>
                  </a:schemeClr>
                </a:solidFill>
              </a:rPr>
              <a:t>…</a:t>
            </a:r>
          </a:p>
        </p:txBody>
      </p:sp>
      <p:sp>
        <p:nvSpPr>
          <p:cNvPr id="3" name="Content Placeholder 2">
            <a:extLst>
              <a:ext uri="{FF2B5EF4-FFF2-40B4-BE49-F238E27FC236}">
                <a16:creationId xmlns:a16="http://schemas.microsoft.com/office/drawing/2014/main" id="{4E09A51A-15E6-4D6D-AE59-BAA61D30FDA7}"/>
              </a:ext>
            </a:extLst>
          </p:cNvPr>
          <p:cNvSpPr>
            <a:spLocks noGrp="1"/>
          </p:cNvSpPr>
          <p:nvPr>
            <p:ph idx="1"/>
          </p:nvPr>
        </p:nvSpPr>
        <p:spPr>
          <a:xfrm>
            <a:off x="1097280" y="2130904"/>
            <a:ext cx="10058400" cy="3471854"/>
          </a:xfrm>
        </p:spPr>
        <p:txBody>
          <a:bodyPr>
            <a:normAutofit/>
          </a:bodyPr>
          <a:lstStyle/>
          <a:p>
            <a:pPr>
              <a:buFont typeface="Wingdings" panose="05000000000000000000" pitchFamily="2" charset="2"/>
              <a:buChar char="Ø"/>
            </a:pPr>
            <a:endParaRPr lang="en-CA" sz="3200" dirty="0"/>
          </a:p>
          <a:p>
            <a:pPr>
              <a:buFont typeface="Wingdings" panose="05000000000000000000" pitchFamily="2" charset="2"/>
              <a:buChar char="Ø"/>
            </a:pPr>
            <a:r>
              <a:rPr lang="en-CA" sz="3200" dirty="0"/>
              <a:t> They don’t like someone</a:t>
            </a:r>
          </a:p>
          <a:p>
            <a:pPr>
              <a:buFont typeface="Wingdings" panose="05000000000000000000" pitchFamily="2" charset="2"/>
              <a:buChar char="Ø"/>
            </a:pPr>
            <a:r>
              <a:rPr lang="en-CA" sz="3200" dirty="0"/>
              <a:t> They want to get more rent from a new tenant</a:t>
            </a:r>
          </a:p>
          <a:p>
            <a:pPr>
              <a:buFont typeface="Wingdings" panose="05000000000000000000" pitchFamily="2" charset="2"/>
              <a:buChar char="Ø"/>
            </a:pPr>
            <a:r>
              <a:rPr lang="en-CA" sz="3200" dirty="0"/>
              <a:t> The tenant has a health condition or disability</a:t>
            </a:r>
          </a:p>
        </p:txBody>
      </p:sp>
      <p:pic>
        <p:nvPicPr>
          <p:cNvPr id="5" name="Picture 4">
            <a:extLst>
              <a:ext uri="{FF2B5EF4-FFF2-40B4-BE49-F238E27FC236}">
                <a16:creationId xmlns:a16="http://schemas.microsoft.com/office/drawing/2014/main" id="{D992B8A4-CFBC-4304-8D79-D60914A31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379" y="1060945"/>
            <a:ext cx="1575193" cy="1555503"/>
          </a:xfrm>
          <a:prstGeom prst="rect">
            <a:avLst/>
          </a:prstGeom>
          <a:solidFill>
            <a:schemeClr val="bg1"/>
          </a:solidFill>
        </p:spPr>
      </p:pic>
      <p:sp>
        <p:nvSpPr>
          <p:cNvPr id="4" name="Slide Number Placeholder 3">
            <a:extLst>
              <a:ext uri="{FF2B5EF4-FFF2-40B4-BE49-F238E27FC236}">
                <a16:creationId xmlns:a16="http://schemas.microsoft.com/office/drawing/2014/main" id="{0F0CFDE5-5927-5B44-B434-7DC4CADB26B1}"/>
              </a:ext>
            </a:extLst>
          </p:cNvPr>
          <p:cNvSpPr>
            <a:spLocks noGrp="1"/>
          </p:cNvSpPr>
          <p:nvPr>
            <p:ph type="sldNum" sz="quarter" idx="12"/>
          </p:nvPr>
        </p:nvSpPr>
        <p:spPr/>
        <p:txBody>
          <a:bodyPr/>
          <a:lstStyle/>
          <a:p>
            <a:fld id="{DCFA25A3-CD15-424C-ADDF-7B1EE55E6490}" type="slidenum">
              <a:rPr lang="en-US" sz="1600" smtClean="0"/>
              <a:t>21</a:t>
            </a:fld>
            <a:endParaRPr lang="en-US" sz="1600" dirty="0"/>
          </a:p>
        </p:txBody>
      </p:sp>
    </p:spTree>
    <p:extLst>
      <p:ext uri="{BB962C8B-B14F-4D97-AF65-F5344CB8AC3E}">
        <p14:creationId xmlns:p14="http://schemas.microsoft.com/office/powerpoint/2010/main" val="1236296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C2EE-069F-4FC4-B2B0-9382AD79C5A1}"/>
              </a:ext>
            </a:extLst>
          </p:cNvPr>
          <p:cNvSpPr>
            <a:spLocks noGrp="1"/>
          </p:cNvSpPr>
          <p:nvPr>
            <p:ph type="title"/>
          </p:nvPr>
        </p:nvSpPr>
        <p:spPr/>
        <p:txBody>
          <a:bodyPr>
            <a:normAutofit/>
          </a:bodyPr>
          <a:lstStyle/>
          <a:p>
            <a:r>
              <a:rPr lang="en-CA" dirty="0">
                <a:solidFill>
                  <a:schemeClr val="accent2">
                    <a:lumMod val="75000"/>
                  </a:schemeClr>
                </a:solidFill>
              </a:rPr>
              <a:t>Questions?</a:t>
            </a:r>
          </a:p>
        </p:txBody>
      </p:sp>
      <p:pic>
        <p:nvPicPr>
          <p:cNvPr id="4" name="Picture 3">
            <a:extLst>
              <a:ext uri="{FF2B5EF4-FFF2-40B4-BE49-F238E27FC236}">
                <a16:creationId xmlns:a16="http://schemas.microsoft.com/office/drawing/2014/main" id="{088BAD3E-BF2A-4D0F-B34A-AC05D6C6F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791" y="1946148"/>
            <a:ext cx="5882418" cy="3920080"/>
          </a:xfrm>
          <a:prstGeom prst="rect">
            <a:avLst/>
          </a:prstGeom>
        </p:spPr>
      </p:pic>
      <p:sp>
        <p:nvSpPr>
          <p:cNvPr id="3" name="Slide Number Placeholder 2">
            <a:extLst>
              <a:ext uri="{FF2B5EF4-FFF2-40B4-BE49-F238E27FC236}">
                <a16:creationId xmlns:a16="http://schemas.microsoft.com/office/drawing/2014/main" id="{26C3092C-CE39-894F-A130-3C4E82EA4FCD}"/>
              </a:ext>
            </a:extLst>
          </p:cNvPr>
          <p:cNvSpPr>
            <a:spLocks noGrp="1"/>
          </p:cNvSpPr>
          <p:nvPr>
            <p:ph type="sldNum" sz="quarter" idx="12"/>
          </p:nvPr>
        </p:nvSpPr>
        <p:spPr/>
        <p:txBody>
          <a:bodyPr/>
          <a:lstStyle/>
          <a:p>
            <a:fld id="{DCFA25A3-CD15-424C-ADDF-7B1EE55E6490}" type="slidenum">
              <a:rPr lang="en-US" sz="1600" smtClean="0"/>
              <a:t>22</a:t>
            </a:fld>
            <a:endParaRPr lang="en-US" sz="1600" dirty="0"/>
          </a:p>
        </p:txBody>
      </p:sp>
    </p:spTree>
    <p:extLst>
      <p:ext uri="{BB962C8B-B14F-4D97-AF65-F5344CB8AC3E}">
        <p14:creationId xmlns:p14="http://schemas.microsoft.com/office/powerpoint/2010/main" val="330391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7369-CF1D-45C3-A1E9-535A445DE082}"/>
              </a:ext>
            </a:extLst>
          </p:cNvPr>
          <p:cNvSpPr>
            <a:spLocks noGrp="1"/>
          </p:cNvSpPr>
          <p:nvPr>
            <p:ph type="title"/>
          </p:nvPr>
        </p:nvSpPr>
        <p:spPr/>
        <p:txBody>
          <a:bodyPr>
            <a:normAutofit/>
          </a:bodyPr>
          <a:lstStyle/>
          <a:p>
            <a:r>
              <a:rPr lang="en-CA" dirty="0">
                <a:solidFill>
                  <a:schemeClr val="accent2">
                    <a:lumMod val="75000"/>
                  </a:schemeClr>
                </a:solidFill>
              </a:rPr>
              <a:t>Steps in an Eviction</a:t>
            </a:r>
          </a:p>
        </p:txBody>
      </p:sp>
      <p:pic>
        <p:nvPicPr>
          <p:cNvPr id="4" name="Picture 2" descr="Computer Science: Sequences, Selections, and Loops">
            <a:extLst>
              <a:ext uri="{FF2B5EF4-FFF2-40B4-BE49-F238E27FC236}">
                <a16:creationId xmlns:a16="http://schemas.microsoft.com/office/drawing/2014/main" id="{30B1440F-E5CA-43EF-B34F-F91EA7F1E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132" y="1881354"/>
            <a:ext cx="6491068" cy="41334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164F707-E851-0442-9DE4-DF6FD0F379BA}"/>
              </a:ext>
            </a:extLst>
          </p:cNvPr>
          <p:cNvSpPr>
            <a:spLocks noGrp="1"/>
          </p:cNvSpPr>
          <p:nvPr>
            <p:ph type="sldNum" sz="quarter" idx="12"/>
          </p:nvPr>
        </p:nvSpPr>
        <p:spPr/>
        <p:txBody>
          <a:bodyPr/>
          <a:lstStyle/>
          <a:p>
            <a:fld id="{DCFA25A3-CD15-424C-ADDF-7B1EE55E6490}" type="slidenum">
              <a:rPr lang="en-US" sz="1600" smtClean="0"/>
              <a:t>23</a:t>
            </a:fld>
            <a:endParaRPr lang="en-US" sz="1600"/>
          </a:p>
        </p:txBody>
      </p:sp>
    </p:spTree>
    <p:extLst>
      <p:ext uri="{BB962C8B-B14F-4D97-AF65-F5344CB8AC3E}">
        <p14:creationId xmlns:p14="http://schemas.microsoft.com/office/powerpoint/2010/main" val="1061077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8C1-40ED-425B-B38E-432CEB28FA18}"/>
              </a:ext>
            </a:extLst>
          </p:cNvPr>
          <p:cNvSpPr>
            <a:spLocks noGrp="1"/>
          </p:cNvSpPr>
          <p:nvPr>
            <p:ph type="title"/>
          </p:nvPr>
        </p:nvSpPr>
        <p:spPr/>
        <p:txBody>
          <a:bodyPr>
            <a:normAutofit/>
          </a:bodyPr>
          <a:lstStyle/>
          <a:p>
            <a:r>
              <a:rPr lang="en-CA" dirty="0">
                <a:solidFill>
                  <a:schemeClr val="accent2">
                    <a:lumMod val="75000"/>
                  </a:schemeClr>
                </a:solidFill>
              </a:rPr>
              <a:t>Steps in an Eviction – Put them in Order</a:t>
            </a:r>
          </a:p>
        </p:txBody>
      </p:sp>
      <p:sp>
        <p:nvSpPr>
          <p:cNvPr id="3" name="Content Placeholder 2">
            <a:extLst>
              <a:ext uri="{FF2B5EF4-FFF2-40B4-BE49-F238E27FC236}">
                <a16:creationId xmlns:a16="http://schemas.microsoft.com/office/drawing/2014/main" id="{0E21FE3F-76C8-4E38-BB50-A713D33F89E9}"/>
              </a:ext>
            </a:extLst>
          </p:cNvPr>
          <p:cNvSpPr>
            <a:spLocks noGrp="1"/>
          </p:cNvSpPr>
          <p:nvPr>
            <p:ph idx="1"/>
          </p:nvPr>
        </p:nvSpPr>
        <p:spPr>
          <a:xfrm flipV="1">
            <a:off x="1097280" y="1800015"/>
            <a:ext cx="9771348" cy="45719"/>
          </a:xfrm>
        </p:spPr>
        <p:txBody>
          <a:bodyPr>
            <a:normAutofit fontScale="25000" lnSpcReduction="20000"/>
          </a:bodyPr>
          <a:lstStyle/>
          <a:p>
            <a:endParaRPr lang="en-CA" dirty="0"/>
          </a:p>
        </p:txBody>
      </p:sp>
      <p:sp>
        <p:nvSpPr>
          <p:cNvPr id="4" name="Rectangle 3">
            <a:extLst>
              <a:ext uri="{FF2B5EF4-FFF2-40B4-BE49-F238E27FC236}">
                <a16:creationId xmlns:a16="http://schemas.microsoft.com/office/drawing/2014/main" id="{E7B85710-D77B-462C-BEBF-FD75D3D264CC}"/>
              </a:ext>
            </a:extLst>
          </p:cNvPr>
          <p:cNvSpPr/>
          <p:nvPr/>
        </p:nvSpPr>
        <p:spPr>
          <a:xfrm>
            <a:off x="1097278" y="2144024"/>
            <a:ext cx="4290646" cy="7877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Notice of Hearing</a:t>
            </a:r>
          </a:p>
        </p:txBody>
      </p:sp>
      <p:sp>
        <p:nvSpPr>
          <p:cNvPr id="6" name="Rectangle 5">
            <a:extLst>
              <a:ext uri="{FF2B5EF4-FFF2-40B4-BE49-F238E27FC236}">
                <a16:creationId xmlns:a16="http://schemas.microsoft.com/office/drawing/2014/main" id="{94A03E3B-AB8B-4528-BA47-194956EE05F8}"/>
              </a:ext>
            </a:extLst>
          </p:cNvPr>
          <p:cNvSpPr/>
          <p:nvPr/>
        </p:nvSpPr>
        <p:spPr>
          <a:xfrm>
            <a:off x="1097278" y="3033805"/>
            <a:ext cx="4417255"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Application to the LTB</a:t>
            </a:r>
          </a:p>
        </p:txBody>
      </p:sp>
      <p:sp>
        <p:nvSpPr>
          <p:cNvPr id="8" name="Rectangle 7">
            <a:extLst>
              <a:ext uri="{FF2B5EF4-FFF2-40B4-BE49-F238E27FC236}">
                <a16:creationId xmlns:a16="http://schemas.microsoft.com/office/drawing/2014/main" id="{1269F225-A0C1-4B69-A914-C8DF457524C9}"/>
              </a:ext>
            </a:extLst>
          </p:cNvPr>
          <p:cNvSpPr/>
          <p:nvPr/>
        </p:nvSpPr>
        <p:spPr>
          <a:xfrm>
            <a:off x="1097279" y="3811046"/>
            <a:ext cx="4417255"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Notice of Termination</a:t>
            </a:r>
          </a:p>
        </p:txBody>
      </p:sp>
      <p:sp>
        <p:nvSpPr>
          <p:cNvPr id="9" name="Rectangle 8">
            <a:extLst>
              <a:ext uri="{FF2B5EF4-FFF2-40B4-BE49-F238E27FC236}">
                <a16:creationId xmlns:a16="http://schemas.microsoft.com/office/drawing/2014/main" id="{34231EF9-5815-49B8-88DF-BCCE088B4606}"/>
              </a:ext>
            </a:extLst>
          </p:cNvPr>
          <p:cNvSpPr/>
          <p:nvPr/>
        </p:nvSpPr>
        <p:spPr>
          <a:xfrm>
            <a:off x="1097280" y="4686111"/>
            <a:ext cx="3833446"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endParaRPr lang="en-CA" sz="2800" dirty="0"/>
          </a:p>
          <a:p>
            <a:r>
              <a:rPr lang="en-CA" sz="2800" dirty="0"/>
              <a:t>Sheriff’s Notice</a:t>
            </a:r>
          </a:p>
          <a:p>
            <a:endParaRPr lang="en-CA" sz="2800" dirty="0"/>
          </a:p>
        </p:txBody>
      </p:sp>
      <p:sp>
        <p:nvSpPr>
          <p:cNvPr id="10" name="Rectangle 9">
            <a:extLst>
              <a:ext uri="{FF2B5EF4-FFF2-40B4-BE49-F238E27FC236}">
                <a16:creationId xmlns:a16="http://schemas.microsoft.com/office/drawing/2014/main" id="{E1F8089F-8302-415D-8574-968602600055}"/>
              </a:ext>
            </a:extLst>
          </p:cNvPr>
          <p:cNvSpPr/>
          <p:nvPr/>
        </p:nvSpPr>
        <p:spPr>
          <a:xfrm>
            <a:off x="6126479" y="2206030"/>
            <a:ext cx="5813884"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Landlord and Tenant Board Hearing</a:t>
            </a:r>
          </a:p>
        </p:txBody>
      </p:sp>
      <p:sp>
        <p:nvSpPr>
          <p:cNvPr id="11" name="Rectangle 10">
            <a:extLst>
              <a:ext uri="{FF2B5EF4-FFF2-40B4-BE49-F238E27FC236}">
                <a16:creationId xmlns:a16="http://schemas.microsoft.com/office/drawing/2014/main" id="{FF2206AD-4C28-4BD0-87B8-9C67E63FFF51}"/>
              </a:ext>
            </a:extLst>
          </p:cNvPr>
          <p:cNvSpPr/>
          <p:nvPr/>
        </p:nvSpPr>
        <p:spPr>
          <a:xfrm>
            <a:off x="6126480" y="3033804"/>
            <a:ext cx="3833446"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Mediation</a:t>
            </a:r>
          </a:p>
        </p:txBody>
      </p:sp>
      <p:sp>
        <p:nvSpPr>
          <p:cNvPr id="12" name="Rectangle 11">
            <a:extLst>
              <a:ext uri="{FF2B5EF4-FFF2-40B4-BE49-F238E27FC236}">
                <a16:creationId xmlns:a16="http://schemas.microsoft.com/office/drawing/2014/main" id="{8E597872-2877-4558-8CD2-AF023CC1FDB0}"/>
              </a:ext>
            </a:extLst>
          </p:cNvPr>
          <p:cNvSpPr/>
          <p:nvPr/>
        </p:nvSpPr>
        <p:spPr>
          <a:xfrm>
            <a:off x="6126480" y="3861578"/>
            <a:ext cx="3833446"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Eviction</a:t>
            </a:r>
          </a:p>
        </p:txBody>
      </p:sp>
      <p:sp>
        <p:nvSpPr>
          <p:cNvPr id="13" name="Rectangle 12">
            <a:extLst>
              <a:ext uri="{FF2B5EF4-FFF2-40B4-BE49-F238E27FC236}">
                <a16:creationId xmlns:a16="http://schemas.microsoft.com/office/drawing/2014/main" id="{E75F86B5-1769-4BDD-B3DD-8C277D07E66B}"/>
              </a:ext>
            </a:extLst>
          </p:cNvPr>
          <p:cNvSpPr/>
          <p:nvPr/>
        </p:nvSpPr>
        <p:spPr>
          <a:xfrm>
            <a:off x="6126480" y="4686111"/>
            <a:ext cx="3833446"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After the Eviction</a:t>
            </a:r>
          </a:p>
        </p:txBody>
      </p:sp>
      <p:sp>
        <p:nvSpPr>
          <p:cNvPr id="14" name="Slide Number Placeholder 13">
            <a:extLst>
              <a:ext uri="{FF2B5EF4-FFF2-40B4-BE49-F238E27FC236}">
                <a16:creationId xmlns:a16="http://schemas.microsoft.com/office/drawing/2014/main" id="{466769FE-45EA-49F7-9D55-E70064C513BF}"/>
              </a:ext>
            </a:extLst>
          </p:cNvPr>
          <p:cNvSpPr>
            <a:spLocks noGrp="1"/>
          </p:cNvSpPr>
          <p:nvPr>
            <p:ph type="sldNum" sz="quarter" idx="12"/>
          </p:nvPr>
        </p:nvSpPr>
        <p:spPr/>
        <p:txBody>
          <a:bodyPr/>
          <a:lstStyle/>
          <a:p>
            <a:fld id="{DCFA25A3-CD15-424C-ADDF-7B1EE55E6490}" type="slidenum">
              <a:rPr lang="en-US" sz="1600" smtClean="0"/>
              <a:t>24</a:t>
            </a:fld>
            <a:endParaRPr lang="en-US" sz="1600"/>
          </a:p>
        </p:txBody>
      </p:sp>
    </p:spTree>
    <p:extLst>
      <p:ext uri="{BB962C8B-B14F-4D97-AF65-F5344CB8AC3E}">
        <p14:creationId xmlns:p14="http://schemas.microsoft.com/office/powerpoint/2010/main" val="427531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8C1-40ED-425B-B38E-432CEB28FA18}"/>
              </a:ext>
            </a:extLst>
          </p:cNvPr>
          <p:cNvSpPr>
            <a:spLocks noGrp="1"/>
          </p:cNvSpPr>
          <p:nvPr>
            <p:ph type="title"/>
          </p:nvPr>
        </p:nvSpPr>
        <p:spPr>
          <a:xfrm>
            <a:off x="1066800" y="343360"/>
            <a:ext cx="10058400" cy="1450757"/>
          </a:xfrm>
        </p:spPr>
        <p:txBody>
          <a:bodyPr>
            <a:normAutofit/>
          </a:bodyPr>
          <a:lstStyle/>
          <a:p>
            <a:r>
              <a:rPr lang="en-CA" dirty="0">
                <a:solidFill>
                  <a:schemeClr val="accent2">
                    <a:lumMod val="75000"/>
                  </a:schemeClr>
                </a:solidFill>
              </a:rPr>
              <a:t>Steps in an Eviction – Steps in Order</a:t>
            </a:r>
          </a:p>
        </p:txBody>
      </p:sp>
      <p:sp>
        <p:nvSpPr>
          <p:cNvPr id="4" name="Rectangle 3">
            <a:extLst>
              <a:ext uri="{FF2B5EF4-FFF2-40B4-BE49-F238E27FC236}">
                <a16:creationId xmlns:a16="http://schemas.microsoft.com/office/drawing/2014/main" id="{E7B85710-D77B-462C-BEBF-FD75D3D264CC}"/>
              </a:ext>
            </a:extLst>
          </p:cNvPr>
          <p:cNvSpPr/>
          <p:nvPr/>
        </p:nvSpPr>
        <p:spPr>
          <a:xfrm>
            <a:off x="1097278" y="2144024"/>
            <a:ext cx="4290646" cy="7877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eriod"/>
            </a:pPr>
            <a:r>
              <a:rPr lang="en-CA" sz="2800" dirty="0"/>
              <a:t>Notice of Termination</a:t>
            </a:r>
          </a:p>
        </p:txBody>
      </p:sp>
      <p:sp>
        <p:nvSpPr>
          <p:cNvPr id="6" name="Rectangle 5">
            <a:extLst>
              <a:ext uri="{FF2B5EF4-FFF2-40B4-BE49-F238E27FC236}">
                <a16:creationId xmlns:a16="http://schemas.microsoft.com/office/drawing/2014/main" id="{94A03E3B-AB8B-4528-BA47-194956EE05F8}"/>
              </a:ext>
            </a:extLst>
          </p:cNvPr>
          <p:cNvSpPr/>
          <p:nvPr/>
        </p:nvSpPr>
        <p:spPr>
          <a:xfrm>
            <a:off x="1097278" y="3033805"/>
            <a:ext cx="4417255"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2. Application to the LTB</a:t>
            </a:r>
          </a:p>
        </p:txBody>
      </p:sp>
      <p:sp>
        <p:nvSpPr>
          <p:cNvPr id="8" name="Rectangle 7">
            <a:extLst>
              <a:ext uri="{FF2B5EF4-FFF2-40B4-BE49-F238E27FC236}">
                <a16:creationId xmlns:a16="http://schemas.microsoft.com/office/drawing/2014/main" id="{1269F225-A0C1-4B69-A914-C8DF457524C9}"/>
              </a:ext>
            </a:extLst>
          </p:cNvPr>
          <p:cNvSpPr/>
          <p:nvPr/>
        </p:nvSpPr>
        <p:spPr>
          <a:xfrm>
            <a:off x="1097279" y="3811046"/>
            <a:ext cx="4417255"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3. Notice of Hearing</a:t>
            </a:r>
          </a:p>
        </p:txBody>
      </p:sp>
      <p:sp>
        <p:nvSpPr>
          <p:cNvPr id="9" name="Rectangle 8">
            <a:extLst>
              <a:ext uri="{FF2B5EF4-FFF2-40B4-BE49-F238E27FC236}">
                <a16:creationId xmlns:a16="http://schemas.microsoft.com/office/drawing/2014/main" id="{34231EF9-5815-49B8-88DF-BCCE088B4606}"/>
              </a:ext>
            </a:extLst>
          </p:cNvPr>
          <p:cNvSpPr/>
          <p:nvPr/>
        </p:nvSpPr>
        <p:spPr>
          <a:xfrm>
            <a:off x="1097280" y="4686111"/>
            <a:ext cx="3833446"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4. Mediation</a:t>
            </a:r>
          </a:p>
        </p:txBody>
      </p:sp>
      <p:sp>
        <p:nvSpPr>
          <p:cNvPr id="10" name="Rectangle 9">
            <a:extLst>
              <a:ext uri="{FF2B5EF4-FFF2-40B4-BE49-F238E27FC236}">
                <a16:creationId xmlns:a16="http://schemas.microsoft.com/office/drawing/2014/main" id="{E1F8089F-8302-415D-8574-968602600055}"/>
              </a:ext>
            </a:extLst>
          </p:cNvPr>
          <p:cNvSpPr/>
          <p:nvPr/>
        </p:nvSpPr>
        <p:spPr>
          <a:xfrm>
            <a:off x="6126479" y="2206030"/>
            <a:ext cx="5813884"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5. Landlord and Tenant Board Hearing</a:t>
            </a:r>
          </a:p>
        </p:txBody>
      </p:sp>
      <p:sp>
        <p:nvSpPr>
          <p:cNvPr id="11" name="Rectangle 10">
            <a:extLst>
              <a:ext uri="{FF2B5EF4-FFF2-40B4-BE49-F238E27FC236}">
                <a16:creationId xmlns:a16="http://schemas.microsoft.com/office/drawing/2014/main" id="{FF2206AD-4C28-4BD0-87B8-9C67E63FFF51}"/>
              </a:ext>
            </a:extLst>
          </p:cNvPr>
          <p:cNvSpPr/>
          <p:nvPr/>
        </p:nvSpPr>
        <p:spPr>
          <a:xfrm>
            <a:off x="6126480" y="3033804"/>
            <a:ext cx="3833446"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6. Sheriff’s Notice</a:t>
            </a:r>
          </a:p>
        </p:txBody>
      </p:sp>
      <p:sp>
        <p:nvSpPr>
          <p:cNvPr id="12" name="Rectangle 11">
            <a:extLst>
              <a:ext uri="{FF2B5EF4-FFF2-40B4-BE49-F238E27FC236}">
                <a16:creationId xmlns:a16="http://schemas.microsoft.com/office/drawing/2014/main" id="{8E597872-2877-4558-8CD2-AF023CC1FDB0}"/>
              </a:ext>
            </a:extLst>
          </p:cNvPr>
          <p:cNvSpPr/>
          <p:nvPr/>
        </p:nvSpPr>
        <p:spPr>
          <a:xfrm>
            <a:off x="6126480" y="3861578"/>
            <a:ext cx="3833446"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7. Eviction</a:t>
            </a:r>
          </a:p>
        </p:txBody>
      </p:sp>
      <p:sp>
        <p:nvSpPr>
          <p:cNvPr id="13" name="Rectangle 12">
            <a:extLst>
              <a:ext uri="{FF2B5EF4-FFF2-40B4-BE49-F238E27FC236}">
                <a16:creationId xmlns:a16="http://schemas.microsoft.com/office/drawing/2014/main" id="{E75F86B5-1769-4BDD-B3DD-8C277D07E66B}"/>
              </a:ext>
            </a:extLst>
          </p:cNvPr>
          <p:cNvSpPr/>
          <p:nvPr/>
        </p:nvSpPr>
        <p:spPr>
          <a:xfrm>
            <a:off x="6126480" y="4686111"/>
            <a:ext cx="3833446" cy="6794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CA" sz="2800" dirty="0"/>
              <a:t>8. After the Eviction</a:t>
            </a:r>
          </a:p>
        </p:txBody>
      </p:sp>
      <p:sp>
        <p:nvSpPr>
          <p:cNvPr id="3" name="Slide Number Placeholder 2">
            <a:extLst>
              <a:ext uri="{FF2B5EF4-FFF2-40B4-BE49-F238E27FC236}">
                <a16:creationId xmlns:a16="http://schemas.microsoft.com/office/drawing/2014/main" id="{740B64D1-0FF3-4A4F-89C2-EB0520C8DB00}"/>
              </a:ext>
            </a:extLst>
          </p:cNvPr>
          <p:cNvSpPr>
            <a:spLocks noGrp="1"/>
          </p:cNvSpPr>
          <p:nvPr>
            <p:ph type="sldNum" sz="quarter" idx="12"/>
          </p:nvPr>
        </p:nvSpPr>
        <p:spPr/>
        <p:txBody>
          <a:bodyPr/>
          <a:lstStyle/>
          <a:p>
            <a:fld id="{DCFA25A3-CD15-424C-ADDF-7B1EE55E6490}" type="slidenum">
              <a:rPr lang="en-US" sz="1600" smtClean="0"/>
              <a:t>25</a:t>
            </a:fld>
            <a:endParaRPr lang="en-US" sz="1600" dirty="0"/>
          </a:p>
        </p:txBody>
      </p:sp>
    </p:spTree>
    <p:extLst>
      <p:ext uri="{BB962C8B-B14F-4D97-AF65-F5344CB8AC3E}">
        <p14:creationId xmlns:p14="http://schemas.microsoft.com/office/powerpoint/2010/main" val="135218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offee break">
            <a:extLst>
              <a:ext uri="{FF2B5EF4-FFF2-40B4-BE49-F238E27FC236}">
                <a16:creationId xmlns:a16="http://schemas.microsoft.com/office/drawing/2014/main" id="{66D84C40-132B-489D-9881-789FFFC20D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96" t="6195" r="16776" b="-1"/>
          <a:stretch/>
        </p:blipFill>
        <p:spPr bwMode="auto">
          <a:xfrm>
            <a:off x="4726390" y="-1"/>
            <a:ext cx="5499961" cy="6348235"/>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5D389-DE8A-4418-952D-1ABC38A48E28}"/>
              </a:ext>
            </a:extLst>
          </p:cNvPr>
          <p:cNvSpPr/>
          <p:nvPr/>
        </p:nvSpPr>
        <p:spPr>
          <a:xfrm>
            <a:off x="731520" y="2356414"/>
            <a:ext cx="4746567" cy="11900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4800" spc="-50" dirty="0">
                <a:solidFill>
                  <a:schemeClr val="accent2">
                    <a:lumMod val="75000"/>
                  </a:schemeClr>
                </a:solidFill>
                <a:latin typeface="+mj-lt"/>
                <a:ea typeface="+mj-ea"/>
                <a:cs typeface="+mj-cs"/>
              </a:rPr>
              <a:t>Time for a break</a:t>
            </a:r>
          </a:p>
        </p:txBody>
      </p:sp>
      <p:sp>
        <p:nvSpPr>
          <p:cNvPr id="4" name="Slide Number Placeholder 3">
            <a:extLst>
              <a:ext uri="{FF2B5EF4-FFF2-40B4-BE49-F238E27FC236}">
                <a16:creationId xmlns:a16="http://schemas.microsoft.com/office/drawing/2014/main" id="{381E736B-6EBB-8740-9F28-93B830AE504E}"/>
              </a:ext>
            </a:extLst>
          </p:cNvPr>
          <p:cNvSpPr>
            <a:spLocks noGrp="1"/>
          </p:cNvSpPr>
          <p:nvPr>
            <p:ph type="sldNum" sz="quarter" idx="12"/>
          </p:nvPr>
        </p:nvSpPr>
        <p:spPr/>
        <p:txBody>
          <a:bodyPr/>
          <a:lstStyle/>
          <a:p>
            <a:fld id="{DCFA25A3-CD15-424C-ADDF-7B1EE55E6490}" type="slidenum">
              <a:rPr lang="en-US" sz="1600" smtClean="0"/>
              <a:t>26</a:t>
            </a:fld>
            <a:endParaRPr lang="en-US" sz="1600" dirty="0"/>
          </a:p>
        </p:txBody>
      </p:sp>
    </p:spTree>
    <p:extLst>
      <p:ext uri="{BB962C8B-B14F-4D97-AF65-F5344CB8AC3E}">
        <p14:creationId xmlns:p14="http://schemas.microsoft.com/office/powerpoint/2010/main" val="1832161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7148-0B0C-4F4F-BEFC-DF2B8FB21C17}"/>
              </a:ext>
            </a:extLst>
          </p:cNvPr>
          <p:cNvSpPr>
            <a:spLocks noGrp="1"/>
          </p:cNvSpPr>
          <p:nvPr>
            <p:ph type="title"/>
          </p:nvPr>
        </p:nvSpPr>
        <p:spPr>
          <a:xfrm>
            <a:off x="1040130" y="988058"/>
            <a:ext cx="10381557" cy="748454"/>
          </a:xfrm>
        </p:spPr>
        <p:txBody>
          <a:bodyPr>
            <a:normAutofit fontScale="90000"/>
          </a:bodyPr>
          <a:lstStyle/>
          <a:p>
            <a:r>
              <a:rPr lang="en-CA" dirty="0"/>
              <a:t>	</a:t>
            </a:r>
            <a:br>
              <a:rPr lang="en-CA" dirty="0"/>
            </a:br>
            <a:r>
              <a:rPr lang="en-CA" sz="4400" dirty="0">
                <a:solidFill>
                  <a:schemeClr val="accent2">
                    <a:lumMod val="75000"/>
                  </a:schemeClr>
                </a:solidFill>
              </a:rPr>
              <a:t>What if a landlord offers a payment agreement?</a:t>
            </a:r>
          </a:p>
        </p:txBody>
      </p:sp>
      <p:sp>
        <p:nvSpPr>
          <p:cNvPr id="3" name="Content Placeholder 2">
            <a:extLst>
              <a:ext uri="{FF2B5EF4-FFF2-40B4-BE49-F238E27FC236}">
                <a16:creationId xmlns:a16="http://schemas.microsoft.com/office/drawing/2014/main" id="{6CC33B5F-A63D-4141-9262-01A3B0D4A8E8}"/>
              </a:ext>
            </a:extLst>
          </p:cNvPr>
          <p:cNvSpPr>
            <a:spLocks noGrp="1"/>
          </p:cNvSpPr>
          <p:nvPr>
            <p:ph idx="1"/>
          </p:nvPr>
        </p:nvSpPr>
        <p:spPr>
          <a:xfrm>
            <a:off x="1231385" y="2031433"/>
            <a:ext cx="9513771" cy="4133430"/>
          </a:xfrm>
        </p:spPr>
        <p:txBody>
          <a:bodyPr>
            <a:normAutofit/>
          </a:bodyPr>
          <a:lstStyle/>
          <a:p>
            <a:pPr marL="0" indent="0">
              <a:buNone/>
            </a:pPr>
            <a:r>
              <a:rPr lang="en-CA" sz="3200" dirty="0"/>
              <a:t>Landlords rarely forgive overdue rent</a:t>
            </a:r>
          </a:p>
          <a:p>
            <a:pPr marL="0" indent="0">
              <a:buNone/>
            </a:pPr>
            <a:r>
              <a:rPr lang="en-CA" sz="3200" dirty="0"/>
              <a:t>But may offer more time to pay</a:t>
            </a:r>
          </a:p>
          <a:p>
            <a:pPr marL="0" indent="0">
              <a:buNone/>
            </a:pPr>
            <a:endParaRPr lang="en-CA" sz="3200" b="1" dirty="0"/>
          </a:p>
          <a:p>
            <a:pPr marL="0" indent="0">
              <a:buNone/>
            </a:pPr>
            <a:r>
              <a:rPr lang="en-CA" sz="3200" b="1" dirty="0"/>
              <a:t>Take-home points for tenants:</a:t>
            </a:r>
            <a:endParaRPr lang="en-CA" sz="3200" dirty="0"/>
          </a:p>
          <a:p>
            <a:pPr>
              <a:buFont typeface="Wingdings" panose="05000000000000000000" pitchFamily="2" charset="2"/>
              <a:buChar char="Ø"/>
            </a:pPr>
            <a:r>
              <a:rPr lang="en-CA" sz="3200" dirty="0"/>
              <a:t> Don’t have to sign or accept the terms</a:t>
            </a:r>
          </a:p>
          <a:p>
            <a:pPr>
              <a:buFont typeface="Wingdings" panose="05000000000000000000" pitchFamily="2" charset="2"/>
              <a:buChar char="Ø"/>
            </a:pPr>
            <a:r>
              <a:rPr lang="en-CA" sz="3200" dirty="0"/>
              <a:t> Can’t be evicted just for refusing to sign</a:t>
            </a:r>
          </a:p>
          <a:p>
            <a:pPr marL="0" indent="0">
              <a:buNone/>
            </a:pPr>
            <a:endParaRPr lang="en-CA" sz="3200" dirty="0"/>
          </a:p>
          <a:p>
            <a:pPr marL="0" indent="0">
              <a:buNone/>
            </a:pPr>
            <a:endParaRPr lang="en-CA" sz="3200" dirty="0"/>
          </a:p>
          <a:p>
            <a:pPr marL="0" indent="0">
              <a:buNone/>
            </a:pPr>
            <a:endParaRPr lang="en-CA" sz="3200" dirty="0"/>
          </a:p>
          <a:p>
            <a:pPr marL="0" indent="0">
              <a:buNone/>
            </a:pPr>
            <a:endParaRPr lang="en-CA" sz="3200" dirty="0"/>
          </a:p>
          <a:p>
            <a:pPr marL="0" indent="0">
              <a:buNone/>
            </a:pPr>
            <a:endParaRPr lang="en-CA" sz="3200" dirty="0"/>
          </a:p>
          <a:p>
            <a:endParaRPr lang="en-CA" sz="3200" dirty="0"/>
          </a:p>
        </p:txBody>
      </p:sp>
      <p:pic>
        <p:nvPicPr>
          <p:cNvPr id="5" name="Picture 4">
            <a:extLst>
              <a:ext uri="{FF2B5EF4-FFF2-40B4-BE49-F238E27FC236}">
                <a16:creationId xmlns:a16="http://schemas.microsoft.com/office/drawing/2014/main" id="{F4117955-BB36-492C-BC2E-F6DE76E48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2174" y="1873775"/>
            <a:ext cx="2259513" cy="2224373"/>
          </a:xfrm>
          <a:prstGeom prst="rect">
            <a:avLst/>
          </a:prstGeom>
        </p:spPr>
      </p:pic>
      <p:sp>
        <p:nvSpPr>
          <p:cNvPr id="7" name="Slide Number Placeholder 6">
            <a:extLst>
              <a:ext uri="{FF2B5EF4-FFF2-40B4-BE49-F238E27FC236}">
                <a16:creationId xmlns:a16="http://schemas.microsoft.com/office/drawing/2014/main" id="{57247F65-CE86-485C-A0B9-822BF85B391B}"/>
              </a:ext>
            </a:extLst>
          </p:cNvPr>
          <p:cNvSpPr>
            <a:spLocks noGrp="1"/>
          </p:cNvSpPr>
          <p:nvPr>
            <p:ph type="sldNum" sz="quarter" idx="12"/>
          </p:nvPr>
        </p:nvSpPr>
        <p:spPr/>
        <p:txBody>
          <a:bodyPr/>
          <a:lstStyle/>
          <a:p>
            <a:fld id="{DCFA25A3-CD15-424C-ADDF-7B1EE55E6490}" type="slidenum">
              <a:rPr lang="en-US" sz="1600" smtClean="0"/>
              <a:t>27</a:t>
            </a:fld>
            <a:endParaRPr lang="en-US" sz="1600" dirty="0"/>
          </a:p>
        </p:txBody>
      </p:sp>
    </p:spTree>
    <p:extLst>
      <p:ext uri="{BB962C8B-B14F-4D97-AF65-F5344CB8AC3E}">
        <p14:creationId xmlns:p14="http://schemas.microsoft.com/office/powerpoint/2010/main" val="1144857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5177-A470-436E-A6E1-679674EB94BA}"/>
              </a:ext>
            </a:extLst>
          </p:cNvPr>
          <p:cNvSpPr>
            <a:spLocks noGrp="1"/>
          </p:cNvSpPr>
          <p:nvPr>
            <p:ph type="title"/>
          </p:nvPr>
        </p:nvSpPr>
        <p:spPr/>
        <p:txBody>
          <a:bodyPr>
            <a:normAutofit/>
          </a:bodyPr>
          <a:lstStyle/>
          <a:p>
            <a:r>
              <a:rPr lang="en-CA" dirty="0">
                <a:solidFill>
                  <a:schemeClr val="accent2">
                    <a:lumMod val="75000"/>
                  </a:schemeClr>
                </a:solidFill>
              </a:rPr>
              <a:t>What to tell tenants before they sign</a:t>
            </a:r>
          </a:p>
        </p:txBody>
      </p:sp>
      <p:sp>
        <p:nvSpPr>
          <p:cNvPr id="3" name="Content Placeholder 2">
            <a:extLst>
              <a:ext uri="{FF2B5EF4-FFF2-40B4-BE49-F238E27FC236}">
                <a16:creationId xmlns:a16="http://schemas.microsoft.com/office/drawing/2014/main" id="{556EFBDD-C6DA-410D-82BF-16B33E3F10D5}"/>
              </a:ext>
            </a:extLst>
          </p:cNvPr>
          <p:cNvSpPr>
            <a:spLocks noGrp="1"/>
          </p:cNvSpPr>
          <p:nvPr>
            <p:ph idx="1"/>
          </p:nvPr>
        </p:nvSpPr>
        <p:spPr>
          <a:xfrm>
            <a:off x="1320800" y="1737360"/>
            <a:ext cx="10694126" cy="4376058"/>
          </a:xfrm>
        </p:spPr>
        <p:txBody>
          <a:bodyPr>
            <a:normAutofit/>
          </a:bodyPr>
          <a:lstStyle/>
          <a:p>
            <a:pPr marL="0" indent="0">
              <a:buNone/>
            </a:pPr>
            <a:r>
              <a:rPr lang="en-CA" sz="3200" dirty="0"/>
              <a:t>Payment agreement:</a:t>
            </a:r>
          </a:p>
          <a:p>
            <a:pPr marL="0" indent="0">
              <a:buNone/>
            </a:pPr>
            <a:endParaRPr lang="en-CA" sz="3200" dirty="0"/>
          </a:p>
          <a:p>
            <a:pPr>
              <a:buFont typeface="Wingdings" pitchFamily="2" charset="2"/>
              <a:buChar char="Ø"/>
            </a:pPr>
            <a:r>
              <a:rPr lang="en-CA" sz="3200" dirty="0"/>
              <a:t> Are the terms reasonable?</a:t>
            </a:r>
          </a:p>
          <a:p>
            <a:pPr>
              <a:buFont typeface="Wingdings" pitchFamily="2" charset="2"/>
              <a:buChar char="Ø"/>
            </a:pPr>
            <a:r>
              <a:rPr lang="en-CA" sz="3200" dirty="0"/>
              <a:t> Can you make all the payments?</a:t>
            </a:r>
          </a:p>
          <a:p>
            <a:pPr marL="0" indent="0">
              <a:buNone/>
            </a:pPr>
            <a:endParaRPr lang="en-CA" sz="3200" i="1" dirty="0"/>
          </a:p>
          <a:p>
            <a:pPr marL="0" indent="0">
              <a:buNone/>
            </a:pPr>
            <a:r>
              <a:rPr lang="en-CA" sz="3200" i="1" dirty="0"/>
              <a:t>Tenants don’t have to sign, and can explain their situation at the Landlord and Tenant Board hearing</a:t>
            </a:r>
          </a:p>
          <a:p>
            <a:endParaRPr lang="en-CA" dirty="0"/>
          </a:p>
        </p:txBody>
      </p:sp>
      <p:sp>
        <p:nvSpPr>
          <p:cNvPr id="6" name="Slide Number Placeholder 5">
            <a:extLst>
              <a:ext uri="{FF2B5EF4-FFF2-40B4-BE49-F238E27FC236}">
                <a16:creationId xmlns:a16="http://schemas.microsoft.com/office/drawing/2014/main" id="{422DA3FE-6CE4-4FFB-9BE2-98C234629788}"/>
              </a:ext>
            </a:extLst>
          </p:cNvPr>
          <p:cNvSpPr>
            <a:spLocks noGrp="1"/>
          </p:cNvSpPr>
          <p:nvPr>
            <p:ph type="sldNum" sz="quarter" idx="12"/>
          </p:nvPr>
        </p:nvSpPr>
        <p:spPr/>
        <p:txBody>
          <a:bodyPr/>
          <a:lstStyle/>
          <a:p>
            <a:fld id="{DCFA25A3-CD15-424C-ADDF-7B1EE55E6490}" type="slidenum">
              <a:rPr lang="en-US" sz="1600" smtClean="0"/>
              <a:t>28</a:t>
            </a:fld>
            <a:endParaRPr lang="en-US" sz="1600"/>
          </a:p>
        </p:txBody>
      </p:sp>
    </p:spTree>
    <p:extLst>
      <p:ext uri="{BB962C8B-B14F-4D97-AF65-F5344CB8AC3E}">
        <p14:creationId xmlns:p14="http://schemas.microsoft.com/office/powerpoint/2010/main" val="48082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E186-3ED9-4A24-8641-2F1D4052F13B}"/>
              </a:ext>
            </a:extLst>
          </p:cNvPr>
          <p:cNvSpPr>
            <a:spLocks noGrp="1"/>
          </p:cNvSpPr>
          <p:nvPr>
            <p:ph type="title"/>
          </p:nvPr>
        </p:nvSpPr>
        <p:spPr>
          <a:xfrm>
            <a:off x="1068878" y="858103"/>
            <a:ext cx="10668693" cy="940217"/>
          </a:xfrm>
        </p:spPr>
        <p:txBody>
          <a:bodyPr>
            <a:noAutofit/>
          </a:bodyPr>
          <a:lstStyle/>
          <a:p>
            <a:r>
              <a:rPr lang="en-CA" sz="4400" dirty="0">
                <a:solidFill>
                  <a:schemeClr val="accent2">
                    <a:lumMod val="75000"/>
                  </a:schemeClr>
                </a:solidFill>
              </a:rPr>
              <a:t>Find out where tenant is in the eviction process</a:t>
            </a:r>
          </a:p>
        </p:txBody>
      </p:sp>
      <p:sp>
        <p:nvSpPr>
          <p:cNvPr id="3" name="Content Placeholder 2">
            <a:extLst>
              <a:ext uri="{FF2B5EF4-FFF2-40B4-BE49-F238E27FC236}">
                <a16:creationId xmlns:a16="http://schemas.microsoft.com/office/drawing/2014/main" id="{BC6731DA-78A1-4581-89FA-5F97FA6710D3}"/>
              </a:ext>
            </a:extLst>
          </p:cNvPr>
          <p:cNvSpPr>
            <a:spLocks noGrp="1"/>
          </p:cNvSpPr>
          <p:nvPr>
            <p:ph idx="1"/>
          </p:nvPr>
        </p:nvSpPr>
        <p:spPr>
          <a:xfrm>
            <a:off x="3042460" y="2163445"/>
            <a:ext cx="8402780" cy="3771207"/>
          </a:xfrm>
        </p:spPr>
        <p:txBody>
          <a:bodyPr>
            <a:normAutofit/>
          </a:bodyPr>
          <a:lstStyle/>
          <a:p>
            <a:r>
              <a:rPr lang="en-CA" sz="2800" dirty="0"/>
              <a:t>Has the landlord already filed an application to evict the tenant (Form L1) for non-payment of rent?</a:t>
            </a:r>
          </a:p>
          <a:p>
            <a:r>
              <a:rPr lang="en-CA" sz="2800" dirty="0"/>
              <a:t>If tenant misses a rent payment or doesn’t have full rent…</a:t>
            </a:r>
          </a:p>
          <a:p>
            <a:r>
              <a:rPr lang="en-CA" sz="2800" dirty="0"/>
              <a:t>Landlord can get an eviction order </a:t>
            </a:r>
            <a:r>
              <a:rPr lang="en-CA" sz="2800" b="1" dirty="0"/>
              <a:t>without giving the tenant a notice or a hearing at the Landlord Tenant Board</a:t>
            </a:r>
          </a:p>
          <a:p>
            <a:endParaRPr lang="en-CA" sz="3200" dirty="0"/>
          </a:p>
          <a:p>
            <a:endParaRPr lang="en-CA" sz="3200" dirty="0"/>
          </a:p>
          <a:p>
            <a:endParaRPr lang="en-CA" sz="3200" dirty="0"/>
          </a:p>
        </p:txBody>
      </p:sp>
      <p:sp>
        <p:nvSpPr>
          <p:cNvPr id="6" name="Slide Number Placeholder 5">
            <a:extLst>
              <a:ext uri="{FF2B5EF4-FFF2-40B4-BE49-F238E27FC236}">
                <a16:creationId xmlns:a16="http://schemas.microsoft.com/office/drawing/2014/main" id="{F7BEEDF6-86C8-41D4-B7EF-8D6747BB805D}"/>
              </a:ext>
            </a:extLst>
          </p:cNvPr>
          <p:cNvSpPr>
            <a:spLocks noGrp="1"/>
          </p:cNvSpPr>
          <p:nvPr>
            <p:ph type="sldNum" sz="quarter" idx="12"/>
          </p:nvPr>
        </p:nvSpPr>
        <p:spPr/>
        <p:txBody>
          <a:bodyPr/>
          <a:lstStyle/>
          <a:p>
            <a:fld id="{DCFA25A3-CD15-424C-ADDF-7B1EE55E6490}" type="slidenum">
              <a:rPr lang="en-US" sz="1600" smtClean="0"/>
              <a:t>29</a:t>
            </a:fld>
            <a:endParaRPr lang="en-US" sz="1600" dirty="0"/>
          </a:p>
        </p:txBody>
      </p:sp>
      <p:sp>
        <p:nvSpPr>
          <p:cNvPr id="4" name="Arrow: Pentagon 3">
            <a:extLst>
              <a:ext uri="{FF2B5EF4-FFF2-40B4-BE49-F238E27FC236}">
                <a16:creationId xmlns:a16="http://schemas.microsoft.com/office/drawing/2014/main" id="{A8FBB535-AF1B-4BC1-A51E-7410681CCF80}"/>
              </a:ext>
            </a:extLst>
          </p:cNvPr>
          <p:cNvSpPr/>
          <p:nvPr/>
        </p:nvSpPr>
        <p:spPr>
          <a:xfrm>
            <a:off x="746760" y="2165580"/>
            <a:ext cx="2173086" cy="53201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Important!</a:t>
            </a:r>
          </a:p>
        </p:txBody>
      </p:sp>
    </p:spTree>
    <p:extLst>
      <p:ext uri="{BB962C8B-B14F-4D97-AF65-F5344CB8AC3E}">
        <p14:creationId xmlns:p14="http://schemas.microsoft.com/office/powerpoint/2010/main" val="417679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62D5-5DE8-4FDB-B2AF-7882D95EF4A7}"/>
              </a:ext>
            </a:extLst>
          </p:cNvPr>
          <p:cNvSpPr>
            <a:spLocks noGrp="1"/>
          </p:cNvSpPr>
          <p:nvPr>
            <p:ph type="title"/>
          </p:nvPr>
        </p:nvSpPr>
        <p:spPr/>
        <p:txBody>
          <a:bodyPr>
            <a:normAutofit/>
          </a:bodyPr>
          <a:lstStyle/>
          <a:p>
            <a:r>
              <a:rPr lang="en-CA" dirty="0">
                <a:solidFill>
                  <a:schemeClr val="accent2">
                    <a:lumMod val="75000"/>
                  </a:schemeClr>
                </a:solidFill>
              </a:rPr>
              <a:t>Creating Safer Spaces</a:t>
            </a:r>
          </a:p>
        </p:txBody>
      </p:sp>
      <p:grpSp>
        <p:nvGrpSpPr>
          <p:cNvPr id="5" name="Group 4">
            <a:extLst>
              <a:ext uri="{FF2B5EF4-FFF2-40B4-BE49-F238E27FC236}">
                <a16:creationId xmlns:a16="http://schemas.microsoft.com/office/drawing/2014/main" id="{5801EF9E-0D23-44EC-8C86-FA90E745C114}"/>
              </a:ext>
            </a:extLst>
          </p:cNvPr>
          <p:cNvGrpSpPr/>
          <p:nvPr/>
        </p:nvGrpSpPr>
        <p:grpSpPr>
          <a:xfrm>
            <a:off x="1097280" y="1982524"/>
            <a:ext cx="9232871" cy="3585366"/>
            <a:chOff x="1081481" y="1851896"/>
            <a:chExt cx="8726339" cy="3585366"/>
          </a:xfrm>
        </p:grpSpPr>
        <p:sp>
          <p:nvSpPr>
            <p:cNvPr id="6" name="Oval 5">
              <a:extLst>
                <a:ext uri="{FF2B5EF4-FFF2-40B4-BE49-F238E27FC236}">
                  <a16:creationId xmlns:a16="http://schemas.microsoft.com/office/drawing/2014/main" id="{16574FC6-FC36-467D-B008-D83825451AB9}"/>
                </a:ext>
              </a:extLst>
            </p:cNvPr>
            <p:cNvSpPr/>
            <p:nvPr/>
          </p:nvSpPr>
          <p:spPr>
            <a:xfrm>
              <a:off x="1081481" y="1906321"/>
              <a:ext cx="881244"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7" name="Rectangle 6" descr="Line Arrow: Straight">
              <a:extLst>
                <a:ext uri="{FF2B5EF4-FFF2-40B4-BE49-F238E27FC236}">
                  <a16:creationId xmlns:a16="http://schemas.microsoft.com/office/drawing/2014/main" id="{EB03BD6F-618D-407F-A484-1F80CAE32B00}"/>
                </a:ext>
              </a:extLst>
            </p:cNvPr>
            <p:cNvSpPr/>
            <p:nvPr/>
          </p:nvSpPr>
          <p:spPr>
            <a:xfrm>
              <a:off x="1233880" y="2058731"/>
              <a:ext cx="511121" cy="51112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EE7C59D2-1903-4049-8C5A-4363A55C2FBF}"/>
                </a:ext>
              </a:extLst>
            </p:cNvPr>
            <p:cNvSpPr/>
            <p:nvPr/>
          </p:nvSpPr>
          <p:spPr>
            <a:xfrm>
              <a:off x="2147788" y="1851896"/>
              <a:ext cx="2293584"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CA" sz="2400" kern="1200" dirty="0"/>
                <a:t>Right to Pass</a:t>
              </a:r>
              <a:r>
                <a:rPr lang="en-CA" sz="3200" kern="1200" dirty="0"/>
                <a:t> </a:t>
              </a:r>
              <a:endParaRPr lang="en-US" sz="3200" kern="1200" dirty="0"/>
            </a:p>
          </p:txBody>
        </p:sp>
        <p:sp>
          <p:nvSpPr>
            <p:cNvPr id="9" name="Oval 8">
              <a:extLst>
                <a:ext uri="{FF2B5EF4-FFF2-40B4-BE49-F238E27FC236}">
                  <a16:creationId xmlns:a16="http://schemas.microsoft.com/office/drawing/2014/main" id="{635ECD10-A56F-464A-96A0-476F97B88EF7}"/>
                </a:ext>
              </a:extLst>
            </p:cNvPr>
            <p:cNvSpPr/>
            <p:nvPr/>
          </p:nvSpPr>
          <p:spPr>
            <a:xfrm>
              <a:off x="6038516" y="1922421"/>
              <a:ext cx="881244" cy="881244"/>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0" name="Rectangle 9" descr="Question mark">
              <a:extLst>
                <a:ext uri="{FF2B5EF4-FFF2-40B4-BE49-F238E27FC236}">
                  <a16:creationId xmlns:a16="http://schemas.microsoft.com/office/drawing/2014/main" id="{E871E5ED-5A45-43D4-9FB3-6F8B7E8A0270}"/>
                </a:ext>
              </a:extLst>
            </p:cNvPr>
            <p:cNvSpPr/>
            <p:nvPr/>
          </p:nvSpPr>
          <p:spPr>
            <a:xfrm>
              <a:off x="6195892" y="2102391"/>
              <a:ext cx="511121" cy="51112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AA7B8C6B-BD7F-459F-A6D5-5683D7C80BF0}"/>
                </a:ext>
              </a:extLst>
            </p:cNvPr>
            <p:cNvSpPr/>
            <p:nvPr/>
          </p:nvSpPr>
          <p:spPr>
            <a:xfrm>
              <a:off x="7108598" y="1851896"/>
              <a:ext cx="2077217"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Q and A</a:t>
              </a:r>
            </a:p>
          </p:txBody>
        </p:sp>
        <p:sp>
          <p:nvSpPr>
            <p:cNvPr id="12" name="Oval 11">
              <a:extLst>
                <a:ext uri="{FF2B5EF4-FFF2-40B4-BE49-F238E27FC236}">
                  <a16:creationId xmlns:a16="http://schemas.microsoft.com/office/drawing/2014/main" id="{7EFE3978-1355-44A9-B4D5-E9D22C1863D3}"/>
                </a:ext>
              </a:extLst>
            </p:cNvPr>
            <p:cNvSpPr/>
            <p:nvPr/>
          </p:nvSpPr>
          <p:spPr>
            <a:xfrm>
              <a:off x="1097280" y="3051473"/>
              <a:ext cx="881244" cy="88124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3" name="Rectangle 12" descr="Users">
              <a:extLst>
                <a:ext uri="{FF2B5EF4-FFF2-40B4-BE49-F238E27FC236}">
                  <a16:creationId xmlns:a16="http://schemas.microsoft.com/office/drawing/2014/main" id="{C99D87D8-5501-4BFF-8A77-F210CBFA2C76}"/>
                </a:ext>
              </a:extLst>
            </p:cNvPr>
            <p:cNvSpPr/>
            <p:nvPr/>
          </p:nvSpPr>
          <p:spPr>
            <a:xfrm>
              <a:off x="1282341" y="3236534"/>
              <a:ext cx="511121" cy="51112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125CBB40-38BC-49EF-ABC4-0F599E09D3B7}"/>
                </a:ext>
              </a:extLst>
            </p:cNvPr>
            <p:cNvSpPr/>
            <p:nvPr/>
          </p:nvSpPr>
          <p:spPr>
            <a:xfrm>
              <a:off x="2144609" y="3024508"/>
              <a:ext cx="3245121"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Polling and whiteboard</a:t>
              </a:r>
            </a:p>
          </p:txBody>
        </p:sp>
        <p:sp>
          <p:nvSpPr>
            <p:cNvPr id="15" name="Oval 14">
              <a:extLst>
                <a:ext uri="{FF2B5EF4-FFF2-40B4-BE49-F238E27FC236}">
                  <a16:creationId xmlns:a16="http://schemas.microsoft.com/office/drawing/2014/main" id="{19CDBDFA-778D-477E-B526-DE8BD12B3981}"/>
                </a:ext>
              </a:extLst>
            </p:cNvPr>
            <p:cNvSpPr/>
            <p:nvPr/>
          </p:nvSpPr>
          <p:spPr>
            <a:xfrm>
              <a:off x="6010831" y="3119568"/>
              <a:ext cx="881244" cy="881244"/>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6" name="Rectangle 15" descr="Mute Speaker">
              <a:extLst>
                <a:ext uri="{FF2B5EF4-FFF2-40B4-BE49-F238E27FC236}">
                  <a16:creationId xmlns:a16="http://schemas.microsoft.com/office/drawing/2014/main" id="{746D0AA1-04EE-430E-A197-ABE6911EF1D2}"/>
                </a:ext>
              </a:extLst>
            </p:cNvPr>
            <p:cNvSpPr/>
            <p:nvPr/>
          </p:nvSpPr>
          <p:spPr>
            <a:xfrm>
              <a:off x="6195892" y="3304629"/>
              <a:ext cx="511121" cy="51112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F3D03ED7-427E-48FF-AF12-6395100509A9}"/>
                </a:ext>
              </a:extLst>
            </p:cNvPr>
            <p:cNvSpPr/>
            <p:nvPr/>
          </p:nvSpPr>
          <p:spPr>
            <a:xfrm>
              <a:off x="7091567" y="3203957"/>
              <a:ext cx="2716252"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Reminder – mute mic when not sharing</a:t>
              </a:r>
            </a:p>
          </p:txBody>
        </p:sp>
        <p:sp>
          <p:nvSpPr>
            <p:cNvPr id="18" name="Oval 17">
              <a:extLst>
                <a:ext uri="{FF2B5EF4-FFF2-40B4-BE49-F238E27FC236}">
                  <a16:creationId xmlns:a16="http://schemas.microsoft.com/office/drawing/2014/main" id="{74F321D5-9304-4D85-A3E9-CD98DEDF615F}"/>
                </a:ext>
              </a:extLst>
            </p:cNvPr>
            <p:cNvSpPr/>
            <p:nvPr/>
          </p:nvSpPr>
          <p:spPr>
            <a:xfrm>
              <a:off x="1128741" y="4298247"/>
              <a:ext cx="881244" cy="881244"/>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19" name="Rectangle 18" descr="Smart Phone">
              <a:extLst>
                <a:ext uri="{FF2B5EF4-FFF2-40B4-BE49-F238E27FC236}">
                  <a16:creationId xmlns:a16="http://schemas.microsoft.com/office/drawing/2014/main" id="{30A90779-5A26-4AF4-99DB-DFCB7005FB65}"/>
                </a:ext>
              </a:extLst>
            </p:cNvPr>
            <p:cNvSpPr/>
            <p:nvPr/>
          </p:nvSpPr>
          <p:spPr>
            <a:xfrm>
              <a:off x="1313802" y="4470989"/>
              <a:ext cx="511121" cy="511121"/>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E933E62D-2B7D-44C3-A2FA-A1CB32727E8C}"/>
                </a:ext>
              </a:extLst>
            </p:cNvPr>
            <p:cNvSpPr/>
            <p:nvPr/>
          </p:nvSpPr>
          <p:spPr>
            <a:xfrm>
              <a:off x="2195046" y="4470989"/>
              <a:ext cx="2540240"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CA" sz="2400" kern="1200" dirty="0"/>
                <a:t>Remember folks on the phone </a:t>
              </a:r>
              <a:endParaRPr lang="en-US" sz="2400" kern="1200" dirty="0"/>
            </a:p>
          </p:txBody>
        </p:sp>
        <p:sp>
          <p:nvSpPr>
            <p:cNvPr id="21" name="Oval 20">
              <a:extLst>
                <a:ext uri="{FF2B5EF4-FFF2-40B4-BE49-F238E27FC236}">
                  <a16:creationId xmlns:a16="http://schemas.microsoft.com/office/drawing/2014/main" id="{D3E108D8-D448-4386-A382-C0240EDE474A}"/>
                </a:ext>
              </a:extLst>
            </p:cNvPr>
            <p:cNvSpPr/>
            <p:nvPr/>
          </p:nvSpPr>
          <p:spPr>
            <a:xfrm>
              <a:off x="6025262" y="4555970"/>
              <a:ext cx="881244"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2" name="Rectangle 21">
              <a:extLst>
                <a:ext uri="{FF2B5EF4-FFF2-40B4-BE49-F238E27FC236}">
                  <a16:creationId xmlns:a16="http://schemas.microsoft.com/office/drawing/2014/main" id="{1C6D7DC7-24AF-4BD9-A2D5-92785A69F2D9}"/>
                </a:ext>
              </a:extLst>
            </p:cNvPr>
            <p:cNvSpPr/>
            <p:nvPr/>
          </p:nvSpPr>
          <p:spPr>
            <a:xfrm>
              <a:off x="6210323" y="4741031"/>
              <a:ext cx="511121" cy="511121"/>
            </a:xfrm>
            <a:prstGeom prst="rect">
              <a:avLst/>
            </a:prstGeom>
            <a: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3" name="Freeform: Shape 22">
              <a:extLst>
                <a:ext uri="{FF2B5EF4-FFF2-40B4-BE49-F238E27FC236}">
                  <a16:creationId xmlns:a16="http://schemas.microsoft.com/office/drawing/2014/main" id="{8BEEB56B-E857-45EA-82ED-A9E05474122B}"/>
                </a:ext>
              </a:extLst>
            </p:cNvPr>
            <p:cNvSpPr/>
            <p:nvPr/>
          </p:nvSpPr>
          <p:spPr>
            <a:xfrm>
              <a:off x="7091567" y="4556018"/>
              <a:ext cx="2716253" cy="881244"/>
            </a:xfrm>
            <a:custGeom>
              <a:avLst/>
              <a:gdLst>
                <a:gd name="connsiteX0" fmla="*/ 0 w 2716253"/>
                <a:gd name="connsiteY0" fmla="*/ 0 h 881244"/>
                <a:gd name="connsiteX1" fmla="*/ 2716253 w 2716253"/>
                <a:gd name="connsiteY1" fmla="*/ 0 h 881244"/>
                <a:gd name="connsiteX2" fmla="*/ 2716253 w 2716253"/>
                <a:gd name="connsiteY2" fmla="*/ 881244 h 881244"/>
                <a:gd name="connsiteX3" fmla="*/ 0 w 2716253"/>
                <a:gd name="connsiteY3" fmla="*/ 881244 h 881244"/>
                <a:gd name="connsiteX4" fmla="*/ 0 w 2716253"/>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253" h="881244">
                  <a:moveTo>
                    <a:pt x="0" y="0"/>
                  </a:moveTo>
                  <a:lnTo>
                    <a:pt x="2716253" y="0"/>
                  </a:lnTo>
                  <a:lnTo>
                    <a:pt x="2716253"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Chat and private message functions</a:t>
              </a:r>
            </a:p>
          </p:txBody>
        </p:sp>
      </p:grpSp>
      <p:sp>
        <p:nvSpPr>
          <p:cNvPr id="3" name="Slide Number Placeholder 2">
            <a:extLst>
              <a:ext uri="{FF2B5EF4-FFF2-40B4-BE49-F238E27FC236}">
                <a16:creationId xmlns:a16="http://schemas.microsoft.com/office/drawing/2014/main" id="{D5949FAA-6EE5-7D4E-8F01-4B916C59FE26}"/>
              </a:ext>
            </a:extLst>
          </p:cNvPr>
          <p:cNvSpPr>
            <a:spLocks noGrp="1"/>
          </p:cNvSpPr>
          <p:nvPr>
            <p:ph type="sldNum" sz="quarter" idx="12"/>
          </p:nvPr>
        </p:nvSpPr>
        <p:spPr/>
        <p:txBody>
          <a:bodyPr/>
          <a:lstStyle/>
          <a:p>
            <a:fld id="{DCFA25A3-CD15-424C-ADDF-7B1EE55E6490}" type="slidenum">
              <a:rPr lang="en-US" sz="1600" smtClean="0"/>
              <a:t>3</a:t>
            </a:fld>
            <a:endParaRPr lang="en-US" sz="1600"/>
          </a:p>
        </p:txBody>
      </p:sp>
    </p:spTree>
    <p:extLst>
      <p:ext uri="{BB962C8B-B14F-4D97-AF65-F5344CB8AC3E}">
        <p14:creationId xmlns:p14="http://schemas.microsoft.com/office/powerpoint/2010/main" val="220266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183C-A235-43F2-B183-51485BB35E90}"/>
              </a:ext>
            </a:extLst>
          </p:cNvPr>
          <p:cNvSpPr>
            <a:spLocks noGrp="1"/>
          </p:cNvSpPr>
          <p:nvPr>
            <p:ph type="title"/>
          </p:nvPr>
        </p:nvSpPr>
        <p:spPr/>
        <p:txBody>
          <a:bodyPr/>
          <a:lstStyle/>
          <a:p>
            <a:r>
              <a:rPr lang="en-CA" dirty="0">
                <a:solidFill>
                  <a:schemeClr val="accent2">
                    <a:lumMod val="75000"/>
                  </a:schemeClr>
                </a:solidFill>
              </a:rPr>
              <a:t>Debrief — Processing New Information</a:t>
            </a:r>
          </a:p>
        </p:txBody>
      </p:sp>
      <p:pic>
        <p:nvPicPr>
          <p:cNvPr id="5" name="Content Placeholder 4">
            <a:extLst>
              <a:ext uri="{FF2B5EF4-FFF2-40B4-BE49-F238E27FC236}">
                <a16:creationId xmlns:a16="http://schemas.microsoft.com/office/drawing/2014/main" id="{206134AF-C479-483C-8B7C-EE35AFDBA81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114800" y="1846263"/>
            <a:ext cx="4022725" cy="4022725"/>
          </a:xfrm>
        </p:spPr>
      </p:pic>
      <p:sp>
        <p:nvSpPr>
          <p:cNvPr id="3" name="Slide Number Placeholder 2">
            <a:extLst>
              <a:ext uri="{FF2B5EF4-FFF2-40B4-BE49-F238E27FC236}">
                <a16:creationId xmlns:a16="http://schemas.microsoft.com/office/drawing/2014/main" id="{CB4D52AF-296F-4E4F-9E7B-FEEE4D762C3D}"/>
              </a:ext>
            </a:extLst>
          </p:cNvPr>
          <p:cNvSpPr>
            <a:spLocks noGrp="1"/>
          </p:cNvSpPr>
          <p:nvPr>
            <p:ph type="sldNum" sz="quarter" idx="12"/>
          </p:nvPr>
        </p:nvSpPr>
        <p:spPr/>
        <p:txBody>
          <a:bodyPr/>
          <a:lstStyle/>
          <a:p>
            <a:fld id="{DCFA25A3-CD15-424C-ADDF-7B1EE55E6490}" type="slidenum">
              <a:rPr lang="en-US" sz="1600" smtClean="0"/>
              <a:t>30</a:t>
            </a:fld>
            <a:endParaRPr lang="en-US" sz="1600"/>
          </a:p>
        </p:txBody>
      </p:sp>
    </p:spTree>
    <p:extLst>
      <p:ext uri="{BB962C8B-B14F-4D97-AF65-F5344CB8AC3E}">
        <p14:creationId xmlns:p14="http://schemas.microsoft.com/office/powerpoint/2010/main" val="3626482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924C-AAAB-4868-ACAD-2AAEE85C4347}"/>
              </a:ext>
            </a:extLst>
          </p:cNvPr>
          <p:cNvSpPr>
            <a:spLocks noGrp="1"/>
          </p:cNvSpPr>
          <p:nvPr>
            <p:ph type="title"/>
          </p:nvPr>
        </p:nvSpPr>
        <p:spPr/>
        <p:txBody>
          <a:bodyPr/>
          <a:lstStyle/>
          <a:p>
            <a:r>
              <a:rPr lang="en-CA" dirty="0">
                <a:solidFill>
                  <a:schemeClr val="accent2">
                    <a:lumMod val="75000"/>
                  </a:schemeClr>
                </a:solidFill>
              </a:rPr>
              <a:t>4-Up: Questions to Conside</a:t>
            </a:r>
            <a:r>
              <a:rPr lang="en-CA" dirty="0">
                <a:solidFill>
                  <a:schemeClr val="accent2">
                    <a:lumMod val="50000"/>
                  </a:schemeClr>
                </a:solidFill>
              </a:rPr>
              <a:t>r</a:t>
            </a:r>
          </a:p>
        </p:txBody>
      </p:sp>
      <p:sp>
        <p:nvSpPr>
          <p:cNvPr id="3" name="Rectangle 2">
            <a:extLst>
              <a:ext uri="{FF2B5EF4-FFF2-40B4-BE49-F238E27FC236}">
                <a16:creationId xmlns:a16="http://schemas.microsoft.com/office/drawing/2014/main" id="{87F96D2C-3C49-4490-B9FF-09CE370FFEBF}"/>
              </a:ext>
            </a:extLst>
          </p:cNvPr>
          <p:cNvSpPr/>
          <p:nvPr/>
        </p:nvSpPr>
        <p:spPr>
          <a:xfrm>
            <a:off x="1097279" y="2560320"/>
            <a:ext cx="11094721" cy="7315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CA" sz="3200" dirty="0"/>
              <a:t>1. What are some reasons a landlord CAN try to evict someone</a:t>
            </a:r>
            <a:r>
              <a:rPr lang="en-CA" sz="2800" dirty="0"/>
              <a:t>?</a:t>
            </a:r>
          </a:p>
        </p:txBody>
      </p:sp>
      <p:sp>
        <p:nvSpPr>
          <p:cNvPr id="4" name="Slide Number Placeholder 3">
            <a:extLst>
              <a:ext uri="{FF2B5EF4-FFF2-40B4-BE49-F238E27FC236}">
                <a16:creationId xmlns:a16="http://schemas.microsoft.com/office/drawing/2014/main" id="{B0A43E25-AB31-254C-B33F-34B29F344E7B}"/>
              </a:ext>
            </a:extLst>
          </p:cNvPr>
          <p:cNvSpPr>
            <a:spLocks noGrp="1"/>
          </p:cNvSpPr>
          <p:nvPr>
            <p:ph type="sldNum" sz="quarter" idx="12"/>
          </p:nvPr>
        </p:nvSpPr>
        <p:spPr/>
        <p:txBody>
          <a:bodyPr/>
          <a:lstStyle/>
          <a:p>
            <a:fld id="{DCFA25A3-CD15-424C-ADDF-7B1EE55E6490}" type="slidenum">
              <a:rPr lang="en-US" sz="1600" smtClean="0"/>
              <a:t>31</a:t>
            </a:fld>
            <a:endParaRPr lang="en-US" sz="1600" dirty="0"/>
          </a:p>
        </p:txBody>
      </p:sp>
    </p:spTree>
    <p:extLst>
      <p:ext uri="{BB962C8B-B14F-4D97-AF65-F5344CB8AC3E}">
        <p14:creationId xmlns:p14="http://schemas.microsoft.com/office/powerpoint/2010/main" val="4262177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924C-AAAB-4868-ACAD-2AAEE85C4347}"/>
              </a:ext>
            </a:extLst>
          </p:cNvPr>
          <p:cNvSpPr>
            <a:spLocks noGrp="1"/>
          </p:cNvSpPr>
          <p:nvPr>
            <p:ph type="title"/>
          </p:nvPr>
        </p:nvSpPr>
        <p:spPr>
          <a:xfrm>
            <a:off x="1052945" y="386355"/>
            <a:ext cx="10058400" cy="1450757"/>
          </a:xfrm>
        </p:spPr>
        <p:txBody>
          <a:bodyPr>
            <a:normAutofit/>
          </a:bodyPr>
          <a:lstStyle/>
          <a:p>
            <a:r>
              <a:rPr lang="en-CA" dirty="0">
                <a:solidFill>
                  <a:schemeClr val="accent2">
                    <a:lumMod val="75000"/>
                  </a:schemeClr>
                </a:solidFill>
              </a:rPr>
              <a:t>4-Up: Questions to Consider</a:t>
            </a:r>
          </a:p>
        </p:txBody>
      </p:sp>
      <p:sp>
        <p:nvSpPr>
          <p:cNvPr id="3" name="Rectangle 2">
            <a:extLst>
              <a:ext uri="{FF2B5EF4-FFF2-40B4-BE49-F238E27FC236}">
                <a16:creationId xmlns:a16="http://schemas.microsoft.com/office/drawing/2014/main" id="{87F96D2C-3C49-4490-B9FF-09CE370FFEBF}"/>
              </a:ext>
            </a:extLst>
          </p:cNvPr>
          <p:cNvSpPr/>
          <p:nvPr/>
        </p:nvSpPr>
        <p:spPr>
          <a:xfrm>
            <a:off x="1036320" y="2424894"/>
            <a:ext cx="10058400" cy="11957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CA" sz="2800" dirty="0"/>
              <a:t>2. </a:t>
            </a:r>
            <a:r>
              <a:rPr lang="en-CA" sz="3200" dirty="0"/>
              <a:t>What are some reasons a landlord CANNOT evict someone</a:t>
            </a:r>
            <a:r>
              <a:rPr lang="en-CA" sz="2800" dirty="0"/>
              <a:t>?</a:t>
            </a:r>
          </a:p>
        </p:txBody>
      </p:sp>
      <p:pic>
        <p:nvPicPr>
          <p:cNvPr id="5" name="Picture 4">
            <a:extLst>
              <a:ext uri="{FF2B5EF4-FFF2-40B4-BE49-F238E27FC236}">
                <a16:creationId xmlns:a16="http://schemas.microsoft.com/office/drawing/2014/main" id="{FF8E3BAB-60EC-4544-ABF8-B90FB76AE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1959" y="888938"/>
            <a:ext cx="1593721" cy="1573800"/>
          </a:xfrm>
          <a:prstGeom prst="rect">
            <a:avLst/>
          </a:prstGeom>
          <a:solidFill>
            <a:schemeClr val="bg1"/>
          </a:solidFill>
        </p:spPr>
      </p:pic>
      <p:sp>
        <p:nvSpPr>
          <p:cNvPr id="4" name="Slide Number Placeholder 3">
            <a:extLst>
              <a:ext uri="{FF2B5EF4-FFF2-40B4-BE49-F238E27FC236}">
                <a16:creationId xmlns:a16="http://schemas.microsoft.com/office/drawing/2014/main" id="{9A912AF6-5C1A-2943-8B48-582AF0511ACD}"/>
              </a:ext>
            </a:extLst>
          </p:cNvPr>
          <p:cNvSpPr>
            <a:spLocks noGrp="1"/>
          </p:cNvSpPr>
          <p:nvPr>
            <p:ph type="sldNum" sz="quarter" idx="12"/>
          </p:nvPr>
        </p:nvSpPr>
        <p:spPr/>
        <p:txBody>
          <a:bodyPr/>
          <a:lstStyle/>
          <a:p>
            <a:fld id="{DCFA25A3-CD15-424C-ADDF-7B1EE55E6490}" type="slidenum">
              <a:rPr lang="en-US" sz="1600" smtClean="0"/>
              <a:t>32</a:t>
            </a:fld>
            <a:endParaRPr lang="en-US" sz="1600"/>
          </a:p>
        </p:txBody>
      </p:sp>
    </p:spTree>
    <p:extLst>
      <p:ext uri="{BB962C8B-B14F-4D97-AF65-F5344CB8AC3E}">
        <p14:creationId xmlns:p14="http://schemas.microsoft.com/office/powerpoint/2010/main" val="468911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924C-AAAB-4868-ACAD-2AAEE85C4347}"/>
              </a:ext>
            </a:extLst>
          </p:cNvPr>
          <p:cNvSpPr>
            <a:spLocks noGrp="1"/>
          </p:cNvSpPr>
          <p:nvPr>
            <p:ph type="title"/>
          </p:nvPr>
        </p:nvSpPr>
        <p:spPr/>
        <p:txBody>
          <a:bodyPr/>
          <a:lstStyle/>
          <a:p>
            <a:r>
              <a:rPr lang="en-CA" dirty="0">
                <a:solidFill>
                  <a:schemeClr val="accent2">
                    <a:lumMod val="75000"/>
                  </a:schemeClr>
                </a:solidFill>
              </a:rPr>
              <a:t>4-Up</a:t>
            </a:r>
            <a:r>
              <a:rPr lang="en-CA" dirty="0">
                <a:solidFill>
                  <a:schemeClr val="accent2">
                    <a:lumMod val="50000"/>
                  </a:schemeClr>
                </a:solidFill>
              </a:rPr>
              <a:t>: </a:t>
            </a:r>
            <a:r>
              <a:rPr lang="en-CA" dirty="0">
                <a:solidFill>
                  <a:schemeClr val="accent2">
                    <a:lumMod val="75000"/>
                  </a:schemeClr>
                </a:solidFill>
              </a:rPr>
              <a:t>Questions to Consider</a:t>
            </a:r>
          </a:p>
        </p:txBody>
      </p:sp>
      <p:sp>
        <p:nvSpPr>
          <p:cNvPr id="3" name="Rectangle 2">
            <a:extLst>
              <a:ext uri="{FF2B5EF4-FFF2-40B4-BE49-F238E27FC236}">
                <a16:creationId xmlns:a16="http://schemas.microsoft.com/office/drawing/2014/main" id="{87F96D2C-3C49-4490-B9FF-09CE370FFEBF}"/>
              </a:ext>
            </a:extLst>
          </p:cNvPr>
          <p:cNvSpPr/>
          <p:nvPr/>
        </p:nvSpPr>
        <p:spPr>
          <a:xfrm>
            <a:off x="1036320" y="2424894"/>
            <a:ext cx="10058400" cy="11957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CA" sz="2800" dirty="0"/>
              <a:t>3. </a:t>
            </a:r>
            <a:r>
              <a:rPr lang="en-CA" sz="3200" dirty="0"/>
              <a:t>Why is it important to get legal help if someone thinks they’re at risk of eviction?</a:t>
            </a:r>
          </a:p>
        </p:txBody>
      </p:sp>
      <p:sp>
        <p:nvSpPr>
          <p:cNvPr id="4" name="Slide Number Placeholder 3">
            <a:extLst>
              <a:ext uri="{FF2B5EF4-FFF2-40B4-BE49-F238E27FC236}">
                <a16:creationId xmlns:a16="http://schemas.microsoft.com/office/drawing/2014/main" id="{18FCBAD2-FCF5-1040-857D-21310D2E9951}"/>
              </a:ext>
            </a:extLst>
          </p:cNvPr>
          <p:cNvSpPr>
            <a:spLocks noGrp="1"/>
          </p:cNvSpPr>
          <p:nvPr>
            <p:ph type="sldNum" sz="quarter" idx="12"/>
          </p:nvPr>
        </p:nvSpPr>
        <p:spPr/>
        <p:txBody>
          <a:bodyPr/>
          <a:lstStyle/>
          <a:p>
            <a:fld id="{DCFA25A3-CD15-424C-ADDF-7B1EE55E6490}" type="slidenum">
              <a:rPr lang="en-US" sz="1600" smtClean="0"/>
              <a:t>33</a:t>
            </a:fld>
            <a:endParaRPr lang="en-US" sz="1600"/>
          </a:p>
        </p:txBody>
      </p:sp>
    </p:spTree>
    <p:extLst>
      <p:ext uri="{BB962C8B-B14F-4D97-AF65-F5344CB8AC3E}">
        <p14:creationId xmlns:p14="http://schemas.microsoft.com/office/powerpoint/2010/main" val="2662588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924C-AAAB-4868-ACAD-2AAEE85C4347}"/>
              </a:ext>
            </a:extLst>
          </p:cNvPr>
          <p:cNvSpPr>
            <a:spLocks noGrp="1"/>
          </p:cNvSpPr>
          <p:nvPr>
            <p:ph type="title"/>
          </p:nvPr>
        </p:nvSpPr>
        <p:spPr/>
        <p:txBody>
          <a:bodyPr/>
          <a:lstStyle/>
          <a:p>
            <a:r>
              <a:rPr lang="en-CA" dirty="0">
                <a:solidFill>
                  <a:schemeClr val="accent2">
                    <a:lumMod val="75000"/>
                  </a:schemeClr>
                </a:solidFill>
              </a:rPr>
              <a:t>4-Up: Questions to Consider</a:t>
            </a:r>
          </a:p>
        </p:txBody>
      </p:sp>
      <p:sp>
        <p:nvSpPr>
          <p:cNvPr id="3" name="Rectangle 2">
            <a:extLst>
              <a:ext uri="{FF2B5EF4-FFF2-40B4-BE49-F238E27FC236}">
                <a16:creationId xmlns:a16="http://schemas.microsoft.com/office/drawing/2014/main" id="{87F96D2C-3C49-4490-B9FF-09CE370FFEBF}"/>
              </a:ext>
            </a:extLst>
          </p:cNvPr>
          <p:cNvSpPr/>
          <p:nvPr/>
        </p:nvSpPr>
        <p:spPr>
          <a:xfrm>
            <a:off x="1036320" y="2841674"/>
            <a:ext cx="10058400" cy="7789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CA" sz="2800" dirty="0"/>
              <a:t>4. </a:t>
            </a:r>
            <a:r>
              <a:rPr lang="en-CA" sz="3200" dirty="0"/>
              <a:t>What is something you’ve learned?</a:t>
            </a:r>
          </a:p>
        </p:txBody>
      </p:sp>
      <p:pic>
        <p:nvPicPr>
          <p:cNvPr id="5" name="Picture 4">
            <a:extLst>
              <a:ext uri="{FF2B5EF4-FFF2-40B4-BE49-F238E27FC236}">
                <a16:creationId xmlns:a16="http://schemas.microsoft.com/office/drawing/2014/main" id="{8539A06C-1838-40B7-BF4D-C737B95CD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157" y="483602"/>
            <a:ext cx="2987277" cy="2945398"/>
          </a:xfrm>
          <a:prstGeom prst="rect">
            <a:avLst/>
          </a:prstGeom>
        </p:spPr>
      </p:pic>
      <p:sp>
        <p:nvSpPr>
          <p:cNvPr id="4" name="Slide Number Placeholder 3">
            <a:extLst>
              <a:ext uri="{FF2B5EF4-FFF2-40B4-BE49-F238E27FC236}">
                <a16:creationId xmlns:a16="http://schemas.microsoft.com/office/drawing/2014/main" id="{0E591F2E-7A03-704B-AFF5-A00727647EFE}"/>
              </a:ext>
            </a:extLst>
          </p:cNvPr>
          <p:cNvSpPr>
            <a:spLocks noGrp="1"/>
          </p:cNvSpPr>
          <p:nvPr>
            <p:ph type="sldNum" sz="quarter" idx="12"/>
          </p:nvPr>
        </p:nvSpPr>
        <p:spPr/>
        <p:txBody>
          <a:bodyPr/>
          <a:lstStyle/>
          <a:p>
            <a:fld id="{DCFA25A3-CD15-424C-ADDF-7B1EE55E6490}" type="slidenum">
              <a:rPr lang="en-US" sz="1600" smtClean="0"/>
              <a:t>34</a:t>
            </a:fld>
            <a:endParaRPr lang="en-US" sz="1600"/>
          </a:p>
        </p:txBody>
      </p:sp>
    </p:spTree>
    <p:extLst>
      <p:ext uri="{BB962C8B-B14F-4D97-AF65-F5344CB8AC3E}">
        <p14:creationId xmlns:p14="http://schemas.microsoft.com/office/powerpoint/2010/main" val="3115407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924C-AAAB-4868-ACAD-2AAEE85C4347}"/>
              </a:ext>
            </a:extLst>
          </p:cNvPr>
          <p:cNvSpPr>
            <a:spLocks noGrp="1"/>
          </p:cNvSpPr>
          <p:nvPr>
            <p:ph type="title"/>
          </p:nvPr>
        </p:nvSpPr>
        <p:spPr/>
        <p:txBody>
          <a:bodyPr>
            <a:normAutofit/>
          </a:bodyPr>
          <a:lstStyle/>
          <a:p>
            <a:r>
              <a:rPr lang="en-CA" dirty="0">
                <a:solidFill>
                  <a:schemeClr val="accent2">
                    <a:lumMod val="75000"/>
                  </a:schemeClr>
                </a:solidFill>
              </a:rPr>
              <a:t>Pair and Share</a:t>
            </a:r>
          </a:p>
        </p:txBody>
      </p:sp>
      <p:sp>
        <p:nvSpPr>
          <p:cNvPr id="3" name="Rectangle 2">
            <a:extLst>
              <a:ext uri="{FF2B5EF4-FFF2-40B4-BE49-F238E27FC236}">
                <a16:creationId xmlns:a16="http://schemas.microsoft.com/office/drawing/2014/main" id="{87F96D2C-3C49-4490-B9FF-09CE370FFEBF}"/>
              </a:ext>
            </a:extLst>
          </p:cNvPr>
          <p:cNvSpPr/>
          <p:nvPr/>
        </p:nvSpPr>
        <p:spPr>
          <a:xfrm>
            <a:off x="1097280" y="1924743"/>
            <a:ext cx="10058400" cy="18657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spcBef>
                <a:spcPts val="600"/>
              </a:spcBef>
              <a:spcAft>
                <a:spcPts val="600"/>
              </a:spcAft>
              <a:buClr>
                <a:schemeClr val="accent1"/>
              </a:buClr>
              <a:buFont typeface="Wingdings" pitchFamily="2" charset="2"/>
              <a:buChar char="Ø"/>
            </a:pPr>
            <a:r>
              <a:rPr lang="en-CA" sz="3200" dirty="0"/>
              <a:t>How does eviction impact individuals?</a:t>
            </a:r>
          </a:p>
          <a:p>
            <a:pPr marL="457200" indent="-457200">
              <a:spcBef>
                <a:spcPts val="600"/>
              </a:spcBef>
              <a:spcAft>
                <a:spcPts val="600"/>
              </a:spcAft>
              <a:buClr>
                <a:schemeClr val="accent1"/>
              </a:buClr>
              <a:buFont typeface="Wingdings" pitchFamily="2" charset="2"/>
              <a:buChar char="Ø"/>
            </a:pPr>
            <a:r>
              <a:rPr lang="en-CA" sz="3200" dirty="0"/>
              <a:t>How does eviction impact communities?</a:t>
            </a:r>
          </a:p>
        </p:txBody>
      </p:sp>
      <p:pic>
        <p:nvPicPr>
          <p:cNvPr id="4" name="Picture 3">
            <a:extLst>
              <a:ext uri="{FF2B5EF4-FFF2-40B4-BE49-F238E27FC236}">
                <a16:creationId xmlns:a16="http://schemas.microsoft.com/office/drawing/2014/main" id="{2F7AAF86-E184-4093-9DA6-7B325934452D}"/>
              </a:ext>
            </a:extLst>
          </p:cNvPr>
          <p:cNvPicPr>
            <a:picLocks noChangeAspect="1"/>
          </p:cNvPicPr>
          <p:nvPr/>
        </p:nvPicPr>
        <p:blipFill>
          <a:blip r:embed="rId3"/>
          <a:stretch>
            <a:fillRect/>
          </a:stretch>
        </p:blipFill>
        <p:spPr>
          <a:xfrm>
            <a:off x="7328807" y="3429000"/>
            <a:ext cx="4262972" cy="2843402"/>
          </a:xfrm>
          <a:prstGeom prst="rect">
            <a:avLst/>
          </a:prstGeom>
        </p:spPr>
      </p:pic>
      <p:sp>
        <p:nvSpPr>
          <p:cNvPr id="5" name="Slide Number Placeholder 4">
            <a:extLst>
              <a:ext uri="{FF2B5EF4-FFF2-40B4-BE49-F238E27FC236}">
                <a16:creationId xmlns:a16="http://schemas.microsoft.com/office/drawing/2014/main" id="{A01A0A2B-D15C-434D-B124-489497013C7F}"/>
              </a:ext>
            </a:extLst>
          </p:cNvPr>
          <p:cNvSpPr>
            <a:spLocks noGrp="1"/>
          </p:cNvSpPr>
          <p:nvPr>
            <p:ph type="sldNum" sz="quarter" idx="12"/>
          </p:nvPr>
        </p:nvSpPr>
        <p:spPr/>
        <p:txBody>
          <a:bodyPr/>
          <a:lstStyle/>
          <a:p>
            <a:fld id="{DCFA25A3-CD15-424C-ADDF-7B1EE55E6490}" type="slidenum">
              <a:rPr lang="en-US" sz="1600" smtClean="0"/>
              <a:t>35</a:t>
            </a:fld>
            <a:endParaRPr lang="en-US" sz="1600"/>
          </a:p>
        </p:txBody>
      </p:sp>
    </p:spTree>
    <p:extLst>
      <p:ext uri="{BB962C8B-B14F-4D97-AF65-F5344CB8AC3E}">
        <p14:creationId xmlns:p14="http://schemas.microsoft.com/office/powerpoint/2010/main" val="129128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924C-AAAB-4868-ACAD-2AAEE85C4347}"/>
              </a:ext>
            </a:extLst>
          </p:cNvPr>
          <p:cNvSpPr>
            <a:spLocks noGrp="1"/>
          </p:cNvSpPr>
          <p:nvPr>
            <p:ph type="title"/>
          </p:nvPr>
        </p:nvSpPr>
        <p:spPr/>
        <p:txBody>
          <a:bodyPr>
            <a:normAutofit/>
          </a:bodyPr>
          <a:lstStyle/>
          <a:p>
            <a:r>
              <a:rPr lang="en-CA" dirty="0">
                <a:solidFill>
                  <a:schemeClr val="accent2">
                    <a:lumMod val="75000"/>
                  </a:schemeClr>
                </a:solidFill>
              </a:rPr>
              <a:t>Video</a:t>
            </a:r>
          </a:p>
        </p:txBody>
      </p:sp>
      <p:sp>
        <p:nvSpPr>
          <p:cNvPr id="3" name="Rectangle 2">
            <a:extLst>
              <a:ext uri="{FF2B5EF4-FFF2-40B4-BE49-F238E27FC236}">
                <a16:creationId xmlns:a16="http://schemas.microsoft.com/office/drawing/2014/main" id="{87F96D2C-3C49-4490-B9FF-09CE370FFEBF}"/>
              </a:ext>
            </a:extLst>
          </p:cNvPr>
          <p:cNvSpPr/>
          <p:nvPr/>
        </p:nvSpPr>
        <p:spPr>
          <a:xfrm>
            <a:off x="1097280" y="2803523"/>
            <a:ext cx="10058400" cy="18657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spcAft>
                <a:spcPts val="600"/>
              </a:spcAft>
            </a:pPr>
            <a:r>
              <a:rPr lang="en-US" sz="3200" dirty="0"/>
              <a:t>We will watch a short video that shows an informed citizen who stops an illegal request (03:14)</a:t>
            </a:r>
            <a:endParaRPr lang="en-CA" sz="3200" dirty="0">
              <a:solidFill>
                <a:schemeClr val="accent1"/>
              </a:solidFill>
            </a:endParaRPr>
          </a:p>
          <a:p>
            <a:pPr lvl="1" algn="ctr">
              <a:spcBef>
                <a:spcPts val="600"/>
              </a:spcBef>
              <a:spcAft>
                <a:spcPts val="600"/>
              </a:spcAft>
            </a:pPr>
            <a:r>
              <a:rPr lang="en-CA" sz="2400" u="sng"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 .youtube.com/</a:t>
            </a:r>
            <a:r>
              <a:rPr lang="en-CA" sz="2400" u="sng" dirty="0" err="1">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watch?v</a:t>
            </a:r>
            <a:r>
              <a:rPr lang="en-CA" sz="2400" u="sng"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CA" sz="2400" u="sng" dirty="0" err="1">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8z7HkHVP6oU</a:t>
            </a:r>
            <a:endParaRPr lang="en-CA" sz="2400" dirty="0">
              <a:solidFill>
                <a:schemeClr val="accent1"/>
              </a:solidFill>
              <a:latin typeface="Arial" panose="020B0604020202020204" pitchFamily="34" charset="0"/>
              <a:cs typeface="Arial" panose="020B0604020202020204" pitchFamily="34" charset="0"/>
            </a:endParaRPr>
          </a:p>
          <a:p>
            <a:pPr>
              <a:spcBef>
                <a:spcPts val="600"/>
              </a:spcBef>
              <a:spcAft>
                <a:spcPts val="600"/>
              </a:spcAft>
            </a:pPr>
            <a:endParaRPr lang="en-CA" sz="3200" dirty="0"/>
          </a:p>
        </p:txBody>
      </p:sp>
      <p:pic>
        <p:nvPicPr>
          <p:cNvPr id="6" name="Picture 5">
            <a:extLst>
              <a:ext uri="{FF2B5EF4-FFF2-40B4-BE49-F238E27FC236}">
                <a16:creationId xmlns:a16="http://schemas.microsoft.com/office/drawing/2014/main" id="{BF1611CD-67F1-4842-B0CB-A05A5CA5F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476" y="960961"/>
            <a:ext cx="1168204" cy="1168204"/>
          </a:xfrm>
          <a:prstGeom prst="rect">
            <a:avLst/>
          </a:prstGeom>
        </p:spPr>
      </p:pic>
      <p:sp>
        <p:nvSpPr>
          <p:cNvPr id="4" name="Slide Number Placeholder 3">
            <a:extLst>
              <a:ext uri="{FF2B5EF4-FFF2-40B4-BE49-F238E27FC236}">
                <a16:creationId xmlns:a16="http://schemas.microsoft.com/office/drawing/2014/main" id="{FE0C9EF3-AFF3-D147-8FDA-4911AF62697E}"/>
              </a:ext>
            </a:extLst>
          </p:cNvPr>
          <p:cNvSpPr>
            <a:spLocks noGrp="1"/>
          </p:cNvSpPr>
          <p:nvPr>
            <p:ph type="sldNum" sz="quarter" idx="12"/>
          </p:nvPr>
        </p:nvSpPr>
        <p:spPr/>
        <p:txBody>
          <a:bodyPr/>
          <a:lstStyle/>
          <a:p>
            <a:fld id="{DCFA25A3-CD15-424C-ADDF-7B1EE55E6490}" type="slidenum">
              <a:rPr lang="en-US" sz="1600" smtClean="0"/>
              <a:t>36</a:t>
            </a:fld>
            <a:endParaRPr lang="en-US" sz="1600" dirty="0"/>
          </a:p>
        </p:txBody>
      </p:sp>
    </p:spTree>
    <p:extLst>
      <p:ext uri="{BB962C8B-B14F-4D97-AF65-F5344CB8AC3E}">
        <p14:creationId xmlns:p14="http://schemas.microsoft.com/office/powerpoint/2010/main" val="677065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00B4-498C-4F77-9348-69F90FD39EFC}"/>
              </a:ext>
            </a:extLst>
          </p:cNvPr>
          <p:cNvSpPr>
            <a:spLocks noGrp="1"/>
          </p:cNvSpPr>
          <p:nvPr>
            <p:ph type="title"/>
          </p:nvPr>
        </p:nvSpPr>
        <p:spPr>
          <a:xfrm>
            <a:off x="1154083" y="301593"/>
            <a:ext cx="10058400" cy="1450757"/>
          </a:xfrm>
        </p:spPr>
        <p:txBody>
          <a:bodyPr>
            <a:normAutofit/>
          </a:bodyPr>
          <a:lstStyle/>
          <a:p>
            <a:r>
              <a:rPr lang="en-CA" dirty="0">
                <a:solidFill>
                  <a:schemeClr val="accent2">
                    <a:lumMod val="75000"/>
                  </a:schemeClr>
                </a:solidFill>
              </a:rPr>
              <a:t>What can community workers do?</a:t>
            </a:r>
          </a:p>
        </p:txBody>
      </p:sp>
      <p:sp>
        <p:nvSpPr>
          <p:cNvPr id="6" name="Slide Number Placeholder 5">
            <a:extLst>
              <a:ext uri="{FF2B5EF4-FFF2-40B4-BE49-F238E27FC236}">
                <a16:creationId xmlns:a16="http://schemas.microsoft.com/office/drawing/2014/main" id="{395315FF-7316-43E0-BF85-C8A7A1085329}"/>
              </a:ext>
            </a:extLst>
          </p:cNvPr>
          <p:cNvSpPr>
            <a:spLocks noGrp="1"/>
          </p:cNvSpPr>
          <p:nvPr>
            <p:ph type="sldNum" sz="quarter" idx="12"/>
          </p:nvPr>
        </p:nvSpPr>
        <p:spPr/>
        <p:txBody>
          <a:bodyPr/>
          <a:lstStyle/>
          <a:p>
            <a:fld id="{DCFA25A3-CD15-424C-ADDF-7B1EE55E6490}" type="slidenum">
              <a:rPr lang="en-US" sz="1600" smtClean="0"/>
              <a:t>37</a:t>
            </a:fld>
            <a:endParaRPr lang="en-US" sz="1600"/>
          </a:p>
        </p:txBody>
      </p:sp>
      <p:sp>
        <p:nvSpPr>
          <p:cNvPr id="7" name="TextBox 6">
            <a:extLst>
              <a:ext uri="{FF2B5EF4-FFF2-40B4-BE49-F238E27FC236}">
                <a16:creationId xmlns:a16="http://schemas.microsoft.com/office/drawing/2014/main" id="{971D7F3E-ACA6-3A49-9FB6-955DBC3FB9D4}"/>
              </a:ext>
            </a:extLst>
          </p:cNvPr>
          <p:cNvSpPr txBox="1"/>
          <p:nvPr/>
        </p:nvSpPr>
        <p:spPr>
          <a:xfrm>
            <a:off x="1219595" y="2197853"/>
            <a:ext cx="8605214" cy="3816429"/>
          </a:xfrm>
          <a:prstGeom prst="rect">
            <a:avLst/>
          </a:prstGeom>
          <a:noFill/>
        </p:spPr>
        <p:txBody>
          <a:bodyPr wrap="square" rtlCol="0">
            <a:spAutoFit/>
          </a:bodyPr>
          <a:lstStyle/>
          <a:p>
            <a:pPr marL="457200" indent="-457200">
              <a:buClr>
                <a:schemeClr val="accent1"/>
              </a:buClr>
              <a:buFont typeface="Wingdings" pitchFamily="2" charset="2"/>
              <a:buChar char="Ø"/>
            </a:pPr>
            <a:r>
              <a:rPr lang="en-US" sz="3200" dirty="0"/>
              <a:t>Tell tenants to document everything!</a:t>
            </a:r>
          </a:p>
          <a:p>
            <a:pPr marL="457200" indent="-457200">
              <a:buClr>
                <a:schemeClr val="accent1"/>
              </a:buClr>
              <a:buFont typeface="Wingdings" pitchFamily="2" charset="2"/>
              <a:buChar char="Ø"/>
            </a:pPr>
            <a:r>
              <a:rPr lang="en-US" sz="3200" dirty="0"/>
              <a:t>Share tip sheets, check lists for eviction notices </a:t>
            </a:r>
          </a:p>
          <a:p>
            <a:pPr marL="457200" indent="-457200">
              <a:buClr>
                <a:schemeClr val="accent1"/>
              </a:buClr>
              <a:buFont typeface="Wingdings" pitchFamily="2" charset="2"/>
              <a:buChar char="Ø"/>
            </a:pPr>
            <a:r>
              <a:rPr lang="en-US" sz="3200" dirty="0"/>
              <a:t>Refer to local Rent Bank, local housing help centre, legal clinic</a:t>
            </a:r>
          </a:p>
          <a:p>
            <a:pPr marL="457200" indent="-457200">
              <a:buClr>
                <a:schemeClr val="accent1"/>
              </a:buClr>
              <a:buFont typeface="Wingdings" pitchFamily="2" charset="2"/>
              <a:buChar char="Ø"/>
            </a:pPr>
            <a:r>
              <a:rPr lang="en-US" sz="3200" dirty="0"/>
              <a:t>Tell tenants to sign up for free legal advice from Tenant Duty Counsel before their hearing</a:t>
            </a:r>
          </a:p>
          <a:p>
            <a:pPr marL="457200" indent="-457200">
              <a:buClr>
                <a:schemeClr val="accent1"/>
              </a:buClr>
              <a:buFont typeface="Wingdings" pitchFamily="2" charset="2"/>
              <a:buChar char="Ø"/>
            </a:pPr>
            <a:r>
              <a:rPr lang="en-US" sz="3200" dirty="0"/>
              <a:t>Contact local MPP </a:t>
            </a:r>
          </a:p>
          <a:p>
            <a:pPr marL="457200" indent="-457200">
              <a:buFont typeface="Wingdings" pitchFamily="2" charset="2"/>
              <a:buChar char="Ø"/>
            </a:pPr>
            <a:endParaRPr lang="en-US" dirty="0"/>
          </a:p>
        </p:txBody>
      </p:sp>
    </p:spTree>
    <p:extLst>
      <p:ext uri="{BB962C8B-B14F-4D97-AF65-F5344CB8AC3E}">
        <p14:creationId xmlns:p14="http://schemas.microsoft.com/office/powerpoint/2010/main" val="2918319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7718-84A5-4D44-96DA-0042E0EB63F3}"/>
              </a:ext>
            </a:extLst>
          </p:cNvPr>
          <p:cNvSpPr>
            <a:spLocks noGrp="1"/>
          </p:cNvSpPr>
          <p:nvPr>
            <p:ph type="title"/>
          </p:nvPr>
        </p:nvSpPr>
        <p:spPr/>
        <p:txBody>
          <a:bodyPr>
            <a:normAutofit/>
          </a:bodyPr>
          <a:lstStyle/>
          <a:p>
            <a:r>
              <a:rPr lang="en-CA" dirty="0">
                <a:solidFill>
                  <a:schemeClr val="accent2">
                    <a:lumMod val="75000"/>
                  </a:schemeClr>
                </a:solidFill>
              </a:rPr>
              <a:t>CLEO Resources for Tenants</a:t>
            </a:r>
          </a:p>
        </p:txBody>
      </p:sp>
      <p:sp>
        <p:nvSpPr>
          <p:cNvPr id="3" name="Content Placeholder 2">
            <a:extLst>
              <a:ext uri="{FF2B5EF4-FFF2-40B4-BE49-F238E27FC236}">
                <a16:creationId xmlns:a16="http://schemas.microsoft.com/office/drawing/2014/main" id="{1D84EFBD-6006-4F2C-9411-81F2486ED326}"/>
              </a:ext>
            </a:extLst>
          </p:cNvPr>
          <p:cNvSpPr>
            <a:spLocks noGrp="1"/>
          </p:cNvSpPr>
          <p:nvPr>
            <p:ph idx="1"/>
          </p:nvPr>
        </p:nvSpPr>
        <p:spPr>
          <a:xfrm>
            <a:off x="1097280" y="1831622"/>
            <a:ext cx="10963564" cy="4533900"/>
          </a:xfrm>
        </p:spPr>
        <p:txBody>
          <a:bodyPr>
            <a:normAutofit/>
          </a:bodyPr>
          <a:lstStyle/>
          <a:p>
            <a:pPr marL="201600" indent="0">
              <a:spcAft>
                <a:spcPts val="1200"/>
              </a:spcAft>
              <a:buNone/>
            </a:pPr>
            <a:r>
              <a:rPr lang="en-CA" sz="2800" dirty="0">
                <a:solidFill>
                  <a:schemeClr val="tx1"/>
                </a:solidFill>
                <a:cs typeface="Arial" panose="020B0604020202020204" pitchFamily="34" charset="0"/>
              </a:rPr>
              <a:t>Steps to Justice: Housing law</a:t>
            </a:r>
          </a:p>
          <a:p>
            <a:pPr marL="1024560" lvl="3" indent="-457200">
              <a:spcBef>
                <a:spcPts val="1200"/>
              </a:spcBef>
              <a:spcAft>
                <a:spcPts val="1200"/>
              </a:spcAft>
              <a:buFont typeface="Wingdings" pitchFamily="2" charset="2"/>
              <a:buChar char="Ø"/>
            </a:pPr>
            <a:r>
              <a:rPr lang="en-CA" sz="2400" dirty="0">
                <a:solidFill>
                  <a:srgbClr val="0070C0"/>
                </a:solidFill>
                <a:cs typeface="Arial" panose="020B0604020202020204" pitchFamily="34" charset="0"/>
                <a:hlinkClick r:id="rId3"/>
              </a:rPr>
              <a:t>Housing Law topic and subtopics page on Steps to Justice</a:t>
            </a:r>
            <a:endParaRPr lang="en-CA" sz="2400" dirty="0">
              <a:solidFill>
                <a:srgbClr val="0070C0"/>
              </a:solidFill>
              <a:cs typeface="Arial" panose="020B0604020202020204" pitchFamily="34" charset="0"/>
            </a:endParaRPr>
          </a:p>
          <a:p>
            <a:pPr marL="1024560" lvl="3" indent="-457200">
              <a:spcBef>
                <a:spcPts val="1200"/>
              </a:spcBef>
              <a:spcAft>
                <a:spcPts val="1200"/>
              </a:spcAft>
              <a:buFont typeface="Wingdings" pitchFamily="2" charset="2"/>
              <a:buChar char="Ø"/>
            </a:pPr>
            <a:r>
              <a:rPr lang="en-US" sz="2400" u="sng" dirty="0">
                <a:solidFill>
                  <a:srgbClr val="0070C0"/>
                </a:solidFill>
                <a:latin typeface="Calibri" panose="020F0502020204030204" pitchFamily="34" charset="0"/>
                <a:ea typeface="Calibri" panose="020F0502020204030204" pitchFamily="34" charset="0"/>
                <a:hlinkClick r:id="rId4"/>
              </a:rPr>
              <a:t>Videos on housing law issues</a:t>
            </a:r>
            <a:r>
              <a:rPr lang="en-CA" sz="2400" u="sng" dirty="0">
                <a:solidFill>
                  <a:srgbClr val="0070C0"/>
                </a:solidFill>
                <a:latin typeface="Calibri" panose="020F0502020204030204" pitchFamily="34" charset="0"/>
                <a:ea typeface="Calibri" panose="020F0502020204030204" pitchFamily="34" charset="0"/>
              </a:rPr>
              <a:t> </a:t>
            </a:r>
          </a:p>
          <a:p>
            <a:pPr marL="1024560" lvl="3" indent="-457200">
              <a:spcBef>
                <a:spcPts val="1200"/>
              </a:spcBef>
              <a:spcAft>
                <a:spcPts val="1200"/>
              </a:spcAft>
              <a:buFont typeface="Wingdings" pitchFamily="2" charset="2"/>
              <a:buChar char="Ø"/>
            </a:pPr>
            <a:r>
              <a:rPr lang="en-US" sz="2400" dirty="0">
                <a:solidFill>
                  <a:srgbClr val="0070C0"/>
                </a:solidFill>
                <a:cs typeface="Arial" panose="020B0604020202020204" pitchFamily="34" charset="0"/>
                <a:hlinkClick r:id="rId5"/>
              </a:rPr>
              <a:t>I owe rent. Should I sign a payment agreement?</a:t>
            </a:r>
            <a:endParaRPr lang="en-CA" sz="2400" dirty="0">
              <a:solidFill>
                <a:srgbClr val="0070C0"/>
              </a:solidFill>
              <a:cs typeface="Arial" panose="020B0604020202020204" pitchFamily="34" charset="0"/>
            </a:endParaRPr>
          </a:p>
          <a:p>
            <a:pPr marL="1024560" lvl="3" indent="-457200">
              <a:spcBef>
                <a:spcPts val="1200"/>
              </a:spcBef>
              <a:spcAft>
                <a:spcPts val="1200"/>
              </a:spcAft>
              <a:buFont typeface="Wingdings" pitchFamily="2" charset="2"/>
              <a:buChar char="Ø"/>
            </a:pPr>
            <a:r>
              <a:rPr lang="en-US" sz="2400" dirty="0">
                <a:hlinkClick r:id="rId6"/>
              </a:rPr>
              <a:t>LTB rent repayment form with explanation</a:t>
            </a:r>
            <a:endParaRPr lang="en-CA" sz="2400" dirty="0"/>
          </a:p>
          <a:p>
            <a:pPr marL="1024560" lvl="3" indent="-457200">
              <a:spcBef>
                <a:spcPts val="1200"/>
              </a:spcBef>
              <a:spcAft>
                <a:spcPts val="1200"/>
              </a:spcAft>
              <a:buFont typeface="Wingdings" pitchFamily="2" charset="2"/>
              <a:buChar char="Ø"/>
            </a:pPr>
            <a:r>
              <a:rPr lang="en-US" sz="2400" dirty="0">
                <a:hlinkClick r:id="rId7"/>
              </a:rPr>
              <a:t>Check for problems with "Landlord's own use" notice – N12 </a:t>
            </a:r>
            <a:endParaRPr lang="en-US" sz="2400" dirty="0"/>
          </a:p>
          <a:p>
            <a:pPr marL="1024560" lvl="3" indent="-457200">
              <a:spcBef>
                <a:spcPts val="1200"/>
              </a:spcBef>
              <a:spcAft>
                <a:spcPts val="1200"/>
              </a:spcAft>
              <a:buFont typeface="Wingdings" pitchFamily="2" charset="2"/>
              <a:buChar char="Ø"/>
            </a:pPr>
            <a:r>
              <a:rPr lang="en-US" sz="2400" b="0" i="0" u="sng" dirty="0">
                <a:solidFill>
                  <a:srgbClr val="0563C1"/>
                </a:solidFill>
                <a:effectLst/>
                <a:latin typeface="Calibri" panose="020F0502020204030204" pitchFamily="34" charset="0"/>
                <a:hlinkClick r:id="rId8"/>
              </a:rPr>
              <a:t>Check for problems with eviction notice - N5</a:t>
            </a:r>
            <a:endParaRPr lang="en-US" sz="2400" dirty="0"/>
          </a:p>
          <a:p>
            <a:pPr lvl="1">
              <a:spcAft>
                <a:spcPts val="1200"/>
              </a:spcAft>
              <a:buFont typeface="Wingdings" panose="05000000000000000000" pitchFamily="2" charset="2"/>
              <a:buChar char="Ø"/>
            </a:pPr>
            <a:endParaRPr lang="en-CA" sz="3300" dirty="0"/>
          </a:p>
          <a:p>
            <a:pPr lvl="1">
              <a:spcAft>
                <a:spcPts val="1200"/>
              </a:spcAft>
              <a:buFont typeface="Wingdings" panose="05000000000000000000" pitchFamily="2" charset="2"/>
              <a:buChar char="Ø"/>
            </a:pPr>
            <a:endParaRPr lang="en-CA" sz="2900" dirty="0">
              <a:solidFill>
                <a:srgbClr val="0070C0"/>
              </a:solidFill>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CA" sz="24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endParaRPr lang="en-CA"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530407F-2BB4-4A84-BEA2-09665FDE34AD}"/>
              </a:ext>
            </a:extLst>
          </p:cNvPr>
          <p:cNvSpPr>
            <a:spLocks noGrp="1"/>
          </p:cNvSpPr>
          <p:nvPr>
            <p:ph type="sldNum" sz="quarter" idx="12"/>
          </p:nvPr>
        </p:nvSpPr>
        <p:spPr/>
        <p:txBody>
          <a:bodyPr/>
          <a:lstStyle/>
          <a:p>
            <a:fld id="{DCFA25A3-CD15-424C-ADDF-7B1EE55E6490}" type="slidenum">
              <a:rPr lang="en-US" sz="1600" smtClean="0"/>
              <a:t>38</a:t>
            </a:fld>
            <a:endParaRPr lang="en-US" sz="1600" dirty="0"/>
          </a:p>
        </p:txBody>
      </p:sp>
    </p:spTree>
    <p:extLst>
      <p:ext uri="{BB962C8B-B14F-4D97-AF65-F5344CB8AC3E}">
        <p14:creationId xmlns:p14="http://schemas.microsoft.com/office/powerpoint/2010/main" val="3256607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2B22-CA83-45B1-A3D1-1B1B14FCB290}"/>
              </a:ext>
            </a:extLst>
          </p:cNvPr>
          <p:cNvSpPr>
            <a:spLocks noGrp="1"/>
          </p:cNvSpPr>
          <p:nvPr>
            <p:ph type="title"/>
          </p:nvPr>
        </p:nvSpPr>
        <p:spPr>
          <a:xfrm>
            <a:off x="1066800" y="392249"/>
            <a:ext cx="10058400" cy="1116874"/>
          </a:xfrm>
        </p:spPr>
        <p:txBody>
          <a:bodyPr>
            <a:normAutofit/>
          </a:bodyPr>
          <a:lstStyle/>
          <a:p>
            <a:r>
              <a:rPr lang="en-CA" dirty="0">
                <a:solidFill>
                  <a:schemeClr val="accent2">
                    <a:lumMod val="75000"/>
                  </a:schemeClr>
                </a:solidFill>
              </a:rPr>
              <a:t>More CLEO Resources for Tenants </a:t>
            </a:r>
          </a:p>
        </p:txBody>
      </p:sp>
      <p:sp>
        <p:nvSpPr>
          <p:cNvPr id="3" name="Content Placeholder 2">
            <a:extLst>
              <a:ext uri="{FF2B5EF4-FFF2-40B4-BE49-F238E27FC236}">
                <a16:creationId xmlns:a16="http://schemas.microsoft.com/office/drawing/2014/main" id="{6687B605-1683-4ECE-A0FD-25FE77CD66D1}"/>
              </a:ext>
            </a:extLst>
          </p:cNvPr>
          <p:cNvSpPr>
            <a:spLocks noGrp="1"/>
          </p:cNvSpPr>
          <p:nvPr>
            <p:ph idx="1"/>
          </p:nvPr>
        </p:nvSpPr>
        <p:spPr>
          <a:xfrm>
            <a:off x="865415" y="1828800"/>
            <a:ext cx="11005456" cy="4457700"/>
          </a:xfrm>
        </p:spPr>
        <p:txBody>
          <a:bodyPr>
            <a:normAutofit fontScale="40000" lnSpcReduction="20000"/>
          </a:bodyPr>
          <a:lstStyle/>
          <a:p>
            <a:pPr marL="0" indent="0">
              <a:spcAft>
                <a:spcPts val="1200"/>
              </a:spcAft>
              <a:buNone/>
            </a:pPr>
            <a:r>
              <a:rPr lang="en-CA" sz="7000" dirty="0">
                <a:solidFill>
                  <a:schemeClr val="tx1"/>
                </a:solidFill>
                <a:latin typeface="Calibri" panose="020F0502020204030204" pitchFamily="34" charset="0"/>
                <a:ea typeface="Calibri" panose="020F0502020204030204" pitchFamily="34" charset="0"/>
              </a:rPr>
              <a:t>COVID 19:</a:t>
            </a:r>
          </a:p>
          <a:p>
            <a:pPr lvl="1">
              <a:spcBef>
                <a:spcPts val="1200"/>
              </a:spcBef>
              <a:spcAft>
                <a:spcPts val="1200"/>
              </a:spcAft>
              <a:buFont typeface="Wingdings" panose="05000000000000000000" pitchFamily="2" charset="2"/>
              <a:buChar char="Ø"/>
            </a:pPr>
            <a:r>
              <a:rPr lang="en-CA" sz="7000" u="sng" dirty="0">
                <a:solidFill>
                  <a:srgbClr val="0070C0"/>
                </a:solidFill>
                <a:latin typeface="Calibri" panose="020F0502020204030204" pitchFamily="34" charset="0"/>
                <a:ea typeface="Calibri" panose="020F0502020204030204" pitchFamily="34" charset="0"/>
                <a:hlinkClick r:id="rId4"/>
              </a:rPr>
              <a:t> </a:t>
            </a:r>
            <a:r>
              <a:rPr lang="en-US" sz="7000" b="0" i="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5"/>
              </a:rPr>
              <a:t>How has the COVID-19 pandemic changed the way the LTB handles cases?</a:t>
            </a:r>
            <a:r>
              <a:rPr lang="en-US" sz="70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CA" sz="7000" dirty="0">
              <a:effectLst/>
              <a:latin typeface="Calibri" panose="020F0502020204030204" pitchFamily="34" charset="0"/>
              <a:ea typeface="Times New Roman" panose="02020603050405020304" pitchFamily="18" charset="0"/>
            </a:endParaRPr>
          </a:p>
          <a:p>
            <a:pPr marL="0" indent="0">
              <a:spcAft>
                <a:spcPts val="1200"/>
              </a:spcAft>
              <a:buNone/>
            </a:pPr>
            <a:r>
              <a:rPr lang="en-CA" sz="7000" dirty="0">
                <a:solidFill>
                  <a:schemeClr val="tx1"/>
                </a:solidFill>
                <a:cs typeface="Arial" panose="020B0604020202020204" pitchFamily="34" charset="0"/>
              </a:rPr>
              <a:t>CLEO’s Guided Pathways: </a:t>
            </a:r>
          </a:p>
          <a:p>
            <a:pPr lvl="1">
              <a:spcBef>
                <a:spcPts val="1200"/>
              </a:spcBef>
              <a:spcAft>
                <a:spcPts val="1200"/>
              </a:spcAft>
              <a:buFont typeface="Wingdings" panose="05000000000000000000" pitchFamily="2" charset="2"/>
              <a:buChar char="Ø"/>
            </a:pPr>
            <a:r>
              <a:rPr lang="en-CA" sz="7000" dirty="0">
                <a:solidFill>
                  <a:schemeClr val="tx1"/>
                </a:solidFill>
                <a:cs typeface="Arial" panose="020B0604020202020204" pitchFamily="34" charset="0"/>
              </a:rPr>
              <a:t> How to complete a tenant application for maintenance and repair, </a:t>
            </a:r>
            <a:r>
              <a:rPr lang="en-CA" sz="7000" dirty="0">
                <a:solidFill>
                  <a:schemeClr val="tx1"/>
                </a:solidFill>
                <a:cs typeface="Arial" panose="020B0604020202020204" pitchFamily="34" charset="0"/>
                <a:hlinkClick r:id="rId6"/>
              </a:rPr>
              <a:t>T6 form</a:t>
            </a:r>
            <a:endParaRPr lang="en-CA" sz="7000" dirty="0">
              <a:solidFill>
                <a:srgbClr val="0070C0"/>
              </a:solidFill>
              <a:cs typeface="Arial" panose="020B0604020202020204" pitchFamily="34" charset="0"/>
            </a:endParaRPr>
          </a:p>
          <a:p>
            <a:pPr lvl="1">
              <a:spcBef>
                <a:spcPts val="1200"/>
              </a:spcBef>
              <a:spcAft>
                <a:spcPts val="1200"/>
              </a:spcAft>
              <a:buFont typeface="Wingdings" panose="05000000000000000000" pitchFamily="2" charset="2"/>
              <a:buChar char="Ø"/>
            </a:pPr>
            <a:r>
              <a:rPr lang="en-CA" sz="7000" dirty="0">
                <a:solidFill>
                  <a:schemeClr val="tx1"/>
                </a:solidFill>
                <a:cs typeface="Arial" panose="020B0604020202020204" pitchFamily="34" charset="0"/>
              </a:rPr>
              <a:t>  For tenants who want a return of money the landlord owes, </a:t>
            </a:r>
            <a:r>
              <a:rPr lang="en-CA" sz="7000" dirty="0">
                <a:solidFill>
                  <a:schemeClr val="tx1"/>
                </a:solidFill>
                <a:cs typeface="Arial" panose="020B0604020202020204" pitchFamily="34" charset="0"/>
                <a:hlinkClick r:id="rId7"/>
              </a:rPr>
              <a:t>T1 form</a:t>
            </a:r>
            <a:endParaRPr lang="en-CA" sz="7000" dirty="0">
              <a:solidFill>
                <a:schemeClr val="tx1"/>
              </a:solidFill>
              <a:cs typeface="Arial" panose="020B0604020202020204" pitchFamily="34" charset="0"/>
            </a:endParaRPr>
          </a:p>
          <a:p>
            <a:pPr lvl="1">
              <a:spcBef>
                <a:spcPts val="1200"/>
              </a:spcBef>
              <a:spcAft>
                <a:spcPts val="1200"/>
              </a:spcAft>
              <a:buFont typeface="Wingdings" panose="05000000000000000000" pitchFamily="2" charset="2"/>
              <a:buChar char="Ø"/>
            </a:pPr>
            <a:r>
              <a:rPr lang="en-CA" sz="7000" dirty="0">
                <a:solidFill>
                  <a:schemeClr val="tx1"/>
                </a:solidFill>
                <a:cs typeface="Arial" panose="020B0604020202020204" pitchFamily="34" charset="0"/>
              </a:rPr>
              <a:t>  When landlords try to evict because of unpaid rent </a:t>
            </a:r>
            <a:r>
              <a:rPr lang="en-US" sz="7000" dirty="0">
                <a:hlinkClick r:id="rId8"/>
              </a:rPr>
              <a:t>Eviction Solution Explorer</a:t>
            </a:r>
            <a:endParaRPr lang="en-CA" sz="7000" dirty="0">
              <a:solidFill>
                <a:schemeClr val="tx1"/>
              </a:solidFill>
              <a:cs typeface="Arial" panose="020B0604020202020204" pitchFamily="34" charset="0"/>
            </a:endParaRPr>
          </a:p>
          <a:p>
            <a:pPr marL="201168" lvl="1" indent="0">
              <a:spcBef>
                <a:spcPts val="1200"/>
              </a:spcBef>
              <a:spcAft>
                <a:spcPts val="1200"/>
              </a:spcAft>
              <a:buNone/>
            </a:pPr>
            <a:endParaRPr lang="en-CA" dirty="0"/>
          </a:p>
        </p:txBody>
      </p:sp>
      <p:sp>
        <p:nvSpPr>
          <p:cNvPr id="5" name="Slide Number Placeholder 4">
            <a:extLst>
              <a:ext uri="{FF2B5EF4-FFF2-40B4-BE49-F238E27FC236}">
                <a16:creationId xmlns:a16="http://schemas.microsoft.com/office/drawing/2014/main" id="{382DE9F4-346C-46F2-92C9-8E8C2AB353F9}"/>
              </a:ext>
            </a:extLst>
          </p:cNvPr>
          <p:cNvSpPr>
            <a:spLocks noGrp="1"/>
          </p:cNvSpPr>
          <p:nvPr>
            <p:ph type="sldNum" sz="quarter" idx="12"/>
          </p:nvPr>
        </p:nvSpPr>
        <p:spPr/>
        <p:txBody>
          <a:bodyPr/>
          <a:lstStyle/>
          <a:p>
            <a:fld id="{DCFA25A3-CD15-424C-ADDF-7B1EE55E6490}" type="slidenum">
              <a:rPr lang="en-US" sz="1600" smtClean="0"/>
              <a:t>39</a:t>
            </a:fld>
            <a:endParaRPr lang="en-US" sz="1600"/>
          </a:p>
        </p:txBody>
      </p:sp>
    </p:spTree>
    <p:extLst>
      <p:ext uri="{BB962C8B-B14F-4D97-AF65-F5344CB8AC3E}">
        <p14:creationId xmlns:p14="http://schemas.microsoft.com/office/powerpoint/2010/main" val="59409637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4F8E-487D-4B7F-AF7B-1CEBF8BDA66A}"/>
              </a:ext>
            </a:extLst>
          </p:cNvPr>
          <p:cNvSpPr>
            <a:spLocks noGrp="1"/>
          </p:cNvSpPr>
          <p:nvPr>
            <p:ph type="title"/>
          </p:nvPr>
        </p:nvSpPr>
        <p:spPr/>
        <p:txBody>
          <a:bodyPr>
            <a:normAutofit/>
          </a:bodyPr>
          <a:lstStyle/>
          <a:p>
            <a:r>
              <a:rPr lang="en-CA" dirty="0">
                <a:solidFill>
                  <a:schemeClr val="accent2">
                    <a:lumMod val="75000"/>
                  </a:schemeClr>
                </a:solidFill>
              </a:rPr>
              <a:t>Land Acknowledgment</a:t>
            </a:r>
          </a:p>
        </p:txBody>
      </p:sp>
      <p:sp>
        <p:nvSpPr>
          <p:cNvPr id="3" name="Content Placeholder 2">
            <a:extLst>
              <a:ext uri="{FF2B5EF4-FFF2-40B4-BE49-F238E27FC236}">
                <a16:creationId xmlns:a16="http://schemas.microsoft.com/office/drawing/2014/main" id="{A7950C7A-9CA0-4DE3-A2F5-29A6F7AB8E53}"/>
              </a:ext>
            </a:extLst>
          </p:cNvPr>
          <p:cNvSpPr>
            <a:spLocks noGrp="1"/>
          </p:cNvSpPr>
          <p:nvPr>
            <p:ph idx="1"/>
          </p:nvPr>
        </p:nvSpPr>
        <p:spPr/>
        <p:txBody>
          <a:bodyPr/>
          <a:lstStyle/>
          <a:p>
            <a:r>
              <a:rPr lang="en-US" dirty="0"/>
              <a:t>[Add a meaningful land acknowledgment connected to where you are delivering the workshop] </a:t>
            </a:r>
          </a:p>
          <a:p>
            <a:endParaRPr lang="en-CA" dirty="0"/>
          </a:p>
        </p:txBody>
      </p:sp>
      <p:sp>
        <p:nvSpPr>
          <p:cNvPr id="4" name="Slide Number Placeholder 3">
            <a:extLst>
              <a:ext uri="{FF2B5EF4-FFF2-40B4-BE49-F238E27FC236}">
                <a16:creationId xmlns:a16="http://schemas.microsoft.com/office/drawing/2014/main" id="{B62292D9-5E29-514C-810F-24837E832365}"/>
              </a:ext>
            </a:extLst>
          </p:cNvPr>
          <p:cNvSpPr>
            <a:spLocks noGrp="1"/>
          </p:cNvSpPr>
          <p:nvPr>
            <p:ph type="sldNum" sz="quarter" idx="12"/>
          </p:nvPr>
        </p:nvSpPr>
        <p:spPr/>
        <p:txBody>
          <a:bodyPr/>
          <a:lstStyle/>
          <a:p>
            <a:fld id="{DCFA25A3-CD15-424C-ADDF-7B1EE55E6490}" type="slidenum">
              <a:rPr lang="en-US" sz="1600" smtClean="0"/>
              <a:t>4</a:t>
            </a:fld>
            <a:endParaRPr lang="en-US" sz="1600" dirty="0"/>
          </a:p>
        </p:txBody>
      </p:sp>
    </p:spTree>
    <p:extLst>
      <p:ext uri="{BB962C8B-B14F-4D97-AF65-F5344CB8AC3E}">
        <p14:creationId xmlns:p14="http://schemas.microsoft.com/office/powerpoint/2010/main" val="538843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F759-8BB4-4D54-B896-A58ED86B4CA8}"/>
              </a:ext>
            </a:extLst>
          </p:cNvPr>
          <p:cNvSpPr>
            <a:spLocks noGrp="1"/>
          </p:cNvSpPr>
          <p:nvPr>
            <p:ph type="title"/>
          </p:nvPr>
        </p:nvSpPr>
        <p:spPr>
          <a:xfrm>
            <a:off x="1066800" y="0"/>
            <a:ext cx="10058400" cy="1450757"/>
          </a:xfrm>
        </p:spPr>
        <p:txBody>
          <a:bodyPr>
            <a:normAutofit/>
          </a:bodyPr>
          <a:lstStyle/>
          <a:p>
            <a:r>
              <a:rPr lang="en-CA" dirty="0">
                <a:solidFill>
                  <a:schemeClr val="accent2">
                    <a:lumMod val="75000"/>
                  </a:schemeClr>
                </a:solidFill>
              </a:rPr>
              <a:t>Who can tenants talk to?</a:t>
            </a:r>
          </a:p>
        </p:txBody>
      </p:sp>
      <p:sp>
        <p:nvSpPr>
          <p:cNvPr id="3" name="Content Placeholder 2">
            <a:extLst>
              <a:ext uri="{FF2B5EF4-FFF2-40B4-BE49-F238E27FC236}">
                <a16:creationId xmlns:a16="http://schemas.microsoft.com/office/drawing/2014/main" id="{9C6B26AD-0471-4631-AAAE-A4B0F3F407AD}"/>
              </a:ext>
            </a:extLst>
          </p:cNvPr>
          <p:cNvSpPr>
            <a:spLocks noGrp="1"/>
          </p:cNvSpPr>
          <p:nvPr>
            <p:ph idx="1"/>
          </p:nvPr>
        </p:nvSpPr>
        <p:spPr>
          <a:xfrm>
            <a:off x="293914" y="1779814"/>
            <a:ext cx="11898086" cy="4679971"/>
          </a:xfrm>
        </p:spPr>
        <p:txBody>
          <a:bodyPr>
            <a:normAutofit/>
          </a:bodyPr>
          <a:lstStyle/>
          <a:p>
            <a:pPr>
              <a:spcAft>
                <a:spcPts val="1200"/>
              </a:spcAft>
              <a:buFont typeface="Wingdings" panose="05000000000000000000" pitchFamily="2" charset="2"/>
              <a:buChar char="Ø"/>
            </a:pPr>
            <a:r>
              <a:rPr lang="en-US" sz="2400" dirty="0">
                <a:solidFill>
                  <a:schemeClr val="tx1"/>
                </a:solidFill>
                <a:cs typeface="Arial" panose="020B0604020202020204" pitchFamily="34" charset="0"/>
              </a:rPr>
              <a:t> Find your </a:t>
            </a:r>
            <a:r>
              <a:rPr lang="en-US" sz="2400" dirty="0">
                <a:solidFill>
                  <a:schemeClr val="tx1"/>
                </a:solidFill>
                <a:cs typeface="Arial" panose="020B0604020202020204" pitchFamily="34" charset="0"/>
                <a:hlinkClick r:id="rId4"/>
              </a:rPr>
              <a:t>Local community legal clinic </a:t>
            </a:r>
            <a:r>
              <a:rPr lang="en-US" sz="2400" dirty="0">
                <a:solidFill>
                  <a:schemeClr val="tx1"/>
                </a:solidFill>
                <a:cs typeface="Arial" panose="020B0604020202020204" pitchFamily="34" charset="0"/>
              </a:rPr>
              <a:t>  or </a:t>
            </a:r>
            <a:r>
              <a:rPr lang="en-US" sz="2400" dirty="0">
                <a:hlinkClick r:id="rId5"/>
              </a:rPr>
              <a:t>specialty clinic</a:t>
            </a:r>
            <a:r>
              <a:rPr lang="en-US" sz="2400" dirty="0"/>
              <a:t> </a:t>
            </a:r>
            <a:endParaRPr lang="en-US" sz="2400" dirty="0">
              <a:solidFill>
                <a:schemeClr val="tx1"/>
              </a:solidFill>
              <a:cs typeface="Arial" panose="020B0604020202020204" pitchFamily="34" charset="0"/>
            </a:endParaRPr>
          </a:p>
          <a:p>
            <a:pPr>
              <a:spcAft>
                <a:spcPts val="1200"/>
              </a:spcAft>
              <a:buFont typeface="Wingdings" panose="05000000000000000000" pitchFamily="2" charset="2"/>
              <a:buChar char="Ø"/>
            </a:pPr>
            <a:r>
              <a:rPr lang="en-US" sz="2400" dirty="0">
                <a:solidFill>
                  <a:schemeClr val="tx1"/>
                </a:solidFill>
                <a:cs typeface="Arial" panose="020B0604020202020204" pitchFamily="34" charset="0"/>
              </a:rPr>
              <a:t> Tenant Duty Counsel Service </a:t>
            </a:r>
            <a:r>
              <a:rPr lang="en-CA" sz="2400" dirty="0">
                <a:solidFill>
                  <a:schemeClr val="tx1"/>
                </a:solidFill>
              </a:rPr>
              <a:t>—</a:t>
            </a:r>
            <a:r>
              <a:rPr lang="en-US" sz="2400" dirty="0">
                <a:solidFill>
                  <a:schemeClr val="tx1"/>
                </a:solidFill>
                <a:cs typeface="Arial" panose="020B0604020202020204" pitchFamily="34" charset="0"/>
              </a:rPr>
              <a:t> free legal advice for tenants: </a:t>
            </a:r>
            <a:r>
              <a:rPr lang="en-CA" sz="2400" dirty="0">
                <a:solidFill>
                  <a:srgbClr val="0070C0"/>
                </a:solidFill>
                <a:cs typeface="Arial" panose="020B0604020202020204" pitchFamily="34" charset="0"/>
                <a:hlinkClick r:id="rId6">
                  <a:extLst>
                    <a:ext uri="{A12FA001-AC4F-418D-AE19-62706E023703}">
                      <ahyp:hlinkClr xmlns:ahyp="http://schemas.microsoft.com/office/drawing/2018/hyperlinkcolor" val="tx"/>
                    </a:ext>
                  </a:extLst>
                </a:hlinkClick>
              </a:rPr>
              <a:t>https://tdc.acto.ca/</a:t>
            </a:r>
            <a:r>
              <a:rPr lang="en-CA" sz="2400" dirty="0">
                <a:solidFill>
                  <a:srgbClr val="0070C0"/>
                </a:solidFill>
                <a:cs typeface="Arial" panose="020B0604020202020204" pitchFamily="34" charset="0"/>
              </a:rPr>
              <a:t> </a:t>
            </a:r>
          </a:p>
          <a:p>
            <a:pPr>
              <a:spcAft>
                <a:spcPts val="1200"/>
              </a:spcAft>
              <a:buFont typeface="Wingdings" panose="05000000000000000000" pitchFamily="2" charset="2"/>
              <a:buChar char="Ø"/>
            </a:pPr>
            <a:r>
              <a:rPr lang="en-CA" sz="2400" dirty="0">
                <a:solidFill>
                  <a:srgbClr val="0070C0"/>
                </a:solidFill>
                <a:cs typeface="Arial" panose="020B0604020202020204" pitchFamily="34" charset="0"/>
              </a:rPr>
              <a:t> </a:t>
            </a:r>
            <a:r>
              <a:rPr lang="en-CA" sz="2400" dirty="0">
                <a:effectLst/>
                <a:latin typeface="Times New Roman" panose="02020603050405020304" pitchFamily="18" charset="0"/>
                <a:ea typeface="Times New Roman" panose="02020603050405020304" pitchFamily="18" charset="0"/>
              </a:rPr>
              <a:t>Pro Bono Ontario (PBO) — free tenant hotline: 1-855-255-7256</a:t>
            </a:r>
          </a:p>
          <a:p>
            <a:pPr>
              <a:spcAft>
                <a:spcPts val="1200"/>
              </a:spcAft>
              <a:buFont typeface="Wingdings" panose="05000000000000000000" pitchFamily="2" charset="2"/>
              <a:buChar char="Ø"/>
            </a:pPr>
            <a:r>
              <a:rPr lang="en-CA" sz="2400" dirty="0">
                <a:solidFill>
                  <a:schemeClr val="tx1"/>
                </a:solidFill>
                <a:cs typeface="Arial" panose="020B0604020202020204" pitchFamily="34" charset="0"/>
              </a:rPr>
              <a:t> Housing Help Centres/Rent Bank</a:t>
            </a:r>
            <a:r>
              <a:rPr lang="en-CA" sz="2400" dirty="0">
                <a:solidFill>
                  <a:srgbClr val="0070C0"/>
                </a:solidFill>
                <a:cs typeface="Arial" panose="020B0604020202020204" pitchFamily="34" charset="0"/>
              </a:rPr>
              <a:t> </a:t>
            </a:r>
            <a:r>
              <a:rPr lang="en-CA" sz="2400" dirty="0">
                <a:solidFill>
                  <a:schemeClr val="tx1"/>
                </a:solidFill>
                <a:cs typeface="Arial" panose="020B0604020202020204" pitchFamily="34" charset="0"/>
              </a:rPr>
              <a:t>– contact 211 to find the local Housing Help service</a:t>
            </a:r>
          </a:p>
          <a:p>
            <a:pPr>
              <a:spcAft>
                <a:spcPts val="1200"/>
              </a:spcAft>
              <a:buFont typeface="Wingdings" panose="05000000000000000000" pitchFamily="2" charset="2"/>
              <a:buChar char="Ø"/>
            </a:pPr>
            <a:r>
              <a:rPr lang="en-CA" sz="2400" dirty="0">
                <a:solidFill>
                  <a:schemeClr val="tx1"/>
                </a:solidFill>
                <a:cs typeface="Arial" panose="020B0604020202020204" pitchFamily="34" charset="0"/>
              </a:rPr>
              <a:t> Community mediation </a:t>
            </a:r>
            <a:r>
              <a:rPr lang="en-US" sz="2400" b="0" i="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7"/>
              </a:rPr>
              <a:t>programs</a:t>
            </a: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r>
              <a:rPr lang="en-CA" sz="2400" dirty="0">
                <a:solidFill>
                  <a:schemeClr val="tx1"/>
                </a:solidFill>
                <a:cs typeface="Arial" panose="020B0604020202020204" pitchFamily="34" charset="0"/>
              </a:rPr>
              <a:t>to solve disputes without going to the LTB (free or low cost)</a:t>
            </a:r>
          </a:p>
          <a:p>
            <a:pPr>
              <a:spcAft>
                <a:spcPts val="1200"/>
              </a:spcAft>
              <a:buFont typeface="Wingdings" panose="05000000000000000000" pitchFamily="2" charset="2"/>
              <a:buChar char="Ø"/>
            </a:pPr>
            <a:r>
              <a:rPr lang="en-CA" sz="2400" dirty="0">
                <a:solidFill>
                  <a:schemeClr val="tx1"/>
                </a:solidFill>
                <a:cs typeface="Arial" panose="020B0604020202020204" pitchFamily="34" charset="0"/>
              </a:rPr>
              <a:t>  Federation of Metro Tenants’ Associations (Toronto) </a:t>
            </a:r>
            <a:r>
              <a:rPr lang="en-CA" sz="2400" dirty="0">
                <a:solidFill>
                  <a:schemeClr val="tx1"/>
                </a:solidFill>
              </a:rPr>
              <a:t>—</a:t>
            </a:r>
            <a:r>
              <a:rPr lang="en-CA" sz="2400" dirty="0">
                <a:solidFill>
                  <a:schemeClr val="tx1"/>
                </a:solidFill>
                <a:cs typeface="Arial" panose="020B0604020202020204" pitchFamily="34" charset="0"/>
              </a:rPr>
              <a:t> Tenant Hotline: 416-921-9494</a:t>
            </a:r>
            <a:endParaRPr lang="en-US" sz="2400" dirty="0">
              <a:solidFill>
                <a:srgbClr val="0070C0"/>
              </a:solidFill>
              <a:cs typeface="Arial" panose="020B0604020202020204" pitchFamily="34" charset="0"/>
            </a:endParaRPr>
          </a:p>
          <a:p>
            <a:pPr>
              <a:spcAft>
                <a:spcPts val="1200"/>
              </a:spcAft>
              <a:buFont typeface="Wingdings" panose="05000000000000000000" pitchFamily="2" charset="2"/>
              <a:buChar char="Ø"/>
            </a:pPr>
            <a:r>
              <a:rPr lang="en-CA" sz="2400" dirty="0">
                <a:solidFill>
                  <a:schemeClr val="tx1"/>
                </a:solidFill>
                <a:cs typeface="Arial" panose="020B0604020202020204" pitchFamily="34" charset="0"/>
              </a:rPr>
              <a:t> Rental Housing Enforcement Unit: 1-888-772-9277</a:t>
            </a:r>
          </a:p>
          <a:p>
            <a:pPr>
              <a:spcAft>
                <a:spcPts val="1200"/>
              </a:spcAft>
              <a:buFont typeface="Wingdings" panose="05000000000000000000" pitchFamily="2" charset="2"/>
              <a:buChar char="Ø"/>
            </a:pPr>
            <a:endParaRPr lang="en-CA" sz="2000" dirty="0">
              <a:solidFill>
                <a:schemeClr val="tx1"/>
              </a:solidFill>
              <a:cs typeface="Arial" panose="020B0604020202020204" pitchFamily="34" charset="0"/>
            </a:endParaRPr>
          </a:p>
          <a:p>
            <a:endParaRPr lang="en-CA" dirty="0"/>
          </a:p>
        </p:txBody>
      </p:sp>
      <p:sp>
        <p:nvSpPr>
          <p:cNvPr id="5" name="Slide Number Placeholder 4">
            <a:extLst>
              <a:ext uri="{FF2B5EF4-FFF2-40B4-BE49-F238E27FC236}">
                <a16:creationId xmlns:a16="http://schemas.microsoft.com/office/drawing/2014/main" id="{F30EAEF4-903B-442C-9E8C-B9564796F5A2}"/>
              </a:ext>
            </a:extLst>
          </p:cNvPr>
          <p:cNvSpPr>
            <a:spLocks noGrp="1"/>
          </p:cNvSpPr>
          <p:nvPr>
            <p:ph type="sldNum" sz="quarter" idx="12"/>
          </p:nvPr>
        </p:nvSpPr>
        <p:spPr/>
        <p:txBody>
          <a:bodyPr/>
          <a:lstStyle/>
          <a:p>
            <a:fld id="{503F51E1-4C6A-2B40-A7AC-5113C8CCCCD7}" type="slidenum">
              <a:rPr lang="en-US" sz="1600" smtClean="0"/>
              <a:t>40</a:t>
            </a:fld>
            <a:endParaRPr lang="en-US" sz="1600" dirty="0"/>
          </a:p>
        </p:txBody>
      </p:sp>
    </p:spTree>
    <p:extLst>
      <p:ext uri="{BB962C8B-B14F-4D97-AF65-F5344CB8AC3E}">
        <p14:creationId xmlns:p14="http://schemas.microsoft.com/office/powerpoint/2010/main" val="1806659081"/>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7718-84A5-4D44-96DA-0042E0EB63F3}"/>
              </a:ext>
            </a:extLst>
          </p:cNvPr>
          <p:cNvSpPr>
            <a:spLocks noGrp="1"/>
          </p:cNvSpPr>
          <p:nvPr>
            <p:ph type="title"/>
          </p:nvPr>
        </p:nvSpPr>
        <p:spPr/>
        <p:txBody>
          <a:bodyPr>
            <a:normAutofit/>
          </a:bodyPr>
          <a:lstStyle/>
          <a:p>
            <a:r>
              <a:rPr lang="en-CA" dirty="0">
                <a:solidFill>
                  <a:schemeClr val="accent2">
                    <a:lumMod val="75000"/>
                  </a:schemeClr>
                </a:solidFill>
              </a:rPr>
              <a:t>Information Resources for Tenants</a:t>
            </a:r>
          </a:p>
        </p:txBody>
      </p:sp>
      <p:sp>
        <p:nvSpPr>
          <p:cNvPr id="3" name="Content Placeholder 2">
            <a:extLst>
              <a:ext uri="{FF2B5EF4-FFF2-40B4-BE49-F238E27FC236}">
                <a16:creationId xmlns:a16="http://schemas.microsoft.com/office/drawing/2014/main" id="{1D84EFBD-6006-4F2C-9411-81F2486ED326}"/>
              </a:ext>
            </a:extLst>
          </p:cNvPr>
          <p:cNvSpPr>
            <a:spLocks noGrp="1"/>
          </p:cNvSpPr>
          <p:nvPr>
            <p:ph idx="1"/>
          </p:nvPr>
        </p:nvSpPr>
        <p:spPr>
          <a:xfrm>
            <a:off x="1097280" y="1903298"/>
            <a:ext cx="10612120" cy="4556487"/>
          </a:xfrm>
        </p:spPr>
        <p:txBody>
          <a:bodyPr>
            <a:normAutofit fontScale="70000" lnSpcReduction="20000"/>
          </a:bodyPr>
          <a:lstStyle/>
          <a:p>
            <a:pPr>
              <a:spcAft>
                <a:spcPts val="1200"/>
              </a:spcAft>
              <a:buFont typeface="Wingdings" panose="05000000000000000000" pitchFamily="2" charset="2"/>
              <a:buChar char="Ø"/>
            </a:pPr>
            <a:r>
              <a:rPr lang="en-CA" sz="3800" dirty="0">
                <a:solidFill>
                  <a:schemeClr val="tx1"/>
                </a:solidFill>
                <a:cs typeface="Arial" panose="020B0604020202020204" pitchFamily="34" charset="0"/>
              </a:rPr>
              <a:t> </a:t>
            </a:r>
            <a:r>
              <a:rPr lang="en-US" sz="3800" dirty="0">
                <a:solidFill>
                  <a:schemeClr val="tx1"/>
                </a:solidFill>
                <a:cs typeface="Arial" panose="020B0604020202020204" pitchFamily="34" charset="0"/>
              </a:rPr>
              <a:t>Advocacy Centre for Tenants Ontario – </a:t>
            </a:r>
            <a:r>
              <a:rPr lang="en-US" sz="3800" dirty="0">
                <a:solidFill>
                  <a:schemeClr val="tx1"/>
                </a:solidFill>
                <a:cs typeface="Arial" panose="020B0604020202020204" pitchFamily="34" charset="0"/>
                <a:hlinkClick r:id="rId3"/>
              </a:rPr>
              <a:t>tenant tip sheets</a:t>
            </a:r>
            <a:r>
              <a:rPr lang="en-US" sz="3800" dirty="0">
                <a:solidFill>
                  <a:schemeClr val="tx1"/>
                </a:solidFill>
                <a:cs typeface="Arial" panose="020B0604020202020204" pitchFamily="34" charset="0"/>
              </a:rPr>
              <a:t> and </a:t>
            </a:r>
            <a:r>
              <a:rPr lang="en-US" sz="3800" dirty="0">
                <a:solidFill>
                  <a:schemeClr val="tx1"/>
                </a:solidFill>
                <a:cs typeface="Arial" panose="020B0604020202020204" pitchFamily="34" charset="0"/>
                <a:hlinkClick r:id="rId4"/>
              </a:rPr>
              <a:t>campaigns</a:t>
            </a:r>
            <a:r>
              <a:rPr lang="en-US" sz="3800" dirty="0">
                <a:solidFill>
                  <a:srgbClr val="0070C0"/>
                </a:solidFill>
                <a:cs typeface="Arial" panose="020B0604020202020204" pitchFamily="34" charset="0"/>
              </a:rPr>
              <a:t> </a:t>
            </a:r>
            <a:endParaRPr lang="en-CA" sz="3800" dirty="0">
              <a:effectLst/>
              <a:latin typeface="+mn-lt"/>
              <a:ea typeface="Calibri" panose="020F0502020204030204" pitchFamily="34" charset="0"/>
              <a:cs typeface="Calibri" panose="020F0502020204030204" pitchFamily="34" charset="0"/>
            </a:endParaRPr>
          </a:p>
          <a:p>
            <a:pPr>
              <a:spcAft>
                <a:spcPts val="1200"/>
              </a:spcAft>
              <a:buFont typeface="Wingdings" panose="05000000000000000000" pitchFamily="2" charset="2"/>
              <a:buChar char="Ø"/>
            </a:pPr>
            <a:r>
              <a:rPr lang="en-US" sz="3800" dirty="0">
                <a:solidFill>
                  <a:schemeClr val="tx1"/>
                </a:solidFill>
                <a:cs typeface="Arial" panose="020B0604020202020204" pitchFamily="34" charset="0"/>
              </a:rPr>
              <a:t> Human Rights Legal Support Centre </a:t>
            </a:r>
            <a:r>
              <a:rPr lang="en-CA" sz="3800" dirty="0">
                <a:solidFill>
                  <a:schemeClr val="tx1"/>
                </a:solidFill>
                <a:cs typeface="Arial" panose="020B0604020202020204" pitchFamily="34" charset="0"/>
              </a:rPr>
              <a:t>–</a:t>
            </a:r>
            <a:r>
              <a:rPr lang="en-US" sz="3800" dirty="0">
                <a:solidFill>
                  <a:schemeClr val="tx1"/>
                </a:solidFill>
                <a:cs typeface="Arial" panose="020B0604020202020204" pitchFamily="34" charset="0"/>
              </a:rPr>
              <a:t> </a:t>
            </a:r>
            <a:r>
              <a:rPr lang="en-US" sz="3800" dirty="0">
                <a:solidFill>
                  <a:schemeClr val="tx1"/>
                </a:solidFill>
                <a:cs typeface="Arial" panose="020B0604020202020204" pitchFamily="34" charset="0"/>
                <a:hlinkClick r:id="rId5"/>
              </a:rPr>
              <a:t>Human Rights and Housing: Frequently Asked Questions</a:t>
            </a:r>
            <a:r>
              <a:rPr lang="en-US" sz="3800" dirty="0">
                <a:solidFill>
                  <a:srgbClr val="0070C0"/>
                </a:solidFill>
                <a:cs typeface="Arial" panose="020B0604020202020204" pitchFamily="34" charset="0"/>
              </a:rPr>
              <a:t> </a:t>
            </a:r>
          </a:p>
          <a:p>
            <a:pPr>
              <a:spcAft>
                <a:spcPts val="1200"/>
              </a:spcAft>
              <a:buFont typeface="Wingdings" panose="05000000000000000000" pitchFamily="2" charset="2"/>
              <a:buChar char="Ø"/>
            </a:pPr>
            <a:r>
              <a:rPr lang="en-CA" sz="3800" dirty="0">
                <a:solidFill>
                  <a:schemeClr val="tx1"/>
                </a:solidFill>
                <a:cs typeface="Arial" panose="020B0604020202020204" pitchFamily="34" charset="0"/>
              </a:rPr>
              <a:t> Hamilton Community Legal Clinic – </a:t>
            </a:r>
            <a:r>
              <a:rPr lang="en-US" sz="3800" dirty="0">
                <a:solidFill>
                  <a:schemeClr val="tx1"/>
                </a:solidFill>
                <a:cs typeface="Arial" panose="020B0604020202020204" pitchFamily="34" charset="0"/>
                <a:hlinkClick r:id="rId6"/>
              </a:rPr>
              <a:t>Know Your Tenant Rights Tip sheet</a:t>
            </a:r>
            <a:endParaRPr lang="en-CA" sz="3800" dirty="0">
              <a:solidFill>
                <a:schemeClr val="tx1"/>
              </a:solidFill>
            </a:endParaRPr>
          </a:p>
          <a:p>
            <a:pPr>
              <a:spcAft>
                <a:spcPts val="1200"/>
              </a:spcAft>
              <a:buFont typeface="Wingdings" panose="05000000000000000000" pitchFamily="2" charset="2"/>
              <a:buChar char="Ø"/>
            </a:pPr>
            <a:r>
              <a:rPr lang="en-US" sz="3800" dirty="0">
                <a:solidFill>
                  <a:schemeClr val="tx1"/>
                </a:solidFill>
                <a:cs typeface="Arial" panose="020B0604020202020204" pitchFamily="34" charset="0"/>
              </a:rPr>
              <a:t> </a:t>
            </a:r>
            <a:r>
              <a:rPr lang="en-CA" sz="3800" dirty="0">
                <a:solidFill>
                  <a:schemeClr val="tx1"/>
                </a:solidFill>
                <a:cs typeface="Arial" panose="020B0604020202020204" pitchFamily="34" charset="0"/>
              </a:rPr>
              <a:t>Federation of Metro Tenants’ Associations – </a:t>
            </a:r>
            <a:r>
              <a:rPr lang="en-CA" sz="3800" dirty="0">
                <a:solidFill>
                  <a:schemeClr val="tx1"/>
                </a:solidFill>
                <a:cs typeface="Arial" panose="020B0604020202020204" pitchFamily="34" charset="0"/>
                <a:hlinkClick r:id="rId7"/>
              </a:rPr>
              <a:t>Eviction – how it works </a:t>
            </a:r>
            <a:endParaRPr lang="en-CA" sz="3800" dirty="0">
              <a:solidFill>
                <a:schemeClr val="tx1"/>
              </a:solidFill>
              <a:cs typeface="Arial" panose="020B0604020202020204" pitchFamily="34" charset="0"/>
            </a:endParaRPr>
          </a:p>
          <a:p>
            <a:pPr>
              <a:spcAft>
                <a:spcPts val="1200"/>
              </a:spcAft>
              <a:buFont typeface="Wingdings" panose="05000000000000000000" pitchFamily="2" charset="2"/>
              <a:buChar char="Ø"/>
            </a:pPr>
            <a:r>
              <a:rPr lang="en-CA" sz="3800" dirty="0">
                <a:solidFill>
                  <a:schemeClr val="tx1"/>
                </a:solidFill>
                <a:cs typeface="Arial" panose="020B0604020202020204" pitchFamily="34" charset="0"/>
              </a:rPr>
              <a:t> City of Toronto’s </a:t>
            </a:r>
            <a:r>
              <a:rPr lang="en-US" sz="3800" b="0" i="0" u="none" strike="noStrike" dirty="0">
                <a:solidFill>
                  <a:srgbClr val="0000FF"/>
                </a:solidFill>
                <a:effectLst/>
                <a:ea typeface="Times New Roman" panose="02020603050405020304" pitchFamily="18" charset="0"/>
                <a:cs typeface="Calibri" panose="020F0502020204030204" pitchFamily="34" charset="0"/>
                <a:hlinkClick r:id="rId8"/>
              </a:rPr>
              <a:t>Eviction Prevention Handbook</a:t>
            </a:r>
            <a:r>
              <a:rPr lang="en-US" sz="3800" b="0" i="0" u="none" strike="noStrike" dirty="0">
                <a:effectLst/>
                <a:ea typeface="Times New Roman" panose="02020603050405020304" pitchFamily="18" charset="0"/>
                <a:cs typeface="Calibri" panose="020F0502020204030204" pitchFamily="34" charset="0"/>
              </a:rPr>
              <a:t> </a:t>
            </a:r>
            <a:endParaRPr lang="en-CA" sz="3800" dirty="0">
              <a:solidFill>
                <a:schemeClr val="tx1"/>
              </a:solidFill>
              <a:cs typeface="Arial" panose="020B0604020202020204" pitchFamily="34" charset="0"/>
            </a:endParaRPr>
          </a:p>
          <a:p>
            <a:pPr>
              <a:spcAft>
                <a:spcPts val="1200"/>
              </a:spcAft>
              <a:buFont typeface="Wingdings" panose="05000000000000000000" pitchFamily="2" charset="2"/>
              <a:buChar char="Ø"/>
            </a:pPr>
            <a:r>
              <a:rPr lang="en-US" sz="3800" dirty="0">
                <a:solidFill>
                  <a:schemeClr val="tx1"/>
                </a:solidFill>
                <a:cs typeface="Arial" panose="020B0604020202020204" pitchFamily="34" charset="0"/>
              </a:rPr>
              <a:t> Ontario Government </a:t>
            </a:r>
            <a:r>
              <a:rPr lang="en-US" sz="3800" dirty="0">
                <a:solidFill>
                  <a:schemeClr val="tx1"/>
                </a:solidFill>
                <a:cs typeface="Arial" panose="020B0604020202020204" pitchFamily="34" charset="0"/>
                <a:hlinkClick r:id="rId9"/>
              </a:rPr>
              <a:t>Guide to standard lease in multiple languages</a:t>
            </a:r>
            <a:endParaRPr lang="en-US" sz="3800" dirty="0">
              <a:solidFill>
                <a:schemeClr val="tx1"/>
              </a:solidFill>
              <a:cs typeface="Arial" panose="020B0604020202020204" pitchFamily="34" charset="0"/>
            </a:endParaRPr>
          </a:p>
          <a:p>
            <a:pPr>
              <a:spcAft>
                <a:spcPts val="1200"/>
              </a:spcAft>
              <a:buFont typeface="Wingdings" panose="05000000000000000000" pitchFamily="2" charset="2"/>
              <a:buChar char="Ø"/>
            </a:pPr>
            <a:r>
              <a:rPr lang="en-US" sz="3800" dirty="0">
                <a:solidFill>
                  <a:schemeClr val="tx1"/>
                </a:solidFill>
                <a:cs typeface="Arial" panose="020B0604020202020204" pitchFamily="34" charset="0"/>
              </a:rPr>
              <a:t> Landlord and Tenant Board </a:t>
            </a:r>
            <a:r>
              <a:rPr lang="en-US" sz="3800" dirty="0">
                <a:solidFill>
                  <a:schemeClr val="tx1"/>
                </a:solidFill>
                <a:cs typeface="Arial" panose="020B0604020202020204" pitchFamily="34" charset="0"/>
                <a:hlinkClick r:id="rId10"/>
              </a:rPr>
              <a:t>forms</a:t>
            </a:r>
            <a:endParaRPr lang="en-CA" sz="3800" i="1" dirty="0"/>
          </a:p>
          <a:p>
            <a:pPr>
              <a:spcAft>
                <a:spcPts val="1200"/>
              </a:spcAft>
              <a:buFont typeface="Wingdings" panose="05000000000000000000" pitchFamily="2" charset="2"/>
              <a:buChar char="Ø"/>
            </a:pPr>
            <a:endParaRPr lang="en-CA" sz="2400" dirty="0">
              <a:solidFill>
                <a:schemeClr val="tx1"/>
              </a:solidFill>
              <a:cs typeface="Arial" panose="020B0604020202020204" pitchFamily="34" charset="0"/>
            </a:endParaRPr>
          </a:p>
          <a:p>
            <a:pPr>
              <a:spcAft>
                <a:spcPts val="1200"/>
              </a:spcAft>
              <a:buFont typeface="Wingdings" panose="05000000000000000000" pitchFamily="2" charset="2"/>
              <a:buChar char="v"/>
            </a:pPr>
            <a:endParaRPr lang="en-US" sz="2400" dirty="0">
              <a:solidFill>
                <a:srgbClr val="0070C0"/>
              </a:solidFill>
              <a:latin typeface="Arial" panose="020B0604020202020204" pitchFamily="34" charset="0"/>
              <a:cs typeface="Arial" panose="020B0604020202020204" pitchFamily="34" charset="0"/>
            </a:endParaRPr>
          </a:p>
          <a:p>
            <a:pPr>
              <a:spcAft>
                <a:spcPts val="1200"/>
              </a:spcAft>
              <a:buFont typeface="Wingdings" panose="05000000000000000000" pitchFamily="2" charset="2"/>
              <a:buChar char="Ø"/>
            </a:pPr>
            <a:endParaRPr lang="en-US" sz="2400" dirty="0">
              <a:solidFill>
                <a:srgbClr val="0070C0"/>
              </a:solidFill>
              <a:cs typeface="Arial" panose="020B0604020202020204" pitchFamily="34" charset="0"/>
            </a:endParaRPr>
          </a:p>
          <a:p>
            <a:pPr>
              <a:spcAft>
                <a:spcPts val="1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CA" sz="24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endParaRPr lang="en-CA"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EC565BE-9819-614D-88BF-1EB6CCF1FDC9}"/>
              </a:ext>
            </a:extLst>
          </p:cNvPr>
          <p:cNvSpPr>
            <a:spLocks noGrp="1"/>
          </p:cNvSpPr>
          <p:nvPr>
            <p:ph type="sldNum" sz="quarter" idx="12"/>
          </p:nvPr>
        </p:nvSpPr>
        <p:spPr/>
        <p:txBody>
          <a:bodyPr/>
          <a:lstStyle/>
          <a:p>
            <a:fld id="{DCFA25A3-CD15-424C-ADDF-7B1EE55E6490}" type="slidenum">
              <a:rPr lang="en-US" sz="1600" smtClean="0"/>
              <a:t>41</a:t>
            </a:fld>
            <a:endParaRPr lang="en-US" sz="1600" dirty="0"/>
          </a:p>
        </p:txBody>
      </p:sp>
    </p:spTree>
    <p:extLst>
      <p:ext uri="{BB962C8B-B14F-4D97-AF65-F5344CB8AC3E}">
        <p14:creationId xmlns:p14="http://schemas.microsoft.com/office/powerpoint/2010/main" val="2018738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B8AB-FA16-4923-93EA-3EC4C54D2C3D}"/>
              </a:ext>
            </a:extLst>
          </p:cNvPr>
          <p:cNvSpPr>
            <a:spLocks noGrp="1"/>
          </p:cNvSpPr>
          <p:nvPr>
            <p:ph type="title"/>
          </p:nvPr>
        </p:nvSpPr>
        <p:spPr/>
        <p:txBody>
          <a:bodyPr>
            <a:normAutofit/>
          </a:bodyPr>
          <a:lstStyle/>
          <a:p>
            <a:r>
              <a:rPr lang="en-CA" dirty="0">
                <a:solidFill>
                  <a:schemeClr val="accent2">
                    <a:lumMod val="75000"/>
                  </a:schemeClr>
                </a:solidFill>
              </a:rPr>
              <a:t>We want your feedback!</a:t>
            </a:r>
          </a:p>
        </p:txBody>
      </p:sp>
      <p:pic>
        <p:nvPicPr>
          <p:cNvPr id="5" name="Content Placeholder 4">
            <a:extLst>
              <a:ext uri="{FF2B5EF4-FFF2-40B4-BE49-F238E27FC236}">
                <a16:creationId xmlns:a16="http://schemas.microsoft.com/office/drawing/2014/main" id="{84EF48A3-AB62-4EBA-AE71-3D87CB6971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7940" y="1846263"/>
            <a:ext cx="6036445" cy="4022725"/>
          </a:xfrm>
        </p:spPr>
      </p:pic>
      <p:sp>
        <p:nvSpPr>
          <p:cNvPr id="3" name="Slide Number Placeholder 2">
            <a:extLst>
              <a:ext uri="{FF2B5EF4-FFF2-40B4-BE49-F238E27FC236}">
                <a16:creationId xmlns:a16="http://schemas.microsoft.com/office/drawing/2014/main" id="{43E0D4C6-831C-0D49-9F99-E64A3E8806D5}"/>
              </a:ext>
            </a:extLst>
          </p:cNvPr>
          <p:cNvSpPr>
            <a:spLocks noGrp="1"/>
          </p:cNvSpPr>
          <p:nvPr>
            <p:ph type="sldNum" sz="quarter" idx="12"/>
          </p:nvPr>
        </p:nvSpPr>
        <p:spPr/>
        <p:txBody>
          <a:bodyPr/>
          <a:lstStyle/>
          <a:p>
            <a:fld id="{DCFA25A3-CD15-424C-ADDF-7B1EE55E6490}" type="slidenum">
              <a:rPr lang="en-US" sz="1600" smtClean="0"/>
              <a:t>42</a:t>
            </a:fld>
            <a:endParaRPr lang="en-US" sz="1600" dirty="0"/>
          </a:p>
        </p:txBody>
      </p:sp>
    </p:spTree>
    <p:extLst>
      <p:ext uri="{BB962C8B-B14F-4D97-AF65-F5344CB8AC3E}">
        <p14:creationId xmlns:p14="http://schemas.microsoft.com/office/powerpoint/2010/main" val="2442743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B185-808B-4D2E-890C-51D000497941}"/>
              </a:ext>
            </a:extLst>
          </p:cNvPr>
          <p:cNvSpPr>
            <a:spLocks noGrp="1"/>
          </p:cNvSpPr>
          <p:nvPr>
            <p:ph type="title"/>
          </p:nvPr>
        </p:nvSpPr>
        <p:spPr/>
        <p:txBody>
          <a:bodyPr>
            <a:normAutofit/>
          </a:bodyPr>
          <a:lstStyle/>
          <a:p>
            <a:r>
              <a:rPr lang="en-CA" dirty="0">
                <a:solidFill>
                  <a:schemeClr val="accent2">
                    <a:lumMod val="75000"/>
                  </a:schemeClr>
                </a:solidFill>
              </a:rPr>
              <a:t>Thank you!</a:t>
            </a:r>
          </a:p>
        </p:txBody>
      </p:sp>
      <p:sp>
        <p:nvSpPr>
          <p:cNvPr id="3" name="Content Placeholder 2">
            <a:extLst>
              <a:ext uri="{FF2B5EF4-FFF2-40B4-BE49-F238E27FC236}">
                <a16:creationId xmlns:a16="http://schemas.microsoft.com/office/drawing/2014/main" id="{1110DE1B-F1DE-40C1-B015-64DD63AC40C3}"/>
              </a:ext>
            </a:extLst>
          </p:cNvPr>
          <p:cNvSpPr>
            <a:spLocks noGrp="1"/>
          </p:cNvSpPr>
          <p:nvPr>
            <p:ph idx="1"/>
          </p:nvPr>
        </p:nvSpPr>
        <p:spPr>
          <a:xfrm>
            <a:off x="1097280" y="1845734"/>
            <a:ext cx="6982691" cy="3627219"/>
          </a:xfrm>
        </p:spPr>
        <p:txBody>
          <a:bodyPr/>
          <a:lstStyle/>
          <a:p>
            <a:r>
              <a:rPr lang="en-CA" sz="2800" i="1" dirty="0"/>
              <a:t>Include your clinic information and your contact email</a:t>
            </a:r>
          </a:p>
          <a:p>
            <a:endParaRPr lang="en-CA" sz="2800" i="1" dirty="0"/>
          </a:p>
          <a:p>
            <a:endParaRPr lang="en-CA" sz="2000" i="1" dirty="0"/>
          </a:p>
          <a:p>
            <a:endParaRPr lang="en-CA" sz="2000" i="1" dirty="0"/>
          </a:p>
          <a:p>
            <a:endParaRPr lang="en-CA" sz="2000" i="1" dirty="0"/>
          </a:p>
          <a:p>
            <a:endParaRPr lang="en-CA" sz="2000" i="1" dirty="0"/>
          </a:p>
          <a:p>
            <a:endParaRPr lang="en-CA" dirty="0"/>
          </a:p>
        </p:txBody>
      </p:sp>
      <p:pic>
        <p:nvPicPr>
          <p:cNvPr id="6" name="Content Placeholder 4">
            <a:extLst>
              <a:ext uri="{FF2B5EF4-FFF2-40B4-BE49-F238E27FC236}">
                <a16:creationId xmlns:a16="http://schemas.microsoft.com/office/drawing/2014/main" id="{0D4904A3-CD9C-4272-ACE1-F04BDC919205}"/>
              </a:ext>
            </a:extLst>
          </p:cNvPr>
          <p:cNvPicPr>
            <a:picLocks/>
          </p:cNvPicPr>
          <p:nvPr/>
        </p:nvPicPr>
        <p:blipFill rotWithShape="1">
          <a:blip r:embed="rId3" cstate="print">
            <a:extLst>
              <a:ext uri="{28A0092B-C50C-407E-A947-70E740481C1C}">
                <a14:useLocalDpi xmlns:a14="http://schemas.microsoft.com/office/drawing/2010/main" val="0"/>
              </a:ext>
            </a:extLst>
          </a:blip>
          <a:srcRect l="27237" r="8314"/>
          <a:stretch/>
        </p:blipFill>
        <p:spPr bwMode="auto">
          <a:xfrm>
            <a:off x="9300988" y="286603"/>
            <a:ext cx="2610197" cy="2548268"/>
          </a:xfrm>
          <a:prstGeom prst="round2DiagRect">
            <a:avLst>
              <a:gd name="adj1" fmla="val 16667"/>
              <a:gd name="adj2" fmla="val 0"/>
            </a:avLst>
          </a:prstGeom>
          <a:ln w="88900" cap="sq" cmpd="sng" algn="ctr">
            <a:solidFill>
              <a:srgbClr val="C45911"/>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27050495-167B-0D46-84B2-2B6AA0D887B7}"/>
              </a:ext>
            </a:extLst>
          </p:cNvPr>
          <p:cNvSpPr>
            <a:spLocks noGrp="1"/>
          </p:cNvSpPr>
          <p:nvPr>
            <p:ph type="sldNum" sz="quarter" idx="12"/>
          </p:nvPr>
        </p:nvSpPr>
        <p:spPr/>
        <p:txBody>
          <a:bodyPr/>
          <a:lstStyle/>
          <a:p>
            <a:fld id="{DCFA25A3-CD15-424C-ADDF-7B1EE55E6490}" type="slidenum">
              <a:rPr lang="en-US" sz="1600" smtClean="0"/>
              <a:t>43</a:t>
            </a:fld>
            <a:endParaRPr lang="en-US" sz="1600" dirty="0"/>
          </a:p>
        </p:txBody>
      </p:sp>
    </p:spTree>
    <p:extLst>
      <p:ext uri="{BB962C8B-B14F-4D97-AF65-F5344CB8AC3E}">
        <p14:creationId xmlns:p14="http://schemas.microsoft.com/office/powerpoint/2010/main" val="2875023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30EEC17-53AF-5D4E-9789-2FAA8AB35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700" y="191386"/>
            <a:ext cx="8662600" cy="6054930"/>
          </a:xfrm>
          <a:prstGeom prst="rect">
            <a:avLst/>
          </a:prstGeom>
        </p:spPr>
      </p:pic>
      <p:sp>
        <p:nvSpPr>
          <p:cNvPr id="2" name="Slide Number Placeholder 1">
            <a:extLst>
              <a:ext uri="{FF2B5EF4-FFF2-40B4-BE49-F238E27FC236}">
                <a16:creationId xmlns:a16="http://schemas.microsoft.com/office/drawing/2014/main" id="{238AEF73-2412-6241-A250-A8849563F4D7}"/>
              </a:ext>
            </a:extLst>
          </p:cNvPr>
          <p:cNvSpPr>
            <a:spLocks noGrp="1"/>
          </p:cNvSpPr>
          <p:nvPr>
            <p:ph type="sldNum" sz="quarter" idx="12"/>
          </p:nvPr>
        </p:nvSpPr>
        <p:spPr/>
        <p:txBody>
          <a:bodyPr/>
          <a:lstStyle/>
          <a:p>
            <a:fld id="{DCFA25A3-CD15-424C-ADDF-7B1EE55E6490}" type="slidenum">
              <a:rPr lang="en-US" sz="1600" smtClean="0"/>
              <a:t>44</a:t>
            </a:fld>
            <a:endParaRPr lang="en-US" sz="1600"/>
          </a:p>
        </p:txBody>
      </p:sp>
    </p:spTree>
    <p:extLst>
      <p:ext uri="{BB962C8B-B14F-4D97-AF65-F5344CB8AC3E}">
        <p14:creationId xmlns:p14="http://schemas.microsoft.com/office/powerpoint/2010/main" val="381049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8FBF-8379-4BC6-A2DC-4DA90631E0FE}"/>
              </a:ext>
            </a:extLst>
          </p:cNvPr>
          <p:cNvSpPr>
            <a:spLocks noGrp="1"/>
          </p:cNvSpPr>
          <p:nvPr>
            <p:ph type="title"/>
          </p:nvPr>
        </p:nvSpPr>
        <p:spPr/>
        <p:txBody>
          <a:bodyPr/>
          <a:lstStyle/>
          <a:p>
            <a:r>
              <a:rPr lang="en-US" dirty="0">
                <a:solidFill>
                  <a:schemeClr val="accent2">
                    <a:lumMod val="75000"/>
                  </a:schemeClr>
                </a:solidFill>
              </a:rPr>
              <a:t>Introduction: Myth Busting</a:t>
            </a:r>
          </a:p>
        </p:txBody>
      </p:sp>
      <p:sp>
        <p:nvSpPr>
          <p:cNvPr id="3" name="Rectangle 2">
            <a:extLst>
              <a:ext uri="{FF2B5EF4-FFF2-40B4-BE49-F238E27FC236}">
                <a16:creationId xmlns:a16="http://schemas.microsoft.com/office/drawing/2014/main" id="{AB6DCC69-B028-427E-9E93-D61330E6B579}"/>
              </a:ext>
            </a:extLst>
          </p:cNvPr>
          <p:cNvSpPr/>
          <p:nvPr/>
        </p:nvSpPr>
        <p:spPr>
          <a:xfrm>
            <a:off x="1097280" y="3417000"/>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571500" indent="-571500">
              <a:buClr>
                <a:schemeClr val="accent1"/>
              </a:buClr>
              <a:buFont typeface="Wingdings" pitchFamily="2" charset="2"/>
              <a:buChar char="Ø"/>
            </a:pPr>
            <a:r>
              <a:rPr lang="en-US" sz="4000" dirty="0">
                <a:cs typeface="Arial" panose="020B0604020202020204" pitchFamily="34" charset="0"/>
              </a:rPr>
              <a:t>My landlord can’t evict me in winter. </a:t>
            </a:r>
            <a:endParaRPr lang="en-CA" sz="4000" dirty="0">
              <a:cs typeface="Arial" panose="020B0604020202020204" pitchFamily="34" charset="0"/>
            </a:endParaRPr>
          </a:p>
        </p:txBody>
      </p:sp>
      <p:sp>
        <p:nvSpPr>
          <p:cNvPr id="4" name="Slide Number Placeholder 3">
            <a:extLst>
              <a:ext uri="{FF2B5EF4-FFF2-40B4-BE49-F238E27FC236}">
                <a16:creationId xmlns:a16="http://schemas.microsoft.com/office/drawing/2014/main" id="{FBD2A460-D416-EB43-B790-8E93DE595703}"/>
              </a:ext>
            </a:extLst>
          </p:cNvPr>
          <p:cNvSpPr>
            <a:spLocks noGrp="1"/>
          </p:cNvSpPr>
          <p:nvPr>
            <p:ph type="sldNum" sz="quarter" idx="12"/>
          </p:nvPr>
        </p:nvSpPr>
        <p:spPr/>
        <p:txBody>
          <a:bodyPr/>
          <a:lstStyle/>
          <a:p>
            <a:fld id="{DCFA25A3-CD15-424C-ADDF-7B1EE55E6490}" type="slidenum">
              <a:rPr lang="en-US" sz="1600" smtClean="0"/>
              <a:t>5</a:t>
            </a:fld>
            <a:endParaRPr lang="en-US" sz="1600"/>
          </a:p>
        </p:txBody>
      </p:sp>
      <p:pic>
        <p:nvPicPr>
          <p:cNvPr id="102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88114904-1DDE-4E63-AED8-B62F9F9BE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960" y="741636"/>
            <a:ext cx="2996996" cy="15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23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8FBF-8379-4BC6-A2DC-4DA90631E0FE}"/>
              </a:ext>
            </a:extLst>
          </p:cNvPr>
          <p:cNvSpPr>
            <a:spLocks noGrp="1"/>
          </p:cNvSpPr>
          <p:nvPr>
            <p:ph type="title"/>
          </p:nvPr>
        </p:nvSpPr>
        <p:spPr/>
        <p:txBody>
          <a:bodyPr/>
          <a:lstStyle/>
          <a:p>
            <a:r>
              <a:rPr lang="en-US" dirty="0">
                <a:solidFill>
                  <a:schemeClr val="accent2">
                    <a:lumMod val="75000"/>
                  </a:schemeClr>
                </a:solidFill>
              </a:rPr>
              <a:t>Myth Busting</a:t>
            </a:r>
          </a:p>
        </p:txBody>
      </p:sp>
      <p:sp>
        <p:nvSpPr>
          <p:cNvPr id="4" name="Rectangle 3">
            <a:extLst>
              <a:ext uri="{FF2B5EF4-FFF2-40B4-BE49-F238E27FC236}">
                <a16:creationId xmlns:a16="http://schemas.microsoft.com/office/drawing/2014/main" id="{9C242278-FFDF-4493-BAD8-F919751D1278}"/>
              </a:ext>
            </a:extLst>
          </p:cNvPr>
          <p:cNvSpPr/>
          <p:nvPr/>
        </p:nvSpPr>
        <p:spPr>
          <a:xfrm>
            <a:off x="1097280" y="3467212"/>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571500" indent="-571500">
              <a:buClr>
                <a:schemeClr val="accent1"/>
              </a:buClr>
              <a:buFont typeface="Wingdings" pitchFamily="2" charset="2"/>
              <a:buChar char="Ø"/>
            </a:pPr>
            <a:r>
              <a:rPr lang="en-US" sz="4000" dirty="0">
                <a:cs typeface="Arial" panose="020B0604020202020204" pitchFamily="34" charset="0"/>
              </a:rPr>
              <a:t>If I rent by the month, I can give 1 month’s   </a:t>
            </a:r>
          </a:p>
          <a:p>
            <a:r>
              <a:rPr lang="en-US" sz="4000" dirty="0">
                <a:cs typeface="Arial" panose="020B0604020202020204" pitchFamily="34" charset="0"/>
              </a:rPr>
              <a:t>     notice to move out. </a:t>
            </a:r>
            <a:endParaRPr lang="en-CA" sz="4000" dirty="0">
              <a:cs typeface="Arial" panose="020B0604020202020204" pitchFamily="34" charset="0"/>
            </a:endParaRPr>
          </a:p>
        </p:txBody>
      </p:sp>
      <p:sp>
        <p:nvSpPr>
          <p:cNvPr id="3" name="Slide Number Placeholder 2">
            <a:extLst>
              <a:ext uri="{FF2B5EF4-FFF2-40B4-BE49-F238E27FC236}">
                <a16:creationId xmlns:a16="http://schemas.microsoft.com/office/drawing/2014/main" id="{81007A32-DCB1-534B-8D12-0DC52BEBE611}"/>
              </a:ext>
            </a:extLst>
          </p:cNvPr>
          <p:cNvSpPr>
            <a:spLocks noGrp="1"/>
          </p:cNvSpPr>
          <p:nvPr>
            <p:ph type="sldNum" sz="quarter" idx="12"/>
          </p:nvPr>
        </p:nvSpPr>
        <p:spPr/>
        <p:txBody>
          <a:bodyPr/>
          <a:lstStyle/>
          <a:p>
            <a:fld id="{DCFA25A3-CD15-424C-ADDF-7B1EE55E6490}" type="slidenum">
              <a:rPr lang="en-US" sz="1600" smtClean="0"/>
              <a:t>6</a:t>
            </a:fld>
            <a:endParaRPr lang="en-US" sz="1600" dirty="0"/>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F049DBA0-40EC-184F-9106-CC03AFFE8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198" y="718382"/>
            <a:ext cx="2996996" cy="15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66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8FBF-8379-4BC6-A2DC-4DA90631E0FE}"/>
              </a:ext>
            </a:extLst>
          </p:cNvPr>
          <p:cNvSpPr>
            <a:spLocks noGrp="1"/>
          </p:cNvSpPr>
          <p:nvPr>
            <p:ph type="title"/>
          </p:nvPr>
        </p:nvSpPr>
        <p:spPr/>
        <p:txBody>
          <a:bodyPr/>
          <a:lstStyle/>
          <a:p>
            <a:r>
              <a:rPr lang="en-US" dirty="0">
                <a:solidFill>
                  <a:schemeClr val="accent2">
                    <a:lumMod val="75000"/>
                  </a:schemeClr>
                </a:solidFill>
              </a:rPr>
              <a:t>Myth Busting</a:t>
            </a:r>
          </a:p>
        </p:txBody>
      </p:sp>
      <p:sp>
        <p:nvSpPr>
          <p:cNvPr id="5" name="Rectangle 4">
            <a:extLst>
              <a:ext uri="{FF2B5EF4-FFF2-40B4-BE49-F238E27FC236}">
                <a16:creationId xmlns:a16="http://schemas.microsoft.com/office/drawing/2014/main" id="{1D378141-A42A-44CA-BEC9-F706C9B4684C}"/>
              </a:ext>
            </a:extLst>
          </p:cNvPr>
          <p:cNvSpPr/>
          <p:nvPr/>
        </p:nvSpPr>
        <p:spPr>
          <a:xfrm>
            <a:off x="1067591" y="3466407"/>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571500" indent="-571500">
              <a:buClr>
                <a:schemeClr val="accent1"/>
              </a:buClr>
              <a:buFont typeface="Wingdings" pitchFamily="2" charset="2"/>
              <a:buChar char="Ø"/>
            </a:pPr>
            <a:r>
              <a:rPr lang="en-US" sz="4000" dirty="0">
                <a:cs typeface="Arial" panose="020B0604020202020204" pitchFamily="34" charset="0"/>
              </a:rPr>
              <a:t>I am allowed to have children or pets in my      </a:t>
            </a:r>
          </a:p>
          <a:p>
            <a:r>
              <a:rPr lang="en-US" sz="4000" dirty="0">
                <a:cs typeface="Arial" panose="020B0604020202020204" pitchFamily="34" charset="0"/>
              </a:rPr>
              <a:t>     unit. </a:t>
            </a:r>
            <a:endParaRPr lang="en-CA" sz="4000" dirty="0">
              <a:cs typeface="Arial" panose="020B0604020202020204" pitchFamily="34" charset="0"/>
            </a:endParaRPr>
          </a:p>
        </p:txBody>
      </p:sp>
      <p:sp>
        <p:nvSpPr>
          <p:cNvPr id="3" name="Slide Number Placeholder 2">
            <a:extLst>
              <a:ext uri="{FF2B5EF4-FFF2-40B4-BE49-F238E27FC236}">
                <a16:creationId xmlns:a16="http://schemas.microsoft.com/office/drawing/2014/main" id="{2E38F638-6430-9D48-8929-7A1CA5C8C064}"/>
              </a:ext>
            </a:extLst>
          </p:cNvPr>
          <p:cNvSpPr>
            <a:spLocks noGrp="1"/>
          </p:cNvSpPr>
          <p:nvPr>
            <p:ph type="sldNum" sz="quarter" idx="12"/>
          </p:nvPr>
        </p:nvSpPr>
        <p:spPr/>
        <p:txBody>
          <a:bodyPr/>
          <a:lstStyle/>
          <a:p>
            <a:fld id="{DCFA25A3-CD15-424C-ADDF-7B1EE55E6490}" type="slidenum">
              <a:rPr lang="en-US" sz="1600" smtClean="0"/>
              <a:t>7</a:t>
            </a:fld>
            <a:endParaRPr lang="en-US" sz="1600"/>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42E1CE1D-B416-BE4D-84BB-315394AC8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125" y="717174"/>
            <a:ext cx="2996996" cy="15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4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8FBF-8379-4BC6-A2DC-4DA90631E0FE}"/>
              </a:ext>
            </a:extLst>
          </p:cNvPr>
          <p:cNvSpPr>
            <a:spLocks noGrp="1"/>
          </p:cNvSpPr>
          <p:nvPr>
            <p:ph type="title"/>
          </p:nvPr>
        </p:nvSpPr>
        <p:spPr/>
        <p:txBody>
          <a:bodyPr/>
          <a:lstStyle/>
          <a:p>
            <a:r>
              <a:rPr lang="en-US" dirty="0">
                <a:solidFill>
                  <a:schemeClr val="accent2">
                    <a:lumMod val="75000"/>
                  </a:schemeClr>
                </a:solidFill>
              </a:rPr>
              <a:t>Myth Busting</a:t>
            </a:r>
          </a:p>
        </p:txBody>
      </p:sp>
      <p:sp>
        <p:nvSpPr>
          <p:cNvPr id="4" name="Rectangle 3">
            <a:extLst>
              <a:ext uri="{FF2B5EF4-FFF2-40B4-BE49-F238E27FC236}">
                <a16:creationId xmlns:a16="http://schemas.microsoft.com/office/drawing/2014/main" id="{9C242278-FFDF-4493-BAD8-F919751D1278}"/>
              </a:ext>
            </a:extLst>
          </p:cNvPr>
          <p:cNvSpPr/>
          <p:nvPr/>
        </p:nvSpPr>
        <p:spPr>
          <a:xfrm>
            <a:off x="1097280" y="2812473"/>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Ø"/>
            </a:pPr>
            <a:endParaRPr lang="en-CA" sz="2400" dirty="0">
              <a:cs typeface="Arial" panose="020B0604020202020204" pitchFamily="34" charset="0"/>
            </a:endParaRPr>
          </a:p>
        </p:txBody>
      </p:sp>
      <p:sp>
        <p:nvSpPr>
          <p:cNvPr id="6" name="Rectangle 5">
            <a:extLst>
              <a:ext uri="{FF2B5EF4-FFF2-40B4-BE49-F238E27FC236}">
                <a16:creationId xmlns:a16="http://schemas.microsoft.com/office/drawing/2014/main" id="{214AAC37-1697-4F24-A72C-E01A33A632C1}"/>
              </a:ext>
            </a:extLst>
          </p:cNvPr>
          <p:cNvSpPr/>
          <p:nvPr/>
        </p:nvSpPr>
        <p:spPr>
          <a:xfrm>
            <a:off x="1118545" y="3729841"/>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571500" indent="-571500">
              <a:buClr>
                <a:schemeClr val="accent1"/>
              </a:buClr>
              <a:buFont typeface="Wingdings" pitchFamily="2" charset="2"/>
              <a:buChar char="Ø"/>
            </a:pPr>
            <a:r>
              <a:rPr lang="en-US" sz="4000" dirty="0">
                <a:cs typeface="Arial" panose="020B0604020202020204" pitchFamily="34" charset="0"/>
              </a:rPr>
              <a:t>My landlord can charge me extra if I have </a:t>
            </a:r>
          </a:p>
          <a:p>
            <a:r>
              <a:rPr lang="en-US" sz="4000" dirty="0">
                <a:cs typeface="Arial" panose="020B0604020202020204" pitchFamily="34" charset="0"/>
              </a:rPr>
              <a:t>     guests, roommates or pets. </a:t>
            </a:r>
            <a:endParaRPr lang="en-CA" sz="4000" dirty="0">
              <a:cs typeface="Arial" panose="020B0604020202020204" pitchFamily="34" charset="0"/>
            </a:endParaRPr>
          </a:p>
        </p:txBody>
      </p:sp>
      <p:sp>
        <p:nvSpPr>
          <p:cNvPr id="3" name="Slide Number Placeholder 2">
            <a:extLst>
              <a:ext uri="{FF2B5EF4-FFF2-40B4-BE49-F238E27FC236}">
                <a16:creationId xmlns:a16="http://schemas.microsoft.com/office/drawing/2014/main" id="{901DEE79-3D32-F149-9A52-A3B4C8AF7302}"/>
              </a:ext>
            </a:extLst>
          </p:cNvPr>
          <p:cNvSpPr>
            <a:spLocks noGrp="1"/>
          </p:cNvSpPr>
          <p:nvPr>
            <p:ph type="sldNum" sz="quarter" idx="12"/>
          </p:nvPr>
        </p:nvSpPr>
        <p:spPr/>
        <p:txBody>
          <a:bodyPr/>
          <a:lstStyle/>
          <a:p>
            <a:fld id="{DCFA25A3-CD15-424C-ADDF-7B1EE55E6490}" type="slidenum">
              <a:rPr lang="en-US" sz="1600" smtClean="0"/>
              <a:t>8</a:t>
            </a:fld>
            <a:endParaRPr lang="en-US" sz="1600"/>
          </a:p>
        </p:txBody>
      </p:sp>
      <p:pic>
        <p:nvPicPr>
          <p:cNvPr id="8"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63DA0A21-B83C-0545-9264-1D053D414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198" y="767053"/>
            <a:ext cx="2996996" cy="15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2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8FBF-8379-4BC6-A2DC-4DA90631E0FE}"/>
              </a:ext>
            </a:extLst>
          </p:cNvPr>
          <p:cNvSpPr>
            <a:spLocks noGrp="1"/>
          </p:cNvSpPr>
          <p:nvPr>
            <p:ph type="title"/>
          </p:nvPr>
        </p:nvSpPr>
        <p:spPr/>
        <p:txBody>
          <a:bodyPr/>
          <a:lstStyle/>
          <a:p>
            <a:r>
              <a:rPr lang="en-US" dirty="0">
                <a:solidFill>
                  <a:schemeClr val="accent2">
                    <a:lumMod val="75000"/>
                  </a:schemeClr>
                </a:solidFill>
              </a:rPr>
              <a:t>Myth Busting</a:t>
            </a:r>
          </a:p>
        </p:txBody>
      </p:sp>
      <p:sp>
        <p:nvSpPr>
          <p:cNvPr id="4" name="Rectangle 3">
            <a:extLst>
              <a:ext uri="{FF2B5EF4-FFF2-40B4-BE49-F238E27FC236}">
                <a16:creationId xmlns:a16="http://schemas.microsoft.com/office/drawing/2014/main" id="{9C242278-FFDF-4493-BAD8-F919751D1278}"/>
              </a:ext>
            </a:extLst>
          </p:cNvPr>
          <p:cNvSpPr/>
          <p:nvPr/>
        </p:nvSpPr>
        <p:spPr>
          <a:xfrm>
            <a:off x="1097280" y="2812473"/>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Ø"/>
            </a:pPr>
            <a:endParaRPr lang="en-CA" sz="2400" dirty="0">
              <a:cs typeface="Arial" panose="020B0604020202020204" pitchFamily="34" charset="0"/>
            </a:endParaRPr>
          </a:p>
        </p:txBody>
      </p:sp>
      <p:sp>
        <p:nvSpPr>
          <p:cNvPr id="6" name="Rectangle 5">
            <a:extLst>
              <a:ext uri="{FF2B5EF4-FFF2-40B4-BE49-F238E27FC236}">
                <a16:creationId xmlns:a16="http://schemas.microsoft.com/office/drawing/2014/main" id="{214AAC37-1697-4F24-A72C-E01A33A632C1}"/>
              </a:ext>
            </a:extLst>
          </p:cNvPr>
          <p:cNvSpPr/>
          <p:nvPr/>
        </p:nvSpPr>
        <p:spPr>
          <a:xfrm>
            <a:off x="1097280" y="3729841"/>
            <a:ext cx="10255530" cy="510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571500" indent="-571500">
              <a:buClr>
                <a:schemeClr val="accent1"/>
              </a:buClr>
              <a:buFont typeface="Wingdings" pitchFamily="2" charset="2"/>
              <a:buChar char="Ø"/>
            </a:pPr>
            <a:r>
              <a:rPr lang="en-US" sz="4000" dirty="0">
                <a:cs typeface="Arial" panose="020B0604020202020204" pitchFamily="34" charset="0"/>
              </a:rPr>
              <a:t>I am protected by the law, even if I don’t have </a:t>
            </a:r>
          </a:p>
          <a:p>
            <a:r>
              <a:rPr lang="en-US" sz="4000" dirty="0">
                <a:cs typeface="Arial" panose="020B0604020202020204" pitchFamily="34" charset="0"/>
              </a:rPr>
              <a:t>     a written lease. </a:t>
            </a:r>
          </a:p>
        </p:txBody>
      </p:sp>
      <p:sp>
        <p:nvSpPr>
          <p:cNvPr id="3" name="Slide Number Placeholder 2">
            <a:extLst>
              <a:ext uri="{FF2B5EF4-FFF2-40B4-BE49-F238E27FC236}">
                <a16:creationId xmlns:a16="http://schemas.microsoft.com/office/drawing/2014/main" id="{1FFE1DFC-1897-1045-83D9-2A208A9753D0}"/>
              </a:ext>
            </a:extLst>
          </p:cNvPr>
          <p:cNvSpPr>
            <a:spLocks noGrp="1"/>
          </p:cNvSpPr>
          <p:nvPr>
            <p:ph type="sldNum" sz="quarter" idx="12"/>
          </p:nvPr>
        </p:nvSpPr>
        <p:spPr/>
        <p:txBody>
          <a:bodyPr/>
          <a:lstStyle/>
          <a:p>
            <a:fld id="{DCFA25A3-CD15-424C-ADDF-7B1EE55E6490}" type="slidenum">
              <a:rPr lang="en-US" sz="1600" smtClean="0"/>
              <a:t>9</a:t>
            </a:fld>
            <a:endParaRPr lang="en-US" sz="1600"/>
          </a:p>
        </p:txBody>
      </p:sp>
      <p:pic>
        <p:nvPicPr>
          <p:cNvPr id="7"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CC729924-2B7B-C143-B026-6DA039312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8684" y="636224"/>
            <a:ext cx="2996996" cy="15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27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ef9de-5ac0-46e0-ac8a-388726621ed6">
      <Terms xmlns="http://schemas.microsoft.com/office/infopath/2007/PartnerControls"/>
    </lcf76f155ced4ddcb4097134ff3c332f>
    <TaxCatchAll xmlns="b060a1cd-ab09-4801-a0e5-e96a4f0cae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B0337BFAE6E044ADBA9B8105499785" ma:contentTypeVersion="16" ma:contentTypeDescription="Create a new document." ma:contentTypeScope="" ma:versionID="8872cc581bb9fe6d77f874d5b8ae8860">
  <xsd:schema xmlns:xsd="http://www.w3.org/2001/XMLSchema" xmlns:xs="http://www.w3.org/2001/XMLSchema" xmlns:p="http://schemas.microsoft.com/office/2006/metadata/properties" xmlns:ns2="b05ef9de-5ac0-46e0-ac8a-388726621ed6" xmlns:ns3="b060a1cd-ab09-4801-a0e5-e96a4f0cae35" targetNamespace="http://schemas.microsoft.com/office/2006/metadata/properties" ma:root="true" ma:fieldsID="d22ba15e339042970b32004dd64cdb12" ns2:_="" ns3:_="">
    <xsd:import namespace="b05ef9de-5ac0-46e0-ac8a-388726621ed6"/>
    <xsd:import namespace="b060a1cd-ab09-4801-a0e5-e96a4f0cae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ef9de-5ac0-46e0-ac8a-388726621e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1f20d5-2228-43da-9b45-40cacec5020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60a1cd-ab09-4801-a0e5-e96a4f0cae3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24bd318-f494-41b4-bfd7-a3e0904f273e}" ma:internalName="TaxCatchAll" ma:showField="CatchAllData" ma:web="b060a1cd-ab09-4801-a0e5-e96a4f0cae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287E30-0FE1-4513-8E81-79DB34E28C60}">
  <ds:schemaRefs>
    <ds:schemaRef ds:uri="http://schemas.microsoft.com/office/2006/metadata/properties"/>
    <ds:schemaRef ds:uri="http://schemas.microsoft.com/office/infopath/2007/PartnerControls"/>
    <ds:schemaRef ds:uri="b05ef9de-5ac0-46e0-ac8a-388726621ed6"/>
    <ds:schemaRef ds:uri="b060a1cd-ab09-4801-a0e5-e96a4f0cae35"/>
  </ds:schemaRefs>
</ds:datastoreItem>
</file>

<file path=customXml/itemProps2.xml><?xml version="1.0" encoding="utf-8"?>
<ds:datastoreItem xmlns:ds="http://schemas.openxmlformats.org/officeDocument/2006/customXml" ds:itemID="{52826D27-BCAC-49E2-BD41-67ACD801B317}">
  <ds:schemaRefs>
    <ds:schemaRef ds:uri="http://schemas.microsoft.com/sharepoint/v3/contenttype/forms"/>
  </ds:schemaRefs>
</ds:datastoreItem>
</file>

<file path=customXml/itemProps3.xml><?xml version="1.0" encoding="utf-8"?>
<ds:datastoreItem xmlns:ds="http://schemas.openxmlformats.org/officeDocument/2006/customXml" ds:itemID="{CAA88469-A073-4F5C-ACB2-EBE02F122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ef9de-5ac0-46e0-ac8a-388726621ed6"/>
    <ds:schemaRef ds:uri="b060a1cd-ab09-4801-a0e5-e96a4f0ca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15380</TotalTime>
  <Words>6627</Words>
  <Application>Microsoft Office PowerPoint</Application>
  <PresentationFormat>Widescreen</PresentationFormat>
  <Paragraphs>568</Paragraphs>
  <Slides>44</Slides>
  <Notes>40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Arial</vt:lpstr>
      <vt:lpstr>Calibri</vt:lpstr>
      <vt:lpstr>Calibri Light</vt:lpstr>
      <vt:lpstr>Courier New</vt:lpstr>
      <vt:lpstr>Segoe UI Emoji</vt:lpstr>
      <vt:lpstr>Serif12Beta-Regular</vt:lpstr>
      <vt:lpstr>SfPro</vt:lpstr>
      <vt:lpstr>Symbol</vt:lpstr>
      <vt:lpstr>Times New Roman</vt:lpstr>
      <vt:lpstr>Wingdings</vt:lpstr>
      <vt:lpstr>Retrospect</vt:lpstr>
      <vt:lpstr>Can I Avoid Being Evicted?</vt:lpstr>
      <vt:lpstr>Agenda</vt:lpstr>
      <vt:lpstr>Creating Safer Spaces</vt:lpstr>
      <vt:lpstr>Land Acknowledgment</vt:lpstr>
      <vt:lpstr>Introduction: Myth Busting</vt:lpstr>
      <vt:lpstr>Myth Busting</vt:lpstr>
      <vt:lpstr>Myth Busting</vt:lpstr>
      <vt:lpstr>Myth Busting</vt:lpstr>
      <vt:lpstr>Myth Busting</vt:lpstr>
      <vt:lpstr>Myth Busting</vt:lpstr>
      <vt:lpstr>Myth Busting</vt:lpstr>
      <vt:lpstr>PowerPoint Presentation</vt:lpstr>
      <vt:lpstr>Learning Goals</vt:lpstr>
      <vt:lpstr>Tenants who are not covered by the Act</vt:lpstr>
      <vt:lpstr>The bottom line …</vt:lpstr>
      <vt:lpstr>Common Reasons for Eviction Notices</vt:lpstr>
      <vt:lpstr>Can a notice be “fixed” or cancelled?</vt:lpstr>
      <vt:lpstr>Common Reasons for Eviction Notices</vt:lpstr>
      <vt:lpstr>Can a notice be “fixed” or cancelled?</vt:lpstr>
      <vt:lpstr>Take-home Points</vt:lpstr>
      <vt:lpstr>Landlords CANNOT evict because…</vt:lpstr>
      <vt:lpstr>Questions?</vt:lpstr>
      <vt:lpstr>Steps in an Eviction</vt:lpstr>
      <vt:lpstr>Steps in an Eviction – Put them in Order</vt:lpstr>
      <vt:lpstr>Steps in an Eviction – Steps in Order</vt:lpstr>
      <vt:lpstr>PowerPoint Presentation</vt:lpstr>
      <vt:lpstr>  What if a landlord offers a payment agreement?</vt:lpstr>
      <vt:lpstr>What to tell tenants before they sign</vt:lpstr>
      <vt:lpstr>Find out where tenant is in the eviction process</vt:lpstr>
      <vt:lpstr>Debrief — Processing New Information</vt:lpstr>
      <vt:lpstr>4-Up: Questions to Consider</vt:lpstr>
      <vt:lpstr>4-Up: Questions to Consider</vt:lpstr>
      <vt:lpstr>4-Up: Questions to Consider</vt:lpstr>
      <vt:lpstr>4-Up: Questions to Consider</vt:lpstr>
      <vt:lpstr>Pair and Share</vt:lpstr>
      <vt:lpstr>Video</vt:lpstr>
      <vt:lpstr>What can community workers do?</vt:lpstr>
      <vt:lpstr>CLEO Resources for Tenants</vt:lpstr>
      <vt:lpstr>More CLEO Resources for Tenants </vt:lpstr>
      <vt:lpstr>Who can tenants talk to?</vt:lpstr>
      <vt:lpstr>Information Resources for Tenants</vt:lpstr>
      <vt:lpstr>We want your feedback!</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I Avoid Being Evicted?” Legal information for community workers</dc:title>
  <dc:creator>Surface</dc:creator>
  <cp:lastModifiedBy>Urooj Ameeruddin</cp:lastModifiedBy>
  <cp:revision>260</cp:revision>
  <dcterms:created xsi:type="dcterms:W3CDTF">2020-08-19T23:06:49Z</dcterms:created>
  <dcterms:modified xsi:type="dcterms:W3CDTF">2023-05-16T18:49:10Z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0x010100D6B0337BFAE6E044ADBA9B8105499785</vt:lpwstr>
  </property>
</Properties>
</file>