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 id="2147483838" r:id="rId2"/>
    <p:sldMasterId id="2147483835" r:id="rId3"/>
  </p:sldMasterIdLst>
  <p:notesMasterIdLst>
    <p:notesMasterId r:id="rId61"/>
  </p:notesMasterIdLst>
  <p:sldIdLst>
    <p:sldId id="256" r:id="rId4"/>
    <p:sldId id="262" r:id="rId5"/>
    <p:sldId id="259" r:id="rId6"/>
    <p:sldId id="261" r:id="rId7"/>
    <p:sldId id="483" r:id="rId8"/>
    <p:sldId id="273" r:id="rId9"/>
    <p:sldId id="271" r:id="rId10"/>
    <p:sldId id="272" r:id="rId11"/>
    <p:sldId id="274" r:id="rId12"/>
    <p:sldId id="270" r:id="rId13"/>
    <p:sldId id="497" r:id="rId14"/>
    <p:sldId id="266" r:id="rId15"/>
    <p:sldId id="276" r:id="rId16"/>
    <p:sldId id="275" r:id="rId17"/>
    <p:sldId id="277" r:id="rId18"/>
    <p:sldId id="278" r:id="rId19"/>
    <p:sldId id="499" r:id="rId20"/>
    <p:sldId id="279" r:id="rId21"/>
    <p:sldId id="281" r:id="rId22"/>
    <p:sldId id="280" r:id="rId23"/>
    <p:sldId id="282" r:id="rId24"/>
    <p:sldId id="485" r:id="rId25"/>
    <p:sldId id="488" r:id="rId26"/>
    <p:sldId id="453" r:id="rId27"/>
    <p:sldId id="487" r:id="rId28"/>
    <p:sldId id="459" r:id="rId29"/>
    <p:sldId id="456" r:id="rId30"/>
    <p:sldId id="489" r:id="rId31"/>
    <p:sldId id="460" r:id="rId32"/>
    <p:sldId id="461" r:id="rId33"/>
    <p:sldId id="462" r:id="rId34"/>
    <p:sldId id="500" r:id="rId35"/>
    <p:sldId id="463" r:id="rId36"/>
    <p:sldId id="467" r:id="rId37"/>
    <p:sldId id="468" r:id="rId38"/>
    <p:sldId id="490" r:id="rId39"/>
    <p:sldId id="268" r:id="rId40"/>
    <p:sldId id="470" r:id="rId41"/>
    <p:sldId id="471" r:id="rId42"/>
    <p:sldId id="472" r:id="rId43"/>
    <p:sldId id="504" r:id="rId44"/>
    <p:sldId id="491" r:id="rId45"/>
    <p:sldId id="505" r:id="rId46"/>
    <p:sldId id="474" r:id="rId47"/>
    <p:sldId id="263" r:id="rId48"/>
    <p:sldId id="476" r:id="rId49"/>
    <p:sldId id="477" r:id="rId50"/>
    <p:sldId id="503" r:id="rId51"/>
    <p:sldId id="475" r:id="rId52"/>
    <p:sldId id="506" r:id="rId53"/>
    <p:sldId id="478" r:id="rId54"/>
    <p:sldId id="493" r:id="rId55"/>
    <p:sldId id="480" r:id="rId56"/>
    <p:sldId id="501" r:id="rId57"/>
    <p:sldId id="260" r:id="rId58"/>
    <p:sldId id="269" r:id="rId59"/>
    <p:sldId id="25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nn Betteridge" initials="GB" lastIdx="17" clrIdx="0">
    <p:extLst>
      <p:ext uri="{19B8F6BF-5375-455C-9EA6-DF929625EA0E}">
        <p15:presenceInfo xmlns:p15="http://schemas.microsoft.com/office/powerpoint/2012/main" userId="S-1-5-21-2654612400-3629615955-2544837038-1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1" autoAdjust="0"/>
    <p:restoredTop sz="54502" autoAdjust="0"/>
  </p:normalViewPr>
  <p:slideViewPr>
    <p:cSldViewPr snapToGrid="0" snapToObjects="1">
      <p:cViewPr varScale="1">
        <p:scale>
          <a:sx n="36" d="100"/>
          <a:sy n="36" d="100"/>
        </p:scale>
        <p:origin x="1912" y="40"/>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3CC4-A7CB-4A03-8555-0BE770E30729}" type="datetimeFigureOut">
              <a:rPr lang="en-CA" smtClean="0"/>
              <a:t>2022-03-10</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509C2-0C8F-4759-8252-F700DFB41219}" type="slidenum">
              <a:rPr lang="en-CA" smtClean="0"/>
              <a:t>‹#›</a:t>
            </a:fld>
            <a:endParaRPr lang="en-CA"/>
          </a:p>
        </p:txBody>
      </p:sp>
    </p:spTree>
    <p:extLst>
      <p:ext uri="{BB962C8B-B14F-4D97-AF65-F5344CB8AC3E}">
        <p14:creationId xmlns:p14="http://schemas.microsoft.com/office/powerpoint/2010/main" val="94457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anlii.ca/t/jbpb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stepstojustice.ca/"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600"/>
              </a:spcBef>
              <a:spcAft>
                <a:spcPts val="1000"/>
              </a:spcAft>
              <a:buFont typeface="Symbol" panose="05050102010706020507" pitchFamily="18" charset="2"/>
              <a:buChar char=""/>
            </a:pPr>
            <a:r>
              <a:rPr lang="en-CA" i="0" dirty="0"/>
              <a:t>You can add your clinic logo here. You can also remove or keep the CLEO Connect logo as you customize your training.</a:t>
            </a:r>
          </a:p>
          <a:p>
            <a:pPr marL="342900" lvl="0" indent="-342900">
              <a:lnSpc>
                <a:spcPct val="115000"/>
              </a:lnSpc>
              <a:spcBef>
                <a:spcPts val="600"/>
              </a:spcBef>
              <a:spcAft>
                <a:spcPts val="10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Introduce yourself, your legal clinic and </a:t>
            </a:r>
            <a:r>
              <a:rPr lang="en-CA" i="0" dirty="0"/>
              <a:t>catchment area, and provide any other relevant information</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lnSpc>
                <a:spcPct val="115000"/>
              </a:lnSpc>
              <a:spcBef>
                <a:spcPts val="600"/>
              </a:spcBef>
              <a:spcAft>
                <a:spcPts val="10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Depending on the number of participants, have participants introduce themselves.</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Invite participants to say or ‘chat’ one thing that they hope to learn from the session. </a:t>
            </a:r>
            <a:endParaRPr lang="en-CA" dirty="0"/>
          </a:p>
          <a:p>
            <a:endParaRPr lang="en-CA" dirty="0"/>
          </a:p>
          <a:p>
            <a:pPr>
              <a:spcBef>
                <a:spcPts val="0"/>
              </a:spcBef>
              <a:spcAft>
                <a:spcPts val="1800"/>
              </a:spcAft>
            </a:pPr>
            <a:r>
              <a:rPr lang="en-CA" i="0" baseline="0" dirty="0"/>
              <a:t>Depending on your audience, you might also want to say that:</a:t>
            </a:r>
          </a:p>
          <a:p>
            <a:pPr>
              <a:spcBef>
                <a:spcPts val="0"/>
              </a:spcBef>
              <a:spcAft>
                <a:spcPts val="1800"/>
              </a:spcAft>
            </a:pPr>
            <a:endParaRPr lang="en-CA" i="0" baseline="0" dirty="0"/>
          </a:p>
          <a:p>
            <a:pPr marL="171450" indent="-171450">
              <a:spcBef>
                <a:spcPts val="0"/>
              </a:spcBef>
              <a:spcAft>
                <a:spcPts val="1800"/>
              </a:spcAft>
              <a:buFont typeface="Arial" panose="020B0604020202020204" pitchFamily="34" charset="0"/>
              <a:buChar char="•"/>
            </a:pPr>
            <a:r>
              <a:rPr lang="en-CA" i="0" baseline="0" dirty="0"/>
              <a:t>T</a:t>
            </a:r>
            <a:r>
              <a:rPr lang="en-CA" i="0" dirty="0"/>
              <a:t>here are 73 legal clinics in Ontario. </a:t>
            </a:r>
          </a:p>
          <a:p>
            <a:pPr marL="628650" lvl="1" indent="-171450">
              <a:spcBef>
                <a:spcPts val="0"/>
              </a:spcBef>
              <a:spcAft>
                <a:spcPts val="1800"/>
              </a:spcAft>
              <a:buFont typeface="Arial" panose="020B0604020202020204" pitchFamily="34" charset="0"/>
              <a:buChar char="•"/>
            </a:pPr>
            <a:r>
              <a:rPr lang="en-CA" i="0" dirty="0"/>
              <a:t>60 have geographic catchments throughout Ontario. </a:t>
            </a:r>
          </a:p>
          <a:p>
            <a:pPr marL="628650" marR="0" lvl="1" indent="-1714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CA" i="0" dirty="0"/>
              <a:t>13 provide services to specific populations for example: Advocates for Injured Workers Student legal clinic; Advocacy Centre for Tenants (ACTO); Justice for Children and Youth (JFCY); Black Legal Action Centre (BLAC); Aboriginal Legal Services (ALS)  </a:t>
            </a:r>
            <a:endParaRPr lang="en-CA" b="1" i="0" dirty="0"/>
          </a:p>
          <a:p>
            <a:endParaRPr lang="en-US" dirty="0"/>
          </a:p>
        </p:txBody>
      </p:sp>
      <p:sp>
        <p:nvSpPr>
          <p:cNvPr id="4" name="Slide Number Placeholder 3"/>
          <p:cNvSpPr>
            <a:spLocks noGrp="1"/>
          </p:cNvSpPr>
          <p:nvPr>
            <p:ph type="sldNum" sz="quarter" idx="5"/>
          </p:nvPr>
        </p:nvSpPr>
        <p:spPr/>
        <p:txBody>
          <a:bodyPr/>
          <a:lstStyle/>
          <a:p>
            <a:fld id="{A1C509C2-0C8F-4759-8252-F700DFB41219}" type="slidenum">
              <a:rPr lang="en-CA" smtClean="0"/>
              <a:t>1</a:t>
            </a:fld>
            <a:endParaRPr lang="en-CA"/>
          </a:p>
        </p:txBody>
      </p:sp>
    </p:spTree>
    <p:extLst>
      <p:ext uri="{BB962C8B-B14F-4D97-AF65-F5344CB8AC3E}">
        <p14:creationId xmlns:p14="http://schemas.microsoft.com/office/powerpoint/2010/main" val="145117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en-CA" sz="1200" b="1" kern="1200" dirty="0">
                <a:solidFill>
                  <a:schemeClr val="tx1"/>
                </a:solidFill>
                <a:effectLst/>
                <a:latin typeface="+mn-lt"/>
                <a:ea typeface="+mn-ea"/>
                <a:cs typeface="+mn-cs"/>
              </a:rPr>
              <a:t>[Myth Busting Activity — see instructions in notes at slide 5]</a:t>
            </a:r>
            <a:endParaRPr lang="en-CA" sz="1400" b="1" dirty="0">
              <a:effectLst/>
            </a:endParaRPr>
          </a:p>
          <a:p>
            <a:pPr marL="0" indent="0">
              <a:lnSpc>
                <a:spcPct val="115000"/>
              </a:lnSpc>
              <a:spcBef>
                <a:spcPts val="604"/>
              </a:spcBef>
              <a:spcAft>
                <a:spcPts val="604"/>
              </a:spcAft>
              <a:buFont typeface="Arial" panose="020B0604020202020204" pitchFamily="34" charset="0"/>
              <a:buNone/>
            </a:pPr>
            <a:endParaRPr lang="en-CA" sz="1200" b="0" dirty="0">
              <a:latin typeface="+mn-lt"/>
              <a:ea typeface="+mn-ea"/>
            </a:endParaRPr>
          </a:p>
          <a:p>
            <a:pPr marL="0" indent="0">
              <a:lnSpc>
                <a:spcPct val="115000"/>
              </a:lnSpc>
              <a:spcBef>
                <a:spcPts val="604"/>
              </a:spcBef>
              <a:spcAft>
                <a:spcPts val="604"/>
              </a:spcAft>
              <a:buFontTx/>
              <a:buNone/>
            </a:pPr>
            <a:r>
              <a:rPr lang="en-US" sz="1400" b="1" dirty="0">
                <a:latin typeface="Calibri" panose="020F0502020204030204" pitchFamily="34" charset="0"/>
                <a:ea typeface="Times New Roman" panose="02020603050405020304" pitchFamily="18" charset="0"/>
              </a:rPr>
              <a:t>Answer: True, but </a:t>
            </a:r>
            <a:r>
              <a:rPr lang="en-US" sz="1400" b="0" dirty="0">
                <a:latin typeface="Calibri" panose="020F0502020204030204" pitchFamily="34" charset="0"/>
                <a:ea typeface="Times New Roman" panose="02020603050405020304" pitchFamily="18" charset="0"/>
              </a:rPr>
              <a:t>the doctor would have a legal duty to provide the patient with </a:t>
            </a:r>
            <a:r>
              <a:rPr lang="en-CA" sz="1400" b="0" dirty="0"/>
              <a:t>an "effective referral", meaning a "referral made in good faith to a non-objecting, available, and accessible physician, other health-care professional, or agency</a:t>
            </a:r>
            <a:r>
              <a:rPr lang="en-US" sz="1400" b="0" dirty="0">
                <a:latin typeface="Calibri" panose="020F0502020204030204" pitchFamily="34" charset="0"/>
                <a:ea typeface="Times New Roman" panose="02020603050405020304" pitchFamily="18" charset="0"/>
              </a:rPr>
              <a:t>.”  This effective referral principle was upheld recently in an appeal.</a:t>
            </a:r>
          </a:p>
          <a:p>
            <a:pPr marL="0" indent="0">
              <a:lnSpc>
                <a:spcPct val="115000"/>
              </a:lnSpc>
              <a:spcBef>
                <a:spcPts val="604"/>
              </a:spcBef>
              <a:spcAft>
                <a:spcPts val="604"/>
              </a:spcAft>
              <a:buFontTx/>
              <a:buNone/>
            </a:pPr>
            <a:endParaRPr lang="en-US" sz="1400" b="1" dirty="0">
              <a:latin typeface="Calibri" panose="020F0502020204030204" pitchFamily="34" charset="0"/>
              <a:ea typeface="Heiti TC Medium"/>
              <a:cs typeface="Times New Roman" panose="02020603050405020304" pitchFamily="18" charset="0"/>
            </a:endParaRPr>
          </a:p>
          <a:p>
            <a:pPr marL="0" indent="0">
              <a:lnSpc>
                <a:spcPct val="115000"/>
              </a:lnSpc>
              <a:spcBef>
                <a:spcPts val="604"/>
              </a:spcBef>
              <a:spcAft>
                <a:spcPts val="604"/>
              </a:spcAft>
              <a:buFontTx/>
              <a:buNone/>
            </a:pPr>
            <a:endParaRPr lang="en-CA" sz="14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19AA93F-B8EA-40BF-A40E-657072069FE3}" type="slidenum">
              <a:rPr lang="en-CA" smtClean="0"/>
              <a:t>10</a:t>
            </a:fld>
            <a:endParaRPr lang="en-CA"/>
          </a:p>
        </p:txBody>
      </p:sp>
    </p:spTree>
    <p:extLst>
      <p:ext uri="{BB962C8B-B14F-4D97-AF65-F5344CB8AC3E}">
        <p14:creationId xmlns:p14="http://schemas.microsoft.com/office/powerpoint/2010/main" val="802431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ANSWERS </a:t>
            </a:r>
            <a:r>
              <a:rPr lang="en-CA" sz="1200" b="1" kern="1200" dirty="0">
                <a:solidFill>
                  <a:schemeClr val="tx1"/>
                </a:solidFill>
                <a:effectLst/>
                <a:latin typeface="+mn-lt"/>
                <a:ea typeface="+mn-ea"/>
                <a:cs typeface="+mn-cs"/>
              </a:rPr>
              <a:t>—</a:t>
            </a:r>
            <a:r>
              <a:rPr lang="en-US" b="1" dirty="0"/>
              <a:t> MYTH BUSTING ACTIVITY</a:t>
            </a:r>
          </a:p>
          <a:p>
            <a:pPr marL="228600" indent="-228600">
              <a:buAutoNum type="arabicParen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participants that they will get a copy of the slides.</a:t>
            </a:r>
          </a:p>
        </p:txBody>
      </p:sp>
      <p:sp>
        <p:nvSpPr>
          <p:cNvPr id="4" name="Slide Number Placeholder 3"/>
          <p:cNvSpPr>
            <a:spLocks noGrp="1"/>
          </p:cNvSpPr>
          <p:nvPr>
            <p:ph type="sldNum" sz="quarter" idx="5"/>
          </p:nvPr>
        </p:nvSpPr>
        <p:spPr/>
        <p:txBody>
          <a:bodyPr/>
          <a:lstStyle/>
          <a:p>
            <a:fld id="{EFC3A7C0-7866-EF41-8560-EA2407AC7309}" type="slidenum">
              <a:rPr lang="en-US" smtClean="0"/>
              <a:t>11</a:t>
            </a:fld>
            <a:endParaRPr lang="en-US"/>
          </a:p>
        </p:txBody>
      </p:sp>
    </p:spTree>
    <p:extLst>
      <p:ext uri="{BB962C8B-B14F-4D97-AF65-F5344CB8AC3E}">
        <p14:creationId xmlns:p14="http://schemas.microsoft.com/office/powerpoint/2010/main" val="170651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4"/>
              </a:spcBef>
              <a:spcAft>
                <a:spcPts val="604"/>
              </a:spcAft>
              <a:buFont typeface="Symbol" panose="05050102010706020507" pitchFamily="18" charset="2"/>
              <a:buNone/>
              <a:tabLst>
                <a:tab pos="230246" algn="l"/>
                <a:tab pos="460492" algn="l"/>
              </a:tabLst>
            </a:pPr>
            <a:r>
              <a:rPr lang="en-US" sz="1200" dirty="0">
                <a:latin typeface="Calibri" panose="020F0502020204030204" pitchFamily="34" charset="0"/>
                <a:ea typeface="Times New Roman" panose="02020603050405020304" pitchFamily="18" charset="0"/>
              </a:rPr>
              <a:t>Explain that the goals of today’s training</a:t>
            </a:r>
            <a:r>
              <a:rPr lang="en-US" sz="1200" baseline="0" dirty="0">
                <a:latin typeface="Calibri" panose="020F0502020204030204" pitchFamily="34" charset="0"/>
                <a:ea typeface="Times New Roman" panose="02020603050405020304" pitchFamily="18" charset="0"/>
              </a:rPr>
              <a:t> are to</a:t>
            </a:r>
            <a:r>
              <a:rPr lang="en-US" sz="1200" dirty="0">
                <a:latin typeface="Calibri" panose="020F0502020204030204" pitchFamily="34" charset="0"/>
                <a:ea typeface="Times New Roman" panose="02020603050405020304" pitchFamily="18" charset="0"/>
              </a:rPr>
              <a:t>:</a:t>
            </a:r>
          </a:p>
          <a:p>
            <a:pPr marL="0" indent="0">
              <a:spcBef>
                <a:spcPts val="604"/>
              </a:spcBef>
              <a:spcAft>
                <a:spcPts val="604"/>
              </a:spcAft>
              <a:buFont typeface="Symbol" panose="05050102010706020507" pitchFamily="18" charset="2"/>
              <a:buNone/>
              <a:tabLst>
                <a:tab pos="230246" algn="l"/>
                <a:tab pos="460492" algn="l"/>
              </a:tabLst>
            </a:pPr>
            <a:endParaRPr lang="en-US" sz="1200" dirty="0">
              <a:latin typeface="Calibri" panose="020F0502020204030204" pitchFamily="34" charset="0"/>
              <a:ea typeface="Times New Roman" panose="02020603050405020304" pitchFamily="18" charset="0"/>
            </a:endParaRPr>
          </a:p>
          <a:p>
            <a:pPr marL="802569" lvl="1" indent="-345369">
              <a:spcBef>
                <a:spcPts val="604"/>
              </a:spcBef>
              <a:spcAft>
                <a:spcPts val="604"/>
              </a:spcAft>
              <a:buFont typeface="Symbol" panose="05050102010706020507" pitchFamily="18" charset="2"/>
              <a:buChar char=""/>
              <a:tabLst>
                <a:tab pos="230246" algn="l"/>
                <a:tab pos="460492" algn="l"/>
              </a:tabLst>
            </a:pPr>
            <a:r>
              <a:rPr lang="en-US" sz="1200" dirty="0">
                <a:latin typeface="Calibri" panose="020F0502020204030204" pitchFamily="34" charset="0"/>
                <a:ea typeface="Times New Roman" panose="02020603050405020304" pitchFamily="18" charset="0"/>
              </a:rPr>
              <a:t>provide participants</a:t>
            </a:r>
            <a:r>
              <a:rPr lang="en-US" sz="1200" baseline="0" dirty="0">
                <a:latin typeface="Calibri" panose="020F0502020204030204" pitchFamily="34" charset="0"/>
                <a:ea typeface="Times New Roman" panose="02020603050405020304" pitchFamily="18" charset="0"/>
              </a:rPr>
              <a:t> with an</a:t>
            </a:r>
            <a:r>
              <a:rPr lang="en-US" sz="1200" dirty="0">
                <a:latin typeface="Calibri" panose="020F0502020204030204" pitchFamily="34" charset="0"/>
                <a:ea typeface="Times New Roman" panose="02020603050405020304" pitchFamily="18" charset="0"/>
              </a:rPr>
              <a:t> introduction to human rights protections</a:t>
            </a:r>
            <a:r>
              <a:rPr lang="en-US" sz="1200" baseline="0" dirty="0">
                <a:latin typeface="Calibri" panose="020F0502020204030204" pitchFamily="34" charset="0"/>
                <a:ea typeface="Times New Roman" panose="02020603050405020304" pitchFamily="18" charset="0"/>
              </a:rPr>
              <a:t> under Ontario law;</a:t>
            </a:r>
          </a:p>
          <a:p>
            <a:pPr marL="802569" marR="0" lvl="1"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r>
              <a:rPr lang="en-CA" sz="1200" dirty="0">
                <a:solidFill>
                  <a:srgbClr val="404040"/>
                </a:solidFill>
                <a:latin typeface="Calibri" panose="020F0502020204030204" pitchFamily="34" charset="0"/>
                <a:ea typeface="Yu Mincho" panose="02020400000000000000" pitchFamily="18" charset="-128"/>
                <a:cs typeface="Times New Roman" panose="02020603050405020304" pitchFamily="18" charset="0"/>
              </a:rPr>
              <a:t>increase participants understanding of </a:t>
            </a:r>
            <a:r>
              <a:rPr lang="en-US" sz="1200" dirty="0">
                <a:latin typeface="Calibri" panose="020F0502020204030204" pitchFamily="34" charset="0"/>
                <a:ea typeface="Times New Roman" panose="02020603050405020304" pitchFamily="18" charset="0"/>
              </a:rPr>
              <a:t>human rights protections</a:t>
            </a:r>
            <a:r>
              <a:rPr lang="en-US" sz="1200" baseline="0" dirty="0">
                <a:latin typeface="Calibri" panose="020F0502020204030204" pitchFamily="34" charset="0"/>
                <a:ea typeface="Times New Roman" panose="02020603050405020304" pitchFamily="18" charset="0"/>
              </a:rPr>
              <a:t> under Ontario law with a focus on disability;</a:t>
            </a:r>
            <a:endParaRPr lang="en-CA" sz="1200" dirty="0">
              <a:solidFill>
                <a:srgbClr val="404040"/>
              </a:solidFill>
              <a:latin typeface="Calibri" panose="020F0502020204030204" pitchFamily="34" charset="0"/>
              <a:ea typeface="Yu Mincho" panose="02020400000000000000" pitchFamily="18" charset="-128"/>
              <a:cs typeface="Times New Roman" panose="02020603050405020304" pitchFamily="18" charset="0"/>
            </a:endParaRPr>
          </a:p>
          <a:p>
            <a:pPr marL="802569" marR="0" lvl="1"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r>
              <a:rPr lang="en-CA" sz="1200" dirty="0">
                <a:solidFill>
                  <a:srgbClr val="404040"/>
                </a:solidFill>
                <a:latin typeface="Calibri" panose="020F0502020204030204" pitchFamily="34" charset="0"/>
                <a:ea typeface="Yu Mincho" panose="02020400000000000000" pitchFamily="18" charset="-128"/>
                <a:cs typeface="Times New Roman" panose="02020603050405020304" pitchFamily="18" charset="0"/>
              </a:rPr>
              <a:t>familiarize participants with helpful resources they</a:t>
            </a:r>
            <a:r>
              <a:rPr lang="en-CA" sz="1200" baseline="0" dirty="0">
                <a:solidFill>
                  <a:srgbClr val="404040"/>
                </a:solidFill>
                <a:latin typeface="Calibri" panose="020F0502020204030204" pitchFamily="34" charset="0"/>
                <a:ea typeface="Yu Mincho" panose="02020400000000000000" pitchFamily="18" charset="-128"/>
                <a:cs typeface="Times New Roman" panose="02020603050405020304" pitchFamily="18" charset="0"/>
              </a:rPr>
              <a:t> can</a:t>
            </a:r>
            <a:r>
              <a:rPr lang="en-CA" sz="1200" dirty="0">
                <a:solidFill>
                  <a:srgbClr val="404040"/>
                </a:solidFill>
                <a:latin typeface="Calibri" panose="020F0502020204030204" pitchFamily="34" charset="0"/>
                <a:ea typeface="Yu Mincho" panose="02020400000000000000" pitchFamily="18" charset="-128"/>
                <a:cs typeface="Times New Roman" panose="02020603050405020304" pitchFamily="18" charset="0"/>
              </a:rPr>
              <a:t> share with service</a:t>
            </a:r>
            <a:r>
              <a:rPr lang="en-CA" sz="1200" baseline="0" dirty="0">
                <a:solidFill>
                  <a:srgbClr val="404040"/>
                </a:solidFill>
                <a:latin typeface="Calibri" panose="020F0502020204030204" pitchFamily="34" charset="0"/>
                <a:ea typeface="Yu Mincho" panose="02020400000000000000" pitchFamily="18" charset="-128"/>
                <a:cs typeface="Times New Roman" panose="02020603050405020304" pitchFamily="18" charset="0"/>
              </a:rPr>
              <a:t> users; but</a:t>
            </a:r>
            <a:r>
              <a:rPr lang="en-CA" sz="1600" dirty="0">
                <a:solidFill>
                  <a:srgbClr val="404040"/>
                </a:solidFill>
                <a:latin typeface="Calibri" panose="020F0502020204030204" pitchFamily="34" charset="0"/>
                <a:ea typeface="Yu Mincho" panose="02020400000000000000" pitchFamily="18" charset="-128"/>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endParaRPr>
          </a:p>
          <a:p>
            <a:pPr marL="802569" marR="0" lvl="1"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r>
              <a:rPr lang="en-US" dirty="0"/>
              <a:t>tell participants that you will explain the “Discrimination Equation” to help them understand what constitutes illegal discrimination, </a:t>
            </a:r>
            <a:r>
              <a:rPr lang="en-CA" sz="1200" dirty="0">
                <a:solidFill>
                  <a:srgbClr val="404040"/>
                </a:solidFill>
                <a:latin typeface="Calibri" panose="020F0502020204030204" pitchFamily="34" charset="0"/>
                <a:ea typeface="Yu Mincho" panose="02020400000000000000" pitchFamily="18" charset="-128"/>
                <a:cs typeface="Times New Roman" panose="02020603050405020304" pitchFamily="18" charset="0"/>
              </a:rPr>
              <a:t>NOT to make them experts in human rights law or to provide legal advice to service users.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if they have any questions — remind them that there will be many opportunities to ask questions and discuss this topic. Acknowledge that it can be a difficult topic to talk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12</a:t>
            </a:fld>
            <a:endParaRPr lang="en-US"/>
          </a:p>
        </p:txBody>
      </p:sp>
    </p:spTree>
    <p:extLst>
      <p:ext uri="{BB962C8B-B14F-4D97-AF65-F5344CB8AC3E}">
        <p14:creationId xmlns:p14="http://schemas.microsoft.com/office/powerpoint/2010/main" val="174635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13</a:t>
            </a:fld>
            <a:endParaRPr lang="en-CA"/>
          </a:p>
        </p:txBody>
      </p:sp>
    </p:spTree>
    <p:extLst>
      <p:ext uri="{BB962C8B-B14F-4D97-AF65-F5344CB8AC3E}">
        <p14:creationId xmlns:p14="http://schemas.microsoft.com/office/powerpoint/2010/main" val="343660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participants that today,</a:t>
            </a:r>
            <a:r>
              <a:rPr lang="en-US" baseline="0" dirty="0"/>
              <a:t> the two principal sources of human right protections against discrimination, and the legal guarantee of equality, in Canada are:</a:t>
            </a:r>
          </a:p>
          <a:p>
            <a:endParaRPr lang="en-US" baseline="0" dirty="0"/>
          </a:p>
          <a:p>
            <a:pPr marL="228600" indent="-228600">
              <a:buFont typeface="+mj-lt"/>
              <a:buAutoNum type="arabicPeriod"/>
            </a:pPr>
            <a:r>
              <a:rPr lang="en-US" baseline="0" dirty="0"/>
              <a:t>Section 15 of the </a:t>
            </a:r>
            <a:r>
              <a:rPr lang="en-US" i="1" baseline="0" dirty="0"/>
              <a:t>Canadian Charter of Rights and Freedoms</a:t>
            </a:r>
            <a:r>
              <a:rPr lang="en-US" baseline="0" dirty="0"/>
              <a:t>—a federal law; and</a:t>
            </a:r>
          </a:p>
          <a:p>
            <a:pPr marL="228600" indent="-228600">
              <a:buFont typeface="+mj-lt"/>
              <a:buAutoNum type="arabicPeriod"/>
            </a:pPr>
            <a:r>
              <a:rPr lang="en-US" baseline="0" dirty="0"/>
              <a:t>Federal, provincial and territorial human rights laws, such as Ontario’s </a:t>
            </a:r>
            <a:r>
              <a:rPr lang="en-US" i="1" baseline="0" dirty="0"/>
              <a:t>Human Rights Code</a:t>
            </a:r>
            <a:r>
              <a:rPr lang="en-US" baseline="0" dirty="0"/>
              <a:t> and the </a:t>
            </a:r>
            <a:r>
              <a:rPr lang="en-US" i="1" baseline="0" dirty="0"/>
              <a:t>Canadian Human Rights Act</a:t>
            </a:r>
            <a:r>
              <a:rPr lang="en-US" baseline="0" dirty="0"/>
              <a:t> </a:t>
            </a:r>
          </a:p>
          <a:p>
            <a:pPr marL="228600" indent="-228600">
              <a:buFont typeface="+mj-lt"/>
              <a:buAutoNum type="arabicPeriod"/>
            </a:pPr>
            <a:endParaRPr lang="en-US" baseline="0" dirty="0"/>
          </a:p>
          <a:p>
            <a:pPr marL="0" indent="0">
              <a:buFont typeface="+mj-lt"/>
              <a:buNone/>
            </a:pPr>
            <a:endParaRPr lang="en-US" baseline="0" dirty="0"/>
          </a:p>
          <a:p>
            <a:pPr marL="0" indent="0">
              <a:buFont typeface="+mj-lt"/>
              <a:buNone/>
            </a:pPr>
            <a:endParaRPr lang="en-US" baseline="0" dirty="0"/>
          </a:p>
          <a:p>
            <a:pPr marL="0" indent="0">
              <a:buFont typeface="+mj-lt"/>
              <a:buNone/>
            </a:pPr>
            <a:endParaRPr lang="en-US" baseline="0"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14</a:t>
            </a:fld>
            <a:endParaRPr lang="en-US"/>
          </a:p>
        </p:txBody>
      </p:sp>
    </p:spTree>
    <p:extLst>
      <p:ext uri="{BB962C8B-B14F-4D97-AF65-F5344CB8AC3E}">
        <p14:creationId xmlns:p14="http://schemas.microsoft.com/office/powerpoint/2010/main" val="2080572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t>
            </a:r>
            <a:r>
              <a:rPr lang="en-US" i="1" baseline="0" dirty="0"/>
              <a:t>Charter</a:t>
            </a:r>
            <a:r>
              <a:rPr lang="en-US" baseline="0" dirty="0"/>
              <a:t> has constitutional status. It is the supreme law of Canada—all other laws must conform to the rights, guarantees and protections set out in the </a:t>
            </a:r>
            <a:r>
              <a:rPr lang="en-US" i="1" baseline="0" dirty="0"/>
              <a:t>Charter</a:t>
            </a:r>
            <a:r>
              <a:rPr lang="en-US" baseline="0" dirty="0"/>
              <a:t>. It is part of the fundamental law that organizes Canadian society, and it can’t be changed by the federal government without the agreement of the provinces.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Paraphrase the</a:t>
            </a:r>
            <a:r>
              <a:rPr lang="en-US" baseline="0" dirty="0"/>
              <a:t> </a:t>
            </a:r>
            <a:r>
              <a:rPr lang="en-US" i="1" baseline="0" dirty="0"/>
              <a:t>Charter</a:t>
            </a:r>
            <a:r>
              <a:rPr lang="en-US" baseline="0" dirty="0"/>
              <a:t> section</a:t>
            </a:r>
            <a:r>
              <a:rPr lang="en-US" dirty="0"/>
              <a:t> 15</a:t>
            </a:r>
            <a:r>
              <a:rPr lang="en-US" baseline="0" dirty="0"/>
              <a:t> (equality guarantee)</a:t>
            </a:r>
            <a:endParaRPr lang="en-US" dirty="0"/>
          </a:p>
          <a:p>
            <a:endParaRPr lang="en-US" dirty="0"/>
          </a:p>
          <a:p>
            <a:pPr lvl="2"/>
            <a:r>
              <a:rPr lang="en-US" sz="1200" dirty="0"/>
              <a:t>Every individual is equal before and under the law and has the right to the equal protection and equal benefit of the law without discrimination (s 15(1))</a:t>
            </a:r>
          </a:p>
          <a:p>
            <a:pPr lvl="2"/>
            <a:r>
              <a:rPr lang="en-US" sz="1200" dirty="0"/>
              <a:t>Section 15(2) affirmative action programs not discriminatory</a:t>
            </a:r>
            <a:endParaRPr lang="en-CA"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t>
            </a:r>
            <a:r>
              <a:rPr lang="en-US" i="1" baseline="0" dirty="0"/>
              <a:t>Charter</a:t>
            </a:r>
            <a:r>
              <a:rPr lang="en-US" baseline="0" dirty="0"/>
              <a:t> only guarantees rights and protections in relation to the state or government (federal, provincial, territorial and municipal) and government actors. The </a:t>
            </a:r>
            <a:r>
              <a:rPr lang="en-US" i="1" baseline="0" dirty="0"/>
              <a:t>Charter</a:t>
            </a:r>
            <a:r>
              <a:rPr lang="en-US" baseline="0" dirty="0"/>
              <a:t> does not apply to private relationships among people, corporations, or organizations.</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15</a:t>
            </a:fld>
            <a:endParaRPr lang="en-US"/>
          </a:p>
        </p:txBody>
      </p:sp>
    </p:spTree>
    <p:extLst>
      <p:ext uri="{BB962C8B-B14F-4D97-AF65-F5344CB8AC3E}">
        <p14:creationId xmlns:p14="http://schemas.microsoft.com/office/powerpoint/2010/main" val="111195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For example, the </a:t>
            </a:r>
            <a:r>
              <a:rPr lang="en-CA" sz="1200" i="1" dirty="0"/>
              <a:t>Occupational Health and Safety Act </a:t>
            </a:r>
            <a:r>
              <a:rPr lang="en-CA" sz="1200" dirty="0"/>
              <a:t>(Ontario) includes anti-discrimination.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617BA"/>
                </a:solidFill>
                <a:effectLst/>
                <a:latin typeface="Arial" panose="020B0604020202020204" pitchFamily="34" charset="0"/>
                <a:ea typeface="Times New Roman" panose="02020603050405020304" pitchFamily="18" charset="0"/>
              </a:rPr>
              <a:t>Explain that over time different words were used in describing the original inhabitants of this land. The </a:t>
            </a:r>
            <a:r>
              <a:rPr lang="en-CA" sz="1200" i="1" dirty="0">
                <a:solidFill>
                  <a:srgbClr val="0617BA"/>
                </a:solidFill>
                <a:effectLst/>
                <a:latin typeface="Arial" panose="020B0604020202020204" pitchFamily="34" charset="0"/>
                <a:ea typeface="Times New Roman" panose="02020603050405020304" pitchFamily="18" charset="0"/>
              </a:rPr>
              <a:t>Indian Act</a:t>
            </a:r>
            <a:r>
              <a:rPr lang="en-CA" sz="1200" dirty="0">
                <a:solidFill>
                  <a:srgbClr val="0617BA"/>
                </a:solidFill>
                <a:effectLst/>
                <a:latin typeface="Arial" panose="020B0604020202020204" pitchFamily="34" charset="0"/>
                <a:ea typeface="Times New Roman" panose="02020603050405020304" pitchFamily="18" charset="0"/>
              </a:rPr>
              <a:t> uses the words Indians to mean First Nations and Bands to describe their system of government. In the </a:t>
            </a:r>
            <a:r>
              <a:rPr lang="en-CA" sz="1200" i="1" dirty="0">
                <a:solidFill>
                  <a:srgbClr val="0617BA"/>
                </a:solidFill>
                <a:effectLst/>
                <a:latin typeface="Arial" panose="020B0604020202020204" pitchFamily="34" charset="0"/>
                <a:ea typeface="Times New Roman" panose="02020603050405020304" pitchFamily="18" charset="0"/>
              </a:rPr>
              <a:t>Charter of Rights and Freedoms</a:t>
            </a:r>
            <a:r>
              <a:rPr lang="en-CA" sz="1200" dirty="0">
                <a:solidFill>
                  <a:srgbClr val="0617BA"/>
                </a:solidFill>
                <a:effectLst/>
                <a:latin typeface="Arial" panose="020B0604020202020204" pitchFamily="34" charset="0"/>
                <a:ea typeface="Times New Roman" panose="02020603050405020304" pitchFamily="18" charset="0"/>
              </a:rPr>
              <a:t>, “Aboriginal Peoples” is used and includes “Indian, Inuit and Metis peoples of Canada”. Today we use Indigenous, which includes First Nations, Métis and Inuk. Sometimes we use very specific words identifying the nation like Haudenosaunee Confederacy (now known as one of the Six Nations) or Anishinabek Nation. Other times the more general terms may be used. </a:t>
            </a:r>
            <a:endParaRPr lang="en-CA"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Share this link in the chat: https://www.canada.ca/en/services/jobs/workplace/federally-regulated-</a:t>
            </a:r>
            <a:r>
              <a:rPr lang="en-CA" sz="1200" dirty="0" err="1"/>
              <a:t>industries.html</a:t>
            </a:r>
            <a:r>
              <a:rPr lang="en-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It is a list that covers who is a federally regulated employee.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*Website URLs and hyperlinks in PowerPoint’s notes are not ‘live’. You will have to cut and paste links into your browser.</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16</a:t>
            </a:fld>
            <a:endParaRPr lang="en-US"/>
          </a:p>
        </p:txBody>
      </p:sp>
    </p:spTree>
    <p:extLst>
      <p:ext uri="{BB962C8B-B14F-4D97-AF65-F5344CB8AC3E}">
        <p14:creationId xmlns:p14="http://schemas.microsoft.com/office/powerpoint/2010/main" val="72669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a:t>
            </a:r>
            <a:r>
              <a:rPr lang="en-US" i="1" dirty="0"/>
              <a:t>Human Rights Code</a:t>
            </a:r>
            <a:r>
              <a:rPr lang="en-US" dirty="0"/>
              <a:t> sets out legal protections from discrimination and </a:t>
            </a:r>
            <a:r>
              <a:rPr lang="en-US" dirty="0" err="1"/>
              <a:t>defences</a:t>
            </a:r>
            <a:r>
              <a:rPr lang="en-US" dirty="0"/>
              <a:t> to allegations of discrimination. </a:t>
            </a:r>
          </a:p>
          <a:p>
            <a:endParaRPr lang="en-US" dirty="0"/>
          </a:p>
          <a:p>
            <a:r>
              <a:rPr lang="en-US" dirty="0"/>
              <a:t>The </a:t>
            </a:r>
            <a:r>
              <a:rPr lang="en-US" i="1" dirty="0"/>
              <a:t>Code</a:t>
            </a:r>
            <a:r>
              <a:rPr lang="en-US" dirty="0"/>
              <a:t> is the statutory authority for the Ontario Human Rights Commission, the Human Rights Tribunal of Ontario and the Human Rights Legal Support Centre (HRLSC).  </a:t>
            </a:r>
          </a:p>
          <a:p>
            <a:endParaRPr lang="en-US" dirty="0"/>
          </a:p>
          <a:p>
            <a:r>
              <a:rPr lang="en-US" dirty="0"/>
              <a:t>The HRLSC provides legal information, advice and sometimes representation to those who have experienced discrimination. Links to these bodies are included in the ’Resources’ section of these slides.</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17</a:t>
            </a:fld>
            <a:endParaRPr lang="en-US"/>
          </a:p>
        </p:txBody>
      </p:sp>
    </p:spTree>
    <p:extLst>
      <p:ext uri="{BB962C8B-B14F-4D97-AF65-F5344CB8AC3E}">
        <p14:creationId xmlns:p14="http://schemas.microsoft.com/office/powerpoint/2010/main" val="384635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18</a:t>
            </a:fld>
            <a:endParaRPr lang="en-CA"/>
          </a:p>
        </p:txBody>
      </p:sp>
    </p:spTree>
    <p:extLst>
      <p:ext uri="{BB962C8B-B14F-4D97-AF65-F5344CB8AC3E}">
        <p14:creationId xmlns:p14="http://schemas.microsoft.com/office/powerpoint/2010/main" val="2546486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participants to explain what they think the word discrimination means in everyday language. Ask what they think the legal definition is?  Say you have a few examples to try to highlight what it means. Participants can answer in the chat, answer in a poll or use a show of hands for in-person training.</a:t>
            </a:r>
          </a:p>
          <a:p>
            <a:endParaRPr lang="en-CA" dirty="0"/>
          </a:p>
          <a:p>
            <a:r>
              <a:rPr lang="en-CA" dirty="0"/>
              <a:t>Which</a:t>
            </a:r>
            <a:r>
              <a:rPr lang="en-CA" baseline="0" dirty="0"/>
              <a:t> of the following situations is potentially discrimination under Ontario’s </a:t>
            </a:r>
            <a:r>
              <a:rPr lang="en-CA" i="1" baseline="0" dirty="0"/>
              <a:t>Human Rights Code</a:t>
            </a:r>
            <a:r>
              <a:rPr lang="en-CA" baseline="0" dirty="0"/>
              <a:t>:</a:t>
            </a:r>
          </a:p>
          <a:p>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 neighbour puts up a fence so they don’t have to see a guy kiss his husband. </a:t>
            </a: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a:t>
            </a:r>
            <a:r>
              <a:rPr lang="en-US" sz="1800" dirty="0">
                <a:effectLst/>
                <a:latin typeface="Calibri" panose="020F0502020204030204" pitchFamily="34" charset="0"/>
                <a:ea typeface="Times New Roman" panose="02020603050405020304" pitchFamily="18" charset="0"/>
                <a:cs typeface="Calibri" panose="020F0502020204030204" pitchFamily="34" charset="0"/>
              </a:rPr>
              <a:t> The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Code</a:t>
            </a:r>
            <a:r>
              <a:rPr lang="en-US" sz="1800" dirty="0">
                <a:effectLst/>
                <a:latin typeface="Calibri" panose="020F0502020204030204" pitchFamily="34" charset="0"/>
                <a:ea typeface="Times New Roman" panose="02020603050405020304" pitchFamily="18" charset="0"/>
                <a:cs typeface="Calibri" panose="020F0502020204030204" pitchFamily="34" charset="0"/>
              </a:rPr>
              <a:t> does not apply to purely interpersonal (e.g.,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neighbour</a:t>
            </a:r>
            <a:r>
              <a:rPr lang="en-US" sz="1800" dirty="0">
                <a:effectLst/>
                <a:latin typeface="Calibri" panose="020F0502020204030204" pitchFamily="34" charset="0"/>
                <a:ea typeface="Times New Roman" panose="02020603050405020304" pitchFamily="18" charset="0"/>
                <a:cs typeface="Calibri" panose="020F0502020204030204" pitchFamily="34" charset="0"/>
              </a:rPr>
              <a:t>) relationships.</a:t>
            </a: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Font typeface="Arial" panose="020B0604020202020204" pitchFamily="34" charset="0"/>
              <a:buNone/>
            </a:pP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Times New Roman" panose="02020603050405020304" pitchFamily="18" charset="0"/>
              </a:rPr>
              <a:t>A homeowner rents out rooms to students, but only to students who do not have Canadian citizenship. Everyone in the house shares a kitchen and dining area. </a:t>
            </a: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a:t>
            </a:r>
            <a:r>
              <a:rPr lang="en-US" sz="1800" dirty="0">
                <a:effectLst/>
                <a:latin typeface="Calibri" panose="020F0502020204030204" pitchFamily="34" charset="0"/>
                <a:ea typeface="Times New Roman" panose="02020603050405020304" pitchFamily="18" charset="0"/>
                <a:cs typeface="Calibri" panose="020F0502020204030204" pitchFamily="34" charset="0"/>
              </a:rPr>
              <a:t> This is an exception to the law against discrimination in housing. Where the landlord and the tenants share a kitchen, the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Code</a:t>
            </a:r>
            <a:r>
              <a:rPr lang="en-US" sz="1800" dirty="0">
                <a:effectLst/>
                <a:latin typeface="Calibri" panose="020F0502020204030204" pitchFamily="34" charset="0"/>
                <a:ea typeface="Times New Roman" panose="02020603050405020304" pitchFamily="18" charset="0"/>
                <a:cs typeface="Calibri" panose="020F0502020204030204" pitchFamily="34" charset="0"/>
              </a:rPr>
              <a:t> does not apply. This is covered in section 21(1) of the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Code</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Font typeface="Arial" panose="020B0604020202020204" pitchFamily="34" charset="0"/>
              <a:buNone/>
            </a:pPr>
            <a:endParaRPr lang="en-CA" sz="1800" baseline="0" dirty="0">
              <a:effectLst/>
              <a:latin typeface="Calibri" panose="020F0502020204030204" pitchFamily="34"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Insurance company charges higher car insurance premium to young men than young women. </a:t>
            </a:r>
            <a:r>
              <a:rPr lang="en-US" sz="1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MAYBE.</a:t>
            </a:r>
            <a:r>
              <a:rPr lang="en-US" sz="18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 insurance company would have to show that the distinction between males and females is based on reasonable and good faith grounds—in other words, evidence of risk of accidents based on actuarial data.</a:t>
            </a:r>
            <a:r>
              <a:rPr lang="en-US" sz="1800" dirty="0">
                <a:solidFill>
                  <a:srgbClr val="505050"/>
                </a:solidFill>
                <a:effectLst/>
                <a:latin typeface="Arial" panose="020B060402020202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Font typeface="Arial" panose="020B0604020202020204" pitchFamily="34" charset="0"/>
              <a:buNone/>
            </a:pP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Purolator</a:t>
            </a:r>
            <a:r>
              <a:rPr lang="en-CA" baseline="0" dirty="0"/>
              <a:t> Courier refuses to deliver package because of “ethnic” cooking smells in building. </a:t>
            </a:r>
            <a:r>
              <a:rPr lang="en-CA"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YES.</a:t>
            </a:r>
            <a:r>
              <a:rPr lang="en-CA" sz="1800" dirty="0">
                <a:effectLst/>
                <a:latin typeface="Calibri" panose="020F0502020204030204" pitchFamily="34" charset="0"/>
                <a:ea typeface="Times New Roman" panose="02020603050405020304" pitchFamily="18" charset="0"/>
                <a:cs typeface="Calibri" panose="020F0502020204030204" pitchFamily="34" charset="0"/>
              </a:rPr>
              <a:t> It is illegal for a business to discriminate based on a person’s race, ancestry, place of origin, colour, ethnic origin. </a:t>
            </a:r>
            <a:r>
              <a:rPr lang="en-US" sz="1800" dirty="0">
                <a:effectLst/>
                <a:latin typeface="Calibri" panose="020F0502020204030204" pitchFamily="34" charset="0"/>
                <a:ea typeface="Times New Roman" panose="02020603050405020304" pitchFamily="18" charset="0"/>
                <a:cs typeface="Calibri" panose="020F0502020204030204" pitchFamily="34" charset="0"/>
              </a:rPr>
              <a:t>This is covered in </a:t>
            </a:r>
            <a:r>
              <a:rPr lang="en-CA" sz="1800" dirty="0">
                <a:effectLst/>
                <a:latin typeface="Calibri" panose="020F0502020204030204" pitchFamily="34" charset="0"/>
                <a:ea typeface="Times New Roman" panose="02020603050405020304" pitchFamily="18" charset="0"/>
                <a:cs typeface="Calibri" panose="020F0502020204030204" pitchFamily="34" charset="0"/>
              </a:rPr>
              <a:t>section 1 of the </a:t>
            </a:r>
            <a:r>
              <a:rPr lang="en-CA" sz="1800" i="1" dirty="0">
                <a:effectLst/>
                <a:latin typeface="Calibri" panose="020F0502020204030204" pitchFamily="34" charset="0"/>
                <a:ea typeface="Times New Roman" panose="02020603050405020304" pitchFamily="18" charset="0"/>
                <a:cs typeface="Calibri" panose="020F0502020204030204" pitchFamily="34" charset="0"/>
              </a:rPr>
              <a:t>Code</a:t>
            </a:r>
            <a:r>
              <a:rPr lang="en-CA" sz="1800" dirty="0">
                <a:effectLst/>
                <a:latin typeface="Calibri" panose="020F0502020204030204" pitchFamily="34" charset="0"/>
                <a:ea typeface="Times New Roman" panose="02020603050405020304" pitchFamily="18" charset="0"/>
                <a:cs typeface="Calibri" panose="020F0502020204030204" pitchFamily="34" charset="0"/>
              </a:rPr>
              <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19</a:t>
            </a:fld>
            <a:endParaRPr lang="en-US"/>
          </a:p>
        </p:txBody>
      </p:sp>
    </p:spTree>
    <p:extLst>
      <p:ext uri="{BB962C8B-B14F-4D97-AF65-F5344CB8AC3E}">
        <p14:creationId xmlns:p14="http://schemas.microsoft.com/office/powerpoint/2010/main" val="390187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369"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Explain technical details related to the platform and format of the training (for example: muting microphones, polling features, creating virtual background, etc.)</a:t>
            </a:r>
            <a:endParaRPr lang="en-CA" sz="12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Emphasize the intention is to create an anti-oppressive environment for participants</a:t>
            </a:r>
            <a:r>
              <a:rPr lang="en-US" sz="1200" baseline="0" dirty="0">
                <a:latin typeface="Calibri" panose="020F0502020204030204" pitchFamily="34" charset="0"/>
                <a:ea typeface="Heiti TC Medium"/>
              </a:rPr>
              <a:t> to learn, and share perspectives and experiences among the group</a:t>
            </a:r>
            <a:r>
              <a:rPr lang="en-US" sz="1200" dirty="0">
                <a:latin typeface="Calibri" panose="020F0502020204030204" pitchFamily="34" charset="0"/>
                <a:ea typeface="Heiti TC Medium"/>
              </a:rPr>
              <a:t>. Briefly discuss: </a:t>
            </a:r>
          </a:p>
          <a:p>
            <a:pPr marL="802569" lvl="1"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the right to pass (don’t have to answer a question or make contribution if don’t want to);</a:t>
            </a:r>
          </a:p>
          <a:p>
            <a:pPr marL="802569" lvl="1"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confidentiality (what is learned, leaves, and what is shared, stays); and </a:t>
            </a:r>
          </a:p>
          <a:p>
            <a:pPr marL="802569" lvl="1"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respect for each other.</a:t>
            </a:r>
          </a:p>
          <a:p>
            <a:pPr marL="345369"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Explain that you want to encourage thought and discussion, that this content may be NEW to some participants, and that all questions are welcome.</a:t>
            </a:r>
          </a:p>
          <a:p>
            <a:pPr marL="0" marR="0" lvl="0" indent="0" algn="l" defTabSz="914400" rtl="0" eaLnBrk="1" fontAlgn="auto" latinLnBrk="0" hangingPunct="1">
              <a:lnSpc>
                <a:spcPct val="115000"/>
              </a:lnSpc>
              <a:spcBef>
                <a:spcPts val="604"/>
              </a:spcBef>
              <a:spcAft>
                <a:spcPts val="604"/>
              </a:spcAft>
              <a:buClrTx/>
              <a:buSzTx/>
              <a:buFont typeface="Symbol" panose="05050102010706020507" pitchFamily="18" charset="2"/>
              <a:buNone/>
              <a:tabLst/>
              <a:defRPr/>
            </a:pPr>
            <a:endParaRPr lang="en-CA" sz="1200" dirty="0">
              <a:latin typeface="Times New Roman" panose="02020603050405020304" pitchFamily="18" charset="0"/>
              <a:ea typeface="Yu Mincho" panose="02020400000000000000" pitchFamily="18" charset="-128"/>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2</a:t>
            </a:fld>
            <a:endParaRPr lang="en-US"/>
          </a:p>
        </p:txBody>
      </p:sp>
    </p:spTree>
    <p:extLst>
      <p:ext uri="{BB962C8B-B14F-4D97-AF65-F5344CB8AC3E}">
        <p14:creationId xmlns:p14="http://schemas.microsoft.com/office/powerpoint/2010/main" val="2463891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a:t>
            </a:r>
            <a:r>
              <a:rPr lang="en-US" i="1" dirty="0"/>
              <a:t>Code</a:t>
            </a:r>
            <a:r>
              <a:rPr lang="en-US" dirty="0"/>
              <a:t> sets out certain protected grounds </a:t>
            </a:r>
            <a:r>
              <a:rPr lang="en-US" sz="1200" kern="1200" dirty="0">
                <a:solidFill>
                  <a:schemeClr val="tx1"/>
                </a:solidFill>
                <a:effectLst/>
                <a:latin typeface="+mn-lt"/>
                <a:ea typeface="+mn-ea"/>
                <a:cs typeface="+mn-cs"/>
              </a:rPr>
              <a:t>—</a:t>
            </a:r>
            <a:r>
              <a:rPr lang="en-CA" dirty="0">
                <a:effectLst/>
              </a:rPr>
              <a:t> </a:t>
            </a:r>
            <a:r>
              <a:rPr lang="en-US" dirty="0"/>
              <a:t>for example: </a:t>
            </a:r>
            <a:r>
              <a:rPr lang="en-CA" dirty="0"/>
              <a:t>race, ancestry, ethnic origin, creed, sexual orientation, gender identity.</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last point means that someone can’t sue in civil court for an allegation of discrimination on its own, but they can add a “discrimination” claim to lawsuit that includes other legal issues, like wrongful dismissal in employment.</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20</a:t>
            </a:fld>
            <a:endParaRPr lang="en-US"/>
          </a:p>
        </p:txBody>
      </p:sp>
    </p:spTree>
    <p:extLst>
      <p:ext uri="{BB962C8B-B14F-4D97-AF65-F5344CB8AC3E}">
        <p14:creationId xmlns:p14="http://schemas.microsoft.com/office/powerpoint/2010/main" val="4203304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lvl="1" indent="-571500"/>
            <a:r>
              <a:rPr lang="en-CA" sz="3700" dirty="0"/>
              <a:t>Explain that we can use the equation to help us “spot” potential discrimination.  </a:t>
            </a:r>
          </a:p>
          <a:p>
            <a:pPr marL="571500" lvl="1" indent="-571500"/>
            <a:endParaRPr lang="en-CA" sz="3700" dirty="0"/>
          </a:p>
          <a:p>
            <a:pPr marL="571500" lvl="1" indent="-571500"/>
            <a:r>
              <a:rPr lang="en-CA" sz="3300" dirty="0"/>
              <a:t>In other words, use it to understand, analyze and identify real life situations of injustice in legal terms.</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21</a:t>
            </a:fld>
            <a:endParaRPr lang="en-US"/>
          </a:p>
        </p:txBody>
      </p:sp>
    </p:spTree>
    <p:extLst>
      <p:ext uri="{BB962C8B-B14F-4D97-AF65-F5344CB8AC3E}">
        <p14:creationId xmlns:p14="http://schemas.microsoft.com/office/powerpoint/2010/main" val="1421196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a:t>
            </a:r>
            <a:r>
              <a:rPr lang="en-US" i="1" dirty="0"/>
              <a:t>Human Rights Code</a:t>
            </a:r>
            <a:r>
              <a:rPr lang="en-US" dirty="0"/>
              <a:t> sets out FIVE social areas.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a:t>
            </a:r>
            <a:r>
              <a:rPr lang="en-CA" i="1" dirty="0"/>
              <a:t>Code</a:t>
            </a:r>
            <a:r>
              <a:rPr lang="en-CA" dirty="0"/>
              <a:t> doesn’t apply to interpersonal disputes between private individuals (e.g., friends, neighbours, family, acquaintances). </a:t>
            </a:r>
          </a:p>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22</a:t>
            </a:fld>
            <a:endParaRPr lang="en-CA"/>
          </a:p>
        </p:txBody>
      </p:sp>
    </p:spTree>
    <p:extLst>
      <p:ext uri="{BB962C8B-B14F-4D97-AF65-F5344CB8AC3E}">
        <p14:creationId xmlns:p14="http://schemas.microsoft.com/office/powerpoint/2010/main" val="2886497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Code</a:t>
            </a:r>
            <a:r>
              <a:rPr lang="en-US" dirty="0"/>
              <a:t> protects what is fundamental to someone’s personhood — their sense of self and identity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Grounds are listed for each social area, with slight variation among social areas, so for example, regarding employment, the </a:t>
            </a:r>
            <a:r>
              <a:rPr lang="en-CA" i="1" dirty="0"/>
              <a:t>Code</a:t>
            </a:r>
            <a:r>
              <a:rPr lang="en-CA" dirty="0"/>
              <a:t> sets out the following grounds listed here.</a:t>
            </a:r>
          </a:p>
          <a:p>
            <a:endParaRPr lang="en-US" dirty="0"/>
          </a:p>
        </p:txBody>
      </p:sp>
      <p:sp>
        <p:nvSpPr>
          <p:cNvPr id="4" name="Slide Number Placeholder 3"/>
          <p:cNvSpPr>
            <a:spLocks noGrp="1"/>
          </p:cNvSpPr>
          <p:nvPr>
            <p:ph type="sldNum" sz="quarter" idx="10"/>
          </p:nvPr>
        </p:nvSpPr>
        <p:spPr/>
        <p:txBody>
          <a:bodyPr/>
          <a:lstStyle/>
          <a:p>
            <a:fld id="{A1C509C2-0C8F-4759-8252-F700DFB41219}" type="slidenum">
              <a:rPr lang="en-CA" smtClean="0"/>
              <a:t>23</a:t>
            </a:fld>
            <a:endParaRPr lang="en-CA"/>
          </a:p>
        </p:txBody>
      </p:sp>
    </p:spTree>
    <p:extLst>
      <p:ext uri="{BB962C8B-B14F-4D97-AF65-F5344CB8AC3E}">
        <p14:creationId xmlns:p14="http://schemas.microsoft.com/office/powerpoint/2010/main" val="3654284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altLang="en-US" sz="1200" b="0" dirty="0">
                <a:latin typeface="Calibri" panose="020F0502020204030204" pitchFamily="34" charset="0"/>
                <a:ea typeface="Calibri" panose="020F0502020204030204" pitchFamily="34" charset="0"/>
                <a:cs typeface="Times New Roman" panose="02020603050405020304" pitchFamily="18" charset="0"/>
              </a:rPr>
              <a:t>Tell participants that it takes a little practice to remember each part of the “Discrimination Equation”.</a:t>
            </a:r>
          </a:p>
          <a:p>
            <a:pPr lvl="0"/>
            <a:endParaRPr lang="en-CA" altLang="en-US" sz="1200" b="0" dirty="0">
              <a:latin typeface="Calibri" panose="020F0502020204030204" pitchFamily="34" charset="0"/>
              <a:ea typeface="Calibri" panose="020F0502020204030204" pitchFamily="34" charset="0"/>
              <a:cs typeface="Times New Roman" panose="02020603050405020304" pitchFamily="18" charset="0"/>
            </a:endParaRPr>
          </a:p>
          <a:p>
            <a:pPr lvl="0"/>
            <a:r>
              <a:rPr lang="en-CA" altLang="en-US" sz="1200" b="1" dirty="0">
                <a:latin typeface="Calibri" panose="020F0502020204030204" pitchFamily="34" charset="0"/>
                <a:ea typeface="Calibri" panose="020F0502020204030204" pitchFamily="34" charset="0"/>
                <a:cs typeface="Times New Roman" panose="02020603050405020304" pitchFamily="18" charset="0"/>
              </a:rPr>
              <a:t>Social area + protected </a:t>
            </a:r>
            <a:r>
              <a:rPr lang="en-CA" altLang="en-US" sz="1200" b="1" i="1" dirty="0">
                <a:latin typeface="Calibri" panose="020F0502020204030204" pitchFamily="34" charset="0"/>
                <a:ea typeface="Calibri" panose="020F0502020204030204" pitchFamily="34" charset="0"/>
                <a:cs typeface="Times New Roman" panose="02020603050405020304" pitchFamily="18" charset="0"/>
              </a:rPr>
              <a:t>Code</a:t>
            </a:r>
            <a:r>
              <a:rPr lang="en-CA" altLang="en-US" sz="1200" b="1" dirty="0">
                <a:latin typeface="Calibri" panose="020F0502020204030204" pitchFamily="34" charset="0"/>
                <a:ea typeface="Calibri" panose="020F0502020204030204" pitchFamily="34" charset="0"/>
                <a:cs typeface="Times New Roman" panose="02020603050405020304" pitchFamily="18" charset="0"/>
              </a:rPr>
              <a:t> ground + negative outcome – defence = illegal discrimination </a:t>
            </a:r>
            <a:endParaRPr lang="en-CA" altLang="en-US" sz="1200" b="1" dirty="0"/>
          </a:p>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24</a:t>
            </a:fld>
            <a:endParaRPr lang="en-CA"/>
          </a:p>
        </p:txBody>
      </p:sp>
    </p:spTree>
    <p:extLst>
      <p:ext uri="{BB962C8B-B14F-4D97-AF65-F5344CB8AC3E}">
        <p14:creationId xmlns:p14="http://schemas.microsoft.com/office/powerpoint/2010/main" val="1942696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the legal analysis</a:t>
            </a:r>
            <a:r>
              <a:rPr lang="en-US" baseline="0" dirty="0"/>
              <a:t> of </a:t>
            </a:r>
            <a:r>
              <a:rPr lang="en-US" dirty="0"/>
              <a:t>discrimination focuses on effects or</a:t>
            </a:r>
            <a:r>
              <a:rPr lang="en-US" baseline="0" dirty="0"/>
              <a:t> outcomes</a:t>
            </a:r>
            <a:r>
              <a:rPr lang="en-US" dirty="0"/>
              <a:t>. The </a:t>
            </a:r>
            <a:r>
              <a:rPr lang="en-US" i="1" dirty="0"/>
              <a:t>Code</a:t>
            </a:r>
            <a:r>
              <a:rPr lang="en-US" dirty="0"/>
              <a:t>’s goal is to create a climate of understanding and mutual respect, for the dignity and worth of each person to feel part of the community</a:t>
            </a:r>
            <a:r>
              <a:rPr lang="en-US" baseline="0" dirty="0"/>
              <a:t> and to be in a position to </a:t>
            </a:r>
            <a:r>
              <a:rPr lang="en-US" dirty="0"/>
              <a:t>contribute to the well-being of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Non-economic losses usually include</a:t>
            </a:r>
            <a:r>
              <a:rPr lang="en-US" baseline="0" dirty="0"/>
              <a:t> harm </a:t>
            </a:r>
            <a:r>
              <a:rPr lang="en-US" dirty="0"/>
              <a:t>a person’s feelings, dignity, self-respect, and their emotional well-being. Although we usually don’t think about these in terms of dollars and cents, when</a:t>
            </a:r>
            <a:r>
              <a:rPr lang="en-US" baseline="0" dirty="0"/>
              <a:t> it comes to compensating a person for the discrimination they have experienced, the </a:t>
            </a:r>
            <a:r>
              <a:rPr lang="en-US" i="1" baseline="0" dirty="0"/>
              <a:t>Human Rights Code </a:t>
            </a:r>
            <a:r>
              <a:rPr lang="en-US" baseline="0" dirty="0"/>
              <a:t>asks people, lawyers, and decision-makers to assign monetary value</a:t>
            </a:r>
            <a:r>
              <a:rPr lang="en-US" dirty="0"/>
              <a:t>.</a:t>
            </a:r>
            <a:r>
              <a:rPr lang="en-US" baseline="0" dirty="0"/>
              <a:t> The value of a non-economic loss is assessed based on the circumstances of the case compared with cases previously decided by the Human Rights Tribunal of Ontario.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Economic loss includes inability to continue with a school program, lost tuition, the cost of installing a mobility ramp, out of pocket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participants that discrimination doesn’t have to be intentional (from Myth Busting activity). It can be unintentional.</a:t>
            </a:r>
          </a:p>
          <a:p>
            <a:endParaRPr lang="en-CA" dirty="0"/>
          </a:p>
        </p:txBody>
      </p:sp>
      <p:sp>
        <p:nvSpPr>
          <p:cNvPr id="4" name="Slide Number Placeholder 3"/>
          <p:cNvSpPr>
            <a:spLocks noGrp="1"/>
          </p:cNvSpPr>
          <p:nvPr>
            <p:ph type="sldNum" sz="quarter" idx="10"/>
          </p:nvPr>
        </p:nvSpPr>
        <p:spPr/>
        <p:txBody>
          <a:bodyPr/>
          <a:lstStyle/>
          <a:p>
            <a:pPr>
              <a:defRPr/>
            </a:pPr>
            <a:fld id="{CC009966-85B5-4A12-AB87-F109054653F6}" type="slidenum">
              <a:rPr lang="en-CA" altLang="en-US" smtClean="0"/>
              <a:pPr>
                <a:defRPr/>
              </a:pPr>
              <a:t>25</a:t>
            </a:fld>
            <a:endParaRPr lang="en-CA" altLang="en-US"/>
          </a:p>
        </p:txBody>
      </p:sp>
    </p:spTree>
    <p:extLst>
      <p:ext uri="{BB962C8B-B14F-4D97-AF65-F5344CB8AC3E}">
        <p14:creationId xmlns:p14="http://schemas.microsoft.com/office/powerpoint/2010/main" val="4240066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the </a:t>
            </a:r>
            <a:r>
              <a:rPr lang="en-US" i="1" dirty="0"/>
              <a:t>Code</a:t>
            </a:r>
            <a:r>
              <a:rPr lang="en-US" dirty="0"/>
              <a:t> makes illegal different forms of discrimination as</a:t>
            </a:r>
            <a:r>
              <a:rPr lang="en-US" baseline="0" dirty="0"/>
              <a:t> a recognition that many circumstances can amount to illegal discrimination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could be a place to include some interactivity — if there is time, ask participants what they think each type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Examples of direct discrimination </a:t>
            </a:r>
            <a:r>
              <a:rPr lang="en-CA" sz="1200" kern="1200" dirty="0">
                <a:solidFill>
                  <a:schemeClr val="tx1"/>
                </a:solidFill>
                <a:effectLst/>
                <a:latin typeface="+mn-lt"/>
                <a:ea typeface="+mn-ea"/>
                <a:cs typeface="+mn-cs"/>
              </a:rPr>
              <a:t>—</a:t>
            </a:r>
            <a:r>
              <a:rPr lang="en-CA" dirty="0">
                <a:effectLst/>
              </a:rPr>
              <a:t> </a:t>
            </a:r>
            <a:r>
              <a:rPr lang="en-CA" dirty="0"/>
              <a:t>racist, sexist, homophobic, transphobic, anti-immigrant, anti-Muslim etc.…remarks, slurs, behaviours:</a:t>
            </a:r>
          </a:p>
          <a:p>
            <a:pPr marL="628650" lvl="1" indent="-171450">
              <a:buFont typeface="Arial" panose="020B0604020202020204" pitchFamily="34" charset="0"/>
              <a:buChar char="•"/>
            </a:pPr>
            <a:r>
              <a:rPr lang="en-CA" dirty="0"/>
              <a:t>“people on welfare need not apply”</a:t>
            </a:r>
          </a:p>
          <a:p>
            <a:pPr marL="628650" lvl="1" indent="-171450">
              <a:buFont typeface="Arial" panose="020B0604020202020204" pitchFamily="34" charset="0"/>
              <a:buChar char="•"/>
            </a:pPr>
            <a:r>
              <a:rPr lang="en-CA" dirty="0"/>
              <a:t>“single employed professionals preferred”</a:t>
            </a:r>
          </a:p>
          <a:p>
            <a:pPr marL="628650" lvl="1" indent="-171450">
              <a:buFont typeface="Arial" panose="020B0604020202020204" pitchFamily="34" charset="0"/>
              <a:buChar char="•"/>
            </a:pPr>
            <a:r>
              <a:rPr lang="en-CA" dirty="0"/>
              <a:t>“Canadian citizens only”</a:t>
            </a:r>
          </a:p>
          <a:p>
            <a:endParaRPr lang="en-CA" dirty="0"/>
          </a:p>
          <a:p>
            <a:r>
              <a:rPr lang="en-CA" dirty="0"/>
              <a:t>Constructive discrimination (aka “adverse effect”) describes situation where:</a:t>
            </a:r>
          </a:p>
          <a:p>
            <a:pPr marL="628650" lvl="1" indent="-171450">
              <a:buFont typeface="Arial" panose="020B0604020202020204" pitchFamily="34" charset="0"/>
              <a:buChar char="•"/>
            </a:pPr>
            <a:r>
              <a:rPr lang="en-CA" dirty="0"/>
              <a:t>Rule, policy or practice</a:t>
            </a:r>
          </a:p>
          <a:p>
            <a:pPr marL="628650" lvl="1" indent="-171450">
              <a:buFont typeface="Arial" panose="020B0604020202020204" pitchFamily="34" charset="0"/>
              <a:buChar char="•"/>
            </a:pPr>
            <a:r>
              <a:rPr lang="en-CA" dirty="0"/>
              <a:t>Neutral on its face</a:t>
            </a:r>
          </a:p>
          <a:p>
            <a:pPr marL="628650" lvl="1" indent="-171450">
              <a:buFont typeface="Arial" panose="020B0604020202020204" pitchFamily="34" charset="0"/>
              <a:buChar char="•"/>
            </a:pPr>
            <a:r>
              <a:rPr lang="en-CA" dirty="0"/>
              <a:t>Applied the same (equally) to everyone</a:t>
            </a:r>
          </a:p>
          <a:p>
            <a:pPr marL="628650" lvl="1" indent="-171450">
              <a:buFont typeface="Arial" panose="020B0604020202020204" pitchFamily="34" charset="0"/>
              <a:buChar char="•"/>
            </a:pPr>
            <a:r>
              <a:rPr lang="en-CA" dirty="0"/>
              <a:t>But has negative effect on or outcome for a person or group based on Code ground(s) </a:t>
            </a:r>
          </a:p>
        </p:txBody>
      </p:sp>
      <p:sp>
        <p:nvSpPr>
          <p:cNvPr id="4" name="Slide Number Placeholder 3"/>
          <p:cNvSpPr>
            <a:spLocks noGrp="1"/>
          </p:cNvSpPr>
          <p:nvPr>
            <p:ph type="sldNum" sz="quarter" idx="5"/>
          </p:nvPr>
        </p:nvSpPr>
        <p:spPr/>
        <p:txBody>
          <a:bodyPr/>
          <a:lstStyle/>
          <a:p>
            <a:fld id="{EFC3A7C0-7866-EF41-8560-EA2407AC7309}" type="slidenum">
              <a:rPr lang="en-US" smtClean="0"/>
              <a:t>26</a:t>
            </a:fld>
            <a:endParaRPr lang="en-US"/>
          </a:p>
        </p:txBody>
      </p:sp>
    </p:spTree>
    <p:extLst>
      <p:ext uri="{BB962C8B-B14F-4D97-AF65-F5344CB8AC3E}">
        <p14:creationId xmlns:p14="http://schemas.microsoft.com/office/powerpoint/2010/main" val="2948933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Discrimination can also be based on the “intersection” between two or more protected grounds. </a:t>
            </a: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American lawyer, academic and activist Kimberlé Crenshaw developed the concept of ‘intersectionality’ in late 90s to explain how race intersects with gender to produce barriers for Black women.  The concept of “intersectional discrimination” has been adopted by </a:t>
            </a:r>
            <a:r>
              <a:rPr lang="en-CA" dirty="0"/>
              <a:t>the Tribunal and courts in Canada.  Feel free to paraphrase or share with participants t</a:t>
            </a:r>
            <a:r>
              <a:rPr lang="en-CA" baseline="0" dirty="0"/>
              <a:t>he following paragraph from the Supreme Court of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substantive equality concerns itself with historical or current conditions of disadvantage, products of the persistent systemic discrimination that continues to oppress groups.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Substantive equality demands an approach “that looks at the full context, including the situation of the claimant group and . . . the impact of the impugned law” on the claimant and the groups to which they belong, recognizing that intersecting group membership tends to amplify discriminatory effects or can create unique discriminatory effects not visited upon any group viewed in isolation. It must remain closely connected to “real people’s real experiences”: it must not be applied “with one’s eyes shut”. </a:t>
            </a:r>
            <a:r>
              <a:rPr lang="it-IT" sz="1200" b="0" i="1" kern="1200" dirty="0">
                <a:solidFill>
                  <a:schemeClr val="tx1"/>
                </a:solidFill>
                <a:effectLst/>
                <a:latin typeface="+mn-lt"/>
                <a:ea typeface="+mn-ea"/>
                <a:cs typeface="+mn-cs"/>
              </a:rPr>
              <a:t>Ontario (Attorney General) v. G</a:t>
            </a:r>
            <a:r>
              <a:rPr lang="it-IT" sz="1200" b="0" i="0" kern="1200" dirty="0">
                <a:solidFill>
                  <a:schemeClr val="tx1"/>
                </a:solidFill>
                <a:effectLst/>
                <a:latin typeface="+mn-lt"/>
                <a:ea typeface="+mn-ea"/>
                <a:cs typeface="+mn-cs"/>
              </a:rPr>
              <a:t>, 2020 SCC 38 (CanLII), &lt;</a:t>
            </a:r>
            <a:r>
              <a:rPr lang="it-IT" sz="1200" b="0" i="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https://canlii.ca/t/jbpb4</a:t>
            </a:r>
            <a:r>
              <a:rPr lang="it-IT" sz="1200" b="0" i="0" kern="1200" dirty="0">
                <a:solidFill>
                  <a:schemeClr val="tx1"/>
                </a:solidFill>
                <a:effectLst/>
                <a:latin typeface="+mn-lt"/>
                <a:ea typeface="+mn-ea"/>
                <a:cs typeface="+mn-cs"/>
              </a:rPr>
              <a:t>&gt; at paragraph 47 [citations omitted]. </a:t>
            </a:r>
            <a:endParaRPr lang="en-US" sz="1200" b="0" i="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DM Sans"/>
              </a:rPr>
              <a:t>Violence against Indigenous women and girls is an example of the need for an intersectional approach to reduce risk and build equity and safety. Statistics show that other groups of women also face disproportionately higher risks of gender-based violence. Women with disabilities and those who are institutionalized, single women, young women, and women who are unemployed or have low incomes are at heightened risk of sexual assault.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DM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DM Sans"/>
              </a:rPr>
              <a:t>Department of Justice statistics on sexual assault — https://</a:t>
            </a:r>
            <a:r>
              <a:rPr lang="en-US" b="0" i="0" dirty="0" err="1">
                <a:solidFill>
                  <a:srgbClr val="000000"/>
                </a:solidFill>
                <a:effectLst/>
                <a:latin typeface="DM Sans"/>
              </a:rPr>
              <a:t>www.justice.gc.ca</a:t>
            </a:r>
            <a:r>
              <a:rPr lang="en-US" b="0" i="0" dirty="0">
                <a:solidFill>
                  <a:srgbClr val="000000"/>
                </a:solidFill>
                <a:effectLst/>
                <a:latin typeface="DM Sans"/>
              </a:rPr>
              <a:t>/</a:t>
            </a:r>
            <a:r>
              <a:rPr lang="en-US" b="0" i="0" dirty="0" err="1">
                <a:solidFill>
                  <a:srgbClr val="000000"/>
                </a:solidFill>
                <a:effectLst/>
                <a:latin typeface="DM Sans"/>
              </a:rPr>
              <a:t>eng</a:t>
            </a:r>
            <a:r>
              <a:rPr lang="en-US" b="0" i="0" dirty="0">
                <a:solidFill>
                  <a:srgbClr val="000000"/>
                </a:solidFill>
                <a:effectLst/>
                <a:latin typeface="DM Sans"/>
              </a:rPr>
              <a:t>/rp-pr/csj-sjc/ccs-ajc/rr06_vic2/p3_4.html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DM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DM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*Website URLs and hyperlinks in PowerPoint’s notes are not ‘live’. You will have to cut and paste links into your browser.</a:t>
            </a: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27</a:t>
            </a:fld>
            <a:endParaRPr lang="en-US"/>
          </a:p>
        </p:txBody>
      </p:sp>
    </p:spTree>
    <p:extLst>
      <p:ext uri="{BB962C8B-B14F-4D97-AF65-F5344CB8AC3E}">
        <p14:creationId xmlns:p14="http://schemas.microsoft.com/office/powerpoint/2010/main" val="308059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to participants that the </a:t>
            </a:r>
            <a:r>
              <a:rPr lang="en-US" i="1" dirty="0"/>
              <a:t>Code</a:t>
            </a:r>
            <a:r>
              <a:rPr lang="en-US" dirty="0"/>
              <a:t> allows for a defence, in some situations. Under a </a:t>
            </a:r>
            <a:r>
              <a:rPr lang="en-US" i="1" dirty="0"/>
              <a:t>Code</a:t>
            </a:r>
            <a:r>
              <a:rPr lang="en-US" dirty="0"/>
              <a:t> defence,</a:t>
            </a:r>
            <a:r>
              <a:rPr lang="en-US" baseline="0" dirty="0"/>
              <a:t> </a:t>
            </a:r>
            <a:r>
              <a:rPr lang="en-US" dirty="0"/>
              <a:t>a distinction based on an</a:t>
            </a:r>
            <a:r>
              <a:rPr lang="en-US" baseline="0" dirty="0"/>
              <a:t> enumerated </a:t>
            </a:r>
            <a:r>
              <a:rPr lang="en-US" i="1" baseline="0" dirty="0"/>
              <a:t>Code</a:t>
            </a:r>
            <a:r>
              <a:rPr lang="en-US" baseline="0" dirty="0"/>
              <a:t> ground,</a:t>
            </a:r>
            <a:r>
              <a:rPr lang="en-US" dirty="0"/>
              <a:t> in a social area covered by the </a:t>
            </a:r>
            <a:r>
              <a:rPr lang="en-US" i="1" dirty="0"/>
              <a:t>Code</a:t>
            </a:r>
            <a:r>
              <a:rPr lang="en-US" dirty="0"/>
              <a:t>, </a:t>
            </a:r>
            <a:r>
              <a:rPr lang="en-US" baseline="0" dirty="0"/>
              <a:t>that has a negative outcome is NOT illegal discrimination—because the </a:t>
            </a:r>
            <a:r>
              <a:rPr lang="en-US" i="1" baseline="0" dirty="0"/>
              <a:t>Code</a:t>
            </a:r>
            <a:r>
              <a:rPr lang="en-US" baseline="0" dirty="0"/>
              <a:t> says so, according to the law passed by the Ontario legislature.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There are two basic types of </a:t>
            </a:r>
            <a:r>
              <a:rPr lang="en-US" dirty="0" err="1"/>
              <a:t>defences</a:t>
            </a:r>
            <a:r>
              <a:rPr lang="en-US" dirty="0"/>
              <a:t> under the </a:t>
            </a:r>
            <a:r>
              <a:rPr lang="en-US" i="1" dirty="0"/>
              <a:t>Code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CA" baseline="0" dirty="0"/>
              <a:t>Highlight some examples of specific defences for participants:</a:t>
            </a:r>
          </a:p>
          <a:p>
            <a:pPr marL="0" indent="0">
              <a:buNone/>
            </a:pPr>
            <a:endParaRPr lang="en-CA" baseline="0" dirty="0"/>
          </a:p>
          <a:p>
            <a:pPr marL="685800" lvl="1" indent="-228600">
              <a:buFont typeface="Arial" panose="020B0604020202020204" pitchFamily="34" charset="0"/>
              <a:buChar char="•"/>
            </a:pPr>
            <a:r>
              <a:rPr lang="en-CA" baseline="0" dirty="0"/>
              <a:t>Section 14 (special programs) not discriminatory: </a:t>
            </a:r>
            <a:r>
              <a:rPr lang="en-US" sz="1200" b="0" i="0" kern="1200" dirty="0">
                <a:solidFill>
                  <a:schemeClr val="tx1"/>
                </a:solidFill>
                <a:effectLst/>
                <a:latin typeface="+mn-lt"/>
                <a:ea typeface="+mn-ea"/>
                <a:cs typeface="+mn-cs"/>
              </a:rPr>
              <a:t>a special program designed to relieve hardship or economic disadvantage or to assist disadvantaged persons or groups to achieve or attempt to achieve equal opportunity or that is likely to contribute to the elimination of the infringement of rights under Part I.  </a:t>
            </a:r>
          </a:p>
          <a:p>
            <a:pPr marL="685800" lvl="1" indent="-228600">
              <a:buFont typeface="Arial" panose="020B0604020202020204" pitchFamily="34" charset="0"/>
              <a:buChar char="•"/>
            </a:pPr>
            <a:r>
              <a:rPr lang="en-US" sz="1200" b="0" i="0" kern="1200" baseline="0" dirty="0">
                <a:solidFill>
                  <a:schemeClr val="tx1"/>
                </a:solidFill>
                <a:effectLst/>
                <a:latin typeface="+mn-lt"/>
                <a:ea typeface="+mn-ea"/>
                <a:cs typeface="+mn-cs"/>
              </a:rPr>
              <a:t>Section 15 (age 65 or over): </a:t>
            </a:r>
            <a:r>
              <a:rPr lang="en-US" sz="1200" b="0" i="0" kern="1200" dirty="0">
                <a:solidFill>
                  <a:schemeClr val="tx1"/>
                </a:solidFill>
                <a:effectLst/>
                <a:latin typeface="+mn-lt"/>
                <a:ea typeface="+mn-ea"/>
                <a:cs typeface="+mn-cs"/>
              </a:rPr>
              <a:t>not discriminatory where an age of sixty-five years or over is a requirement, qualification or consideration for preferential treatment</a:t>
            </a:r>
          </a:p>
          <a:p>
            <a:pPr marL="685800" lvl="1" indent="-228600">
              <a:buFont typeface="Arial" panose="020B0604020202020204" pitchFamily="34" charset="0"/>
              <a:buChar char="•"/>
            </a:pPr>
            <a:r>
              <a:rPr lang="en-US" sz="1200" b="0" i="0" kern="1200" baseline="0" dirty="0">
                <a:solidFill>
                  <a:schemeClr val="tx1"/>
                </a:solidFill>
                <a:effectLst/>
                <a:latin typeface="+mn-lt"/>
                <a:ea typeface="+mn-ea"/>
                <a:cs typeface="+mn-cs"/>
              </a:rPr>
              <a:t>Section 16(1) (Canadian citizenship): </a:t>
            </a:r>
            <a:r>
              <a:rPr lang="en-US" sz="1200" b="0" i="0" kern="1200" dirty="0">
                <a:solidFill>
                  <a:schemeClr val="tx1"/>
                </a:solidFill>
                <a:effectLst/>
                <a:latin typeface="+mn-lt"/>
                <a:ea typeface="+mn-ea"/>
                <a:cs typeface="+mn-cs"/>
              </a:rPr>
              <a:t>not discriminatory where Canadian citizenship is a requirement, qualification or consideration imposed or authorized by law. </a:t>
            </a:r>
          </a:p>
          <a:p>
            <a:pPr marL="685800" lvl="1" indent="-228600">
              <a:buFont typeface="Arial" panose="020B0604020202020204" pitchFamily="34" charset="0"/>
              <a:buChar char="•"/>
            </a:pPr>
            <a:r>
              <a:rPr lang="en-US" sz="1200" b="0" i="0" kern="1200" baseline="0" dirty="0">
                <a:solidFill>
                  <a:schemeClr val="tx1"/>
                </a:solidFill>
                <a:effectLst/>
                <a:latin typeface="+mn-lt"/>
                <a:ea typeface="+mn-ea"/>
                <a:cs typeface="+mn-cs"/>
              </a:rPr>
              <a:t>Section 20(1) (facilities restricted by sex): not discriminatory </a:t>
            </a:r>
            <a:r>
              <a:rPr lang="en-US" sz="1200" b="0" i="0" kern="1200" dirty="0">
                <a:solidFill>
                  <a:schemeClr val="tx1"/>
                </a:solidFill>
                <a:effectLst/>
                <a:latin typeface="+mn-lt"/>
                <a:ea typeface="+mn-ea"/>
                <a:cs typeface="+mn-cs"/>
              </a:rPr>
              <a:t>where the use of the services or facilities is restricted to persons of the same sex on the ground of public decency</a:t>
            </a:r>
          </a:p>
          <a:p>
            <a:pPr marL="685800" lvl="1" indent="-228600">
              <a:buFont typeface="Arial" panose="020B0604020202020204" pitchFamily="34" charset="0"/>
              <a:buChar char="•"/>
            </a:pPr>
            <a:r>
              <a:rPr lang="en-US" sz="1200" b="0" i="0" kern="1200" baseline="0" dirty="0">
                <a:solidFill>
                  <a:schemeClr val="tx1"/>
                </a:solidFill>
                <a:effectLst/>
                <a:latin typeface="+mn-lt"/>
                <a:ea typeface="+mn-ea"/>
                <a:cs typeface="+mn-cs"/>
              </a:rPr>
              <a:t>Section 20(4) (ban on selling cigarettes to kids): p</a:t>
            </a:r>
            <a:r>
              <a:rPr lang="en-US" sz="1200" b="0" i="0" kern="1200" dirty="0">
                <a:solidFill>
                  <a:schemeClr val="tx1"/>
                </a:solidFill>
                <a:effectLst/>
                <a:latin typeface="+mn-lt"/>
                <a:ea typeface="+mn-ea"/>
                <a:cs typeface="+mn-cs"/>
              </a:rPr>
              <a:t>rovisions of the </a:t>
            </a:r>
            <a:r>
              <a:rPr lang="en-US" sz="1200" b="0" i="1" kern="1200" dirty="0">
                <a:solidFill>
                  <a:schemeClr val="tx1"/>
                </a:solidFill>
                <a:effectLst/>
                <a:latin typeface="+mn-lt"/>
                <a:ea typeface="+mn-ea"/>
                <a:cs typeface="+mn-cs"/>
              </a:rPr>
              <a:t>Smoke-Free Ontario Act, 2017</a:t>
            </a:r>
            <a:r>
              <a:rPr lang="en-US" sz="1200" b="0" i="0" kern="1200" dirty="0">
                <a:solidFill>
                  <a:schemeClr val="tx1"/>
                </a:solidFill>
                <a:effectLst/>
                <a:latin typeface="+mn-lt"/>
                <a:ea typeface="+mn-ea"/>
                <a:cs typeface="+mn-cs"/>
              </a:rPr>
              <a:t> and the regulations under it relating to selling or supplying anything to which that Act applies to persons who are, or who appear to be, under the age of 19 years or 25 years, as the case may be are not discriminatory. </a:t>
            </a:r>
          </a:p>
          <a:p>
            <a:pPr marL="457200" lvl="1" indent="0">
              <a:buFont typeface="Arial" panose="020B0604020202020204" pitchFamily="34" charset="0"/>
              <a:buNone/>
            </a:pPr>
            <a:endParaRPr lang="en-CA" baseline="0" dirty="0"/>
          </a:p>
          <a:p>
            <a:pPr marL="0" indent="0">
              <a:buNone/>
            </a:pPr>
            <a:r>
              <a:rPr lang="en-CA" baseline="0" dirty="0"/>
              <a:t>Good Faith and Undue Hardship Defences</a:t>
            </a:r>
          </a:p>
          <a:p>
            <a:pPr marL="685800" lvl="1" indent="-228600">
              <a:buFont typeface="Arial" panose="020B0604020202020204" pitchFamily="34" charset="0"/>
              <a:buChar char="•"/>
            </a:pPr>
            <a:r>
              <a:rPr lang="en-CA" baseline="0" dirty="0"/>
              <a:t>Section 11(2) and 17(2): Not discriminatory where person’s needs related to a </a:t>
            </a:r>
            <a:r>
              <a:rPr lang="en-CA" i="1" baseline="0" dirty="0"/>
              <a:t>Code</a:t>
            </a:r>
            <a:r>
              <a:rPr lang="en-CA" baseline="0" dirty="0"/>
              <a:t> ground cannot be accommodated without undue hardship</a:t>
            </a:r>
          </a:p>
          <a:p>
            <a:pPr marL="685800" lvl="1" indent="-228600">
              <a:buFont typeface="Arial" panose="020B0604020202020204" pitchFamily="34" charset="0"/>
              <a:buChar char="•"/>
            </a:pPr>
            <a:r>
              <a:rPr lang="en-CA" baseline="0" dirty="0"/>
              <a:t>This is explained in the following section.  </a:t>
            </a:r>
            <a:endParaRPr lang="en-CA" dirty="0"/>
          </a:p>
          <a:p>
            <a:pPr marL="228600" indent="-228600">
              <a:buAutoNum type="arabicPeriod"/>
            </a:pPr>
            <a:endParaRPr lang="en-CA" baseline="0" dirty="0"/>
          </a:p>
        </p:txBody>
      </p:sp>
      <p:sp>
        <p:nvSpPr>
          <p:cNvPr id="4" name="Slide Number Placeholder 3"/>
          <p:cNvSpPr>
            <a:spLocks noGrp="1"/>
          </p:cNvSpPr>
          <p:nvPr>
            <p:ph type="sldNum" sz="quarter" idx="10"/>
          </p:nvPr>
        </p:nvSpPr>
        <p:spPr/>
        <p:txBody>
          <a:bodyPr/>
          <a:lstStyle/>
          <a:p>
            <a:fld id="{A1C509C2-0C8F-4759-8252-F700DFB41219}" type="slidenum">
              <a:rPr lang="en-CA" smtClean="0"/>
              <a:t>28</a:t>
            </a:fld>
            <a:endParaRPr lang="en-CA"/>
          </a:p>
        </p:txBody>
      </p:sp>
    </p:spTree>
    <p:extLst>
      <p:ext uri="{BB962C8B-B14F-4D97-AF65-F5344CB8AC3E}">
        <p14:creationId xmlns:p14="http://schemas.microsoft.com/office/powerpoint/2010/main" val="221855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want to ask participants if they think treating everyone equally is the ideal. If not, why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29</a:t>
            </a:fld>
            <a:endParaRPr lang="en-CA"/>
          </a:p>
        </p:txBody>
      </p:sp>
    </p:spTree>
    <p:extLst>
      <p:ext uri="{BB962C8B-B14F-4D97-AF65-F5344CB8AC3E}">
        <p14:creationId xmlns:p14="http://schemas.microsoft.com/office/powerpoint/2010/main" val="398519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Take time to pause and acknowledge the current occupation of Indigenous land and territory by settlers in Canada and our treaty obligations.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Work with folks in your communities to develop a land acknowledgment that speaks to colonialism and how it connects to your work. You can include examples of active allyship. </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3</a:t>
            </a:fld>
            <a:endParaRPr lang="en-US"/>
          </a:p>
        </p:txBody>
      </p:sp>
    </p:spTree>
    <p:extLst>
      <p:ext uri="{BB962C8B-B14F-4D97-AF65-F5344CB8AC3E}">
        <p14:creationId xmlns:p14="http://schemas.microsoft.com/office/powerpoint/2010/main" val="3918411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latin typeface="+mn-lt"/>
                <a:ea typeface="+mn-ea"/>
                <a:cs typeface="+mn-cs"/>
              </a:rPr>
              <a:t>Ask participants what they think this image is trying to convey.</a:t>
            </a:r>
          </a:p>
          <a:p>
            <a:pPr marL="471487" lvl="1" indent="0">
              <a:spcBef>
                <a:spcPct val="20000"/>
              </a:spcBef>
              <a:buClr>
                <a:schemeClr val="accent2"/>
              </a:buClr>
              <a:buSzPct val="50000"/>
              <a:buFont typeface="Wingdings" panose="05000000000000000000" pitchFamily="2" charset="2"/>
              <a:buNone/>
            </a:pPr>
            <a:endParaRPr lang="en-CA" sz="1200" dirty="0">
              <a:latin typeface="+mn-lt"/>
              <a:ea typeface="+mn-ea"/>
              <a:cs typeface="+mn-cs"/>
            </a:endParaRPr>
          </a:p>
          <a:p>
            <a:pPr marL="908050" lvl="1" indent="-436563">
              <a:spcBef>
                <a:spcPct val="20000"/>
              </a:spcBef>
              <a:buClr>
                <a:schemeClr val="accent2"/>
              </a:buClr>
              <a:buSzPct val="50000"/>
              <a:buFont typeface="Wingdings" panose="05000000000000000000" pitchFamily="2" charset="2"/>
              <a:buChar char="q"/>
            </a:pPr>
            <a:r>
              <a:rPr lang="en-CA" sz="1200" dirty="0">
                <a:latin typeface="+mn-lt"/>
                <a:ea typeface="+mn-ea"/>
                <a:cs typeface="+mn-cs"/>
              </a:rPr>
              <a:t>Treating everyone equally does not mean treating everyone the same</a:t>
            </a:r>
          </a:p>
          <a:p>
            <a:pPr marL="908050" lvl="1" indent="-436563">
              <a:spcBef>
                <a:spcPct val="20000"/>
              </a:spcBef>
              <a:buClr>
                <a:schemeClr val="accent2"/>
              </a:buClr>
              <a:buSzPct val="50000"/>
              <a:buFont typeface="Wingdings" panose="05000000000000000000" pitchFamily="2" charset="2"/>
              <a:buChar char="q"/>
            </a:pPr>
            <a:r>
              <a:rPr lang="en-CA" sz="1200" dirty="0">
                <a:latin typeface="+mn-lt"/>
                <a:ea typeface="+mn-ea"/>
                <a:cs typeface="+mn-cs"/>
              </a:rPr>
              <a:t>Goal is substantive rather than formal equality </a:t>
            </a:r>
          </a:p>
          <a:p>
            <a:pPr marL="908050" lvl="1" indent="-436563">
              <a:spcBef>
                <a:spcPct val="20000"/>
              </a:spcBef>
              <a:buClr>
                <a:schemeClr val="accent2"/>
              </a:buClr>
              <a:buSzPct val="50000"/>
              <a:buFont typeface="Wingdings" panose="05000000000000000000" pitchFamily="2" charset="2"/>
              <a:buChar char="q"/>
            </a:pPr>
            <a:r>
              <a:rPr lang="en-CA" sz="1200" dirty="0">
                <a:latin typeface="+mn-lt"/>
                <a:ea typeface="+mn-ea"/>
                <a:cs typeface="+mn-cs"/>
              </a:rPr>
              <a:t>Takes into account individual capacity and needs</a:t>
            </a:r>
          </a:p>
          <a:p>
            <a:pPr marL="908050" lvl="1" indent="-436563">
              <a:spcBef>
                <a:spcPct val="20000"/>
              </a:spcBef>
              <a:buClr>
                <a:schemeClr val="accent2"/>
              </a:buClr>
              <a:buSzPct val="50000"/>
              <a:buFont typeface="Wingdings" panose="05000000000000000000" pitchFamily="2" charset="2"/>
              <a:buChar char="q"/>
            </a:pPr>
            <a:r>
              <a:rPr lang="en-CA" sz="1200" dirty="0">
                <a:latin typeface="+mn-lt"/>
                <a:ea typeface="+mn-ea"/>
                <a:cs typeface="+mn-cs"/>
              </a:rPr>
              <a:t>Levelling playing field in relation to the essentials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people with disabilities, the Duty</a:t>
            </a:r>
            <a:r>
              <a:rPr lang="en-CA" baseline="0" dirty="0"/>
              <a:t> to Accommodate is an essential part of promoting social inclusion. The duty is placed on goods — and service-providers and other businesses, employers, and housing providers to takes steps to level the playing field. The Duty to Accommodate helps achieve substantive, rather than formal, equality — in other words, equity.</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30</a:t>
            </a:fld>
            <a:endParaRPr lang="en-US"/>
          </a:p>
        </p:txBody>
      </p:sp>
    </p:spTree>
    <p:extLst>
      <p:ext uri="{BB962C8B-B14F-4D97-AF65-F5344CB8AC3E}">
        <p14:creationId xmlns:p14="http://schemas.microsoft.com/office/powerpoint/2010/main" val="345820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i="1" dirty="0"/>
              <a:t>Code</a:t>
            </a:r>
            <a:r>
              <a:rPr lang="en-US" dirty="0"/>
              <a:t> sets out a Duty to Accommodate disability-related needs where there is discrimination (i.e.,</a:t>
            </a:r>
            <a:r>
              <a:rPr lang="en-US" baseline="0" dirty="0"/>
              <a:t> </a:t>
            </a:r>
            <a:r>
              <a:rPr lang="en-US" dirty="0"/>
              <a:t>social area + protected ground + negative</a:t>
            </a:r>
            <a:r>
              <a:rPr lang="en-US" baseline="0" dirty="0"/>
              <a:t>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Duty to Accommodate is not </a:t>
            </a:r>
            <a:r>
              <a:rPr lang="en-US" i="1" dirty="0"/>
              <a:t>absolute or unlimited</a:t>
            </a:r>
            <a:r>
              <a:rPr lang="en-US" i="0" dirty="0"/>
              <a:t>.</a:t>
            </a:r>
            <a:r>
              <a:rPr lang="en-US" i="0" baseline="0" dirty="0"/>
              <a:t> </a:t>
            </a:r>
            <a:r>
              <a:rPr lang="en-US" dirty="0"/>
              <a:t>“Undue hardship” is the limit,</a:t>
            </a:r>
            <a:r>
              <a:rPr lang="en-US" baseline="0" dirty="0"/>
              <a:t> which represents the legal</a:t>
            </a:r>
            <a:r>
              <a:rPr lang="en-US" dirty="0"/>
              <a:t> defence to a claim of disability discrimination. When assessing whether</a:t>
            </a:r>
            <a:r>
              <a:rPr lang="en-US" baseline="0" dirty="0"/>
              <a:t> an accommodation would cause the respondent “undue hardship”, only three things can be considered: cost, outside sources of funding, and health and safety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the person can fulfil the essential</a:t>
            </a:r>
            <a:r>
              <a:rPr lang="en-US" baseline="0" dirty="0"/>
              <a:t> requirements of a</a:t>
            </a:r>
            <a:r>
              <a:rPr lang="en-US" dirty="0"/>
              <a:t> role </a:t>
            </a:r>
            <a:r>
              <a:rPr lang="en-US" b="1" u="sng" dirty="0"/>
              <a:t>after</a:t>
            </a:r>
            <a:r>
              <a:rPr lang="en-US" b="1" u="none" dirty="0"/>
              <a:t> </a:t>
            </a:r>
            <a:r>
              <a:rPr lang="en-US" dirty="0"/>
              <a:t>their disability-related needs have been accommodated, short of causing undue hardship? If not, then there is no</a:t>
            </a:r>
            <a:r>
              <a:rPr lang="en-US" baseline="0" dirty="0"/>
              <a:t> illegal discrimination.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31</a:t>
            </a:fld>
            <a:endParaRPr lang="en-US"/>
          </a:p>
        </p:txBody>
      </p:sp>
    </p:spTree>
    <p:extLst>
      <p:ext uri="{BB962C8B-B14F-4D97-AF65-F5344CB8AC3E}">
        <p14:creationId xmlns:p14="http://schemas.microsoft.com/office/powerpoint/2010/main" val="715259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person or organization with the duty to accommodate can prove that providing</a:t>
            </a:r>
            <a:r>
              <a:rPr lang="en-US" baseline="0" dirty="0"/>
              <a:t> the accommodation </a:t>
            </a:r>
            <a:r>
              <a:rPr lang="en-US" dirty="0"/>
              <a:t>would cause “undue hardship,” it is not illegal discrimination.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considered undue hardship if the cost would bankrupt the business or person. Undue hardship also includes where there is a health or safety risk posed to the person or other people.</a:t>
            </a:r>
          </a:p>
          <a:p>
            <a:endParaRPr lang="en-CA" dirty="0"/>
          </a:p>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32</a:t>
            </a:fld>
            <a:endParaRPr lang="en-CA"/>
          </a:p>
        </p:txBody>
      </p:sp>
    </p:spTree>
    <p:extLst>
      <p:ext uri="{BB962C8B-B14F-4D97-AF65-F5344CB8AC3E}">
        <p14:creationId xmlns:p14="http://schemas.microsoft.com/office/powerpoint/2010/main" val="3995070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a few concrete examples of some accommodations that have been used in housing law.</a:t>
            </a:r>
          </a:p>
        </p:txBody>
      </p:sp>
      <p:sp>
        <p:nvSpPr>
          <p:cNvPr id="4" name="Slide Number Placeholder 3"/>
          <p:cNvSpPr>
            <a:spLocks noGrp="1"/>
          </p:cNvSpPr>
          <p:nvPr>
            <p:ph type="sldNum" sz="quarter" idx="5"/>
          </p:nvPr>
        </p:nvSpPr>
        <p:spPr/>
        <p:txBody>
          <a:bodyPr/>
          <a:lstStyle/>
          <a:p>
            <a:fld id="{EFC3A7C0-7866-EF41-8560-EA2407AC7309}" type="slidenum">
              <a:rPr lang="en-US" smtClean="0"/>
              <a:t>33</a:t>
            </a:fld>
            <a:endParaRPr lang="en-US"/>
          </a:p>
        </p:txBody>
      </p:sp>
    </p:spTree>
    <p:extLst>
      <p:ext uri="{BB962C8B-B14F-4D97-AF65-F5344CB8AC3E}">
        <p14:creationId xmlns:p14="http://schemas.microsoft.com/office/powerpoint/2010/main" val="4259464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34</a:t>
            </a:fld>
            <a:endParaRPr lang="en-CA"/>
          </a:p>
        </p:txBody>
      </p:sp>
    </p:spTree>
    <p:extLst>
      <p:ext uri="{BB962C8B-B14F-4D97-AF65-F5344CB8AC3E}">
        <p14:creationId xmlns:p14="http://schemas.microsoft.com/office/powerpoint/2010/main" val="3758436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getting to the final part of the “Discrimination Equation”. Are these first parts met? Is there evidence to support them? Explain the ‘balance of probabilities’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you go on to consider whether or not it will be considered illegal discrimination.  </a:t>
            </a:r>
          </a:p>
        </p:txBody>
      </p:sp>
      <p:sp>
        <p:nvSpPr>
          <p:cNvPr id="4" name="Slide Number Placeholder 3"/>
          <p:cNvSpPr>
            <a:spLocks noGrp="1"/>
          </p:cNvSpPr>
          <p:nvPr>
            <p:ph type="sldNum" sz="quarter" idx="5"/>
          </p:nvPr>
        </p:nvSpPr>
        <p:spPr/>
        <p:txBody>
          <a:bodyPr/>
          <a:lstStyle/>
          <a:p>
            <a:fld id="{EFC3A7C0-7866-EF41-8560-EA2407AC7309}" type="slidenum">
              <a:rPr lang="en-US" smtClean="0"/>
              <a:t>35</a:t>
            </a:fld>
            <a:endParaRPr lang="en-US"/>
          </a:p>
        </p:txBody>
      </p:sp>
    </p:spTree>
    <p:extLst>
      <p:ext uri="{BB962C8B-B14F-4D97-AF65-F5344CB8AC3E}">
        <p14:creationId xmlns:p14="http://schemas.microsoft.com/office/powerpoint/2010/main" val="1736299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from Slide 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CA" dirty="0"/>
              <a:t>There are two basic types of defences:</a:t>
            </a:r>
          </a:p>
          <a:p>
            <a:pPr marL="971550" lvl="1" indent="-514350">
              <a:buFont typeface="+mj-lt"/>
              <a:buAutoNum type="arabicPeriod"/>
            </a:pPr>
            <a:r>
              <a:rPr lang="en-CA" dirty="0"/>
              <a:t>Specific defences written</a:t>
            </a:r>
            <a:r>
              <a:rPr lang="en-CA" baseline="0" dirty="0"/>
              <a:t> into </a:t>
            </a:r>
            <a:r>
              <a:rPr lang="en-CA" i="1" baseline="0" dirty="0"/>
              <a:t>Code</a:t>
            </a:r>
            <a:endParaRPr lang="en-CA" i="1" dirty="0"/>
          </a:p>
          <a:p>
            <a:pPr marL="971550" lvl="1" indent="-514350">
              <a:buFont typeface="+mj-lt"/>
              <a:buAutoNum type="arabicPeriod"/>
            </a:pPr>
            <a:r>
              <a:rPr lang="en-CA" dirty="0"/>
              <a:t>Good faith defences:</a:t>
            </a:r>
          </a:p>
          <a:p>
            <a:pPr marL="1257300" lvl="2" indent="-342900">
              <a:buFont typeface="Courier New" panose="02070309020205020404" pitchFamily="49" charset="0"/>
              <a:buChar char="o"/>
            </a:pPr>
            <a:r>
              <a:rPr lang="en-CA" sz="2400" dirty="0"/>
              <a:t>a requirement, qualification or factor is reasonable and </a:t>
            </a:r>
            <a:r>
              <a:rPr lang="en-CA" sz="2400" i="1" dirty="0"/>
              <a:t>made in good faith; </a:t>
            </a:r>
            <a:r>
              <a:rPr lang="en-CA" sz="2400" b="1" i="0" u="sng" dirty="0"/>
              <a:t>and</a:t>
            </a:r>
          </a:p>
          <a:p>
            <a:pPr marL="1257300" lvl="2" indent="-342900">
              <a:buFont typeface="Courier New" panose="02070309020205020404" pitchFamily="49" charset="0"/>
              <a:buChar char="o"/>
            </a:pPr>
            <a:r>
              <a:rPr lang="en-CA" sz="2400" dirty="0"/>
              <a:t>the person’s needs can’t be accommodated without undue hardship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36</a:t>
            </a:fld>
            <a:endParaRPr lang="en-US"/>
          </a:p>
        </p:txBody>
      </p:sp>
    </p:spTree>
    <p:extLst>
      <p:ext uri="{BB962C8B-B14F-4D97-AF65-F5344CB8AC3E}">
        <p14:creationId xmlns:p14="http://schemas.microsoft.com/office/powerpoint/2010/main" val="2652933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Times New Roman" panose="02020603050405020304" pitchFamily="18" charset="0"/>
              </a:rPr>
              <a:t>Consider a 10-minute break at this point. </a:t>
            </a:r>
            <a:r>
              <a:rPr lang="en-CA" sz="1200" dirty="0"/>
              <a:t>Tell participants exactly what time they should return or come back online.</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37</a:t>
            </a:fld>
            <a:endParaRPr lang="en-US"/>
          </a:p>
        </p:txBody>
      </p:sp>
    </p:spTree>
    <p:extLst>
      <p:ext uri="{BB962C8B-B14F-4D97-AF65-F5344CB8AC3E}">
        <p14:creationId xmlns:p14="http://schemas.microsoft.com/office/powerpoint/2010/main" val="4104991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38</a:t>
            </a:fld>
            <a:endParaRPr lang="en-CA"/>
          </a:p>
        </p:txBody>
      </p:sp>
    </p:spTree>
    <p:extLst>
      <p:ext uri="{BB962C8B-B14F-4D97-AF65-F5344CB8AC3E}">
        <p14:creationId xmlns:p14="http://schemas.microsoft.com/office/powerpoint/2010/main" val="2253340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participants that they will get a chance to apply the “Discrimination Equation” to fact scenarios to see whether they think each scenario is an example of illegal discrimination.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exercise to make them familiar with the various “parts” of the equation, not to get to one right answer. It isn’t intended to equip workers to provide legal advice or opinions about client circumstances, but to see that the law can be very exacting and that one has to consider and complete each part of the equation.  </a:t>
            </a:r>
          </a:p>
        </p:txBody>
      </p:sp>
      <p:sp>
        <p:nvSpPr>
          <p:cNvPr id="4" name="Slide Number Placeholder 3"/>
          <p:cNvSpPr>
            <a:spLocks noGrp="1"/>
          </p:cNvSpPr>
          <p:nvPr>
            <p:ph type="sldNum" sz="quarter" idx="5"/>
          </p:nvPr>
        </p:nvSpPr>
        <p:spPr/>
        <p:txBody>
          <a:bodyPr/>
          <a:lstStyle/>
          <a:p>
            <a:fld id="{EFC3A7C0-7866-EF41-8560-EA2407AC7309}" type="slidenum">
              <a:rPr lang="en-US" smtClean="0"/>
              <a:t>39</a:t>
            </a:fld>
            <a:endParaRPr lang="en-US"/>
          </a:p>
        </p:txBody>
      </p:sp>
    </p:spTree>
    <p:extLst>
      <p:ext uri="{BB962C8B-B14F-4D97-AF65-F5344CB8AC3E}">
        <p14:creationId xmlns:p14="http://schemas.microsoft.com/office/powerpoint/2010/main" val="384125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369" indent="-345369">
              <a:lnSpc>
                <a:spcPct val="115000"/>
              </a:lnSpc>
              <a:spcBef>
                <a:spcPts val="604"/>
              </a:spcBef>
              <a:spcAft>
                <a:spcPts val="604"/>
              </a:spcAft>
              <a:buFont typeface="Symbol" panose="05050102010706020507" pitchFamily="18" charset="2"/>
              <a:buChar char=""/>
            </a:pPr>
            <a:r>
              <a:rPr lang="en-US" sz="1200" dirty="0">
                <a:latin typeface="Calibri" panose="020F0502020204030204" pitchFamily="34" charset="0"/>
                <a:ea typeface="Heiti TC Medium"/>
              </a:rPr>
              <a:t>Say that you will aim to follow this agenda, and when you are open to questions and discussion as you go through the material. There will be a break.  </a:t>
            </a:r>
            <a:endParaRPr lang="en-CA" sz="1200" dirty="0">
              <a:latin typeface="Times New Roman" panose="02020603050405020304" pitchFamily="18" charset="0"/>
              <a:ea typeface="Yu Mincho" panose="02020400000000000000" pitchFamily="18" charset="-128"/>
            </a:endParaRPr>
          </a:p>
          <a:p>
            <a:pPr marL="345369" indent="-345369">
              <a:spcBef>
                <a:spcPts val="604"/>
              </a:spcBef>
              <a:spcAft>
                <a:spcPts val="604"/>
              </a:spcAft>
              <a:buFont typeface="Symbol" panose="05050102010706020507" pitchFamily="18" charset="2"/>
              <a:buChar char=""/>
              <a:tabLst>
                <a:tab pos="230246" algn="l"/>
                <a:tab pos="460492" algn="l"/>
              </a:tabLst>
            </a:pPr>
            <a:r>
              <a:rPr lang="en-US" sz="1200" dirty="0">
                <a:latin typeface="Calibri" panose="020F0502020204030204" pitchFamily="34" charset="0"/>
                <a:ea typeface="Heiti TC Medium"/>
              </a:rPr>
              <a:t>Discuss the role of community workers in providing information and in referring</a:t>
            </a:r>
            <a:r>
              <a:rPr lang="en-US" sz="1200" baseline="0" dirty="0">
                <a:latin typeface="Calibri" panose="020F0502020204030204" pitchFamily="34" charset="0"/>
                <a:ea typeface="Heiti TC Medium"/>
              </a:rPr>
              <a:t> service users </a:t>
            </a:r>
            <a:r>
              <a:rPr lang="en-US" sz="1200" dirty="0">
                <a:latin typeface="Calibri" panose="020F0502020204030204" pitchFamily="34" charset="0"/>
                <a:ea typeface="Heiti TC Medium"/>
              </a:rPr>
              <a:t>to further help. This includes pointing someone to </a:t>
            </a:r>
            <a:r>
              <a:rPr lang="en-US" sz="1200" b="0" dirty="0">
                <a:latin typeface="Calibri" panose="020F0502020204030204" pitchFamily="34" charset="0"/>
                <a:ea typeface="Heiti TC Medium"/>
              </a:rPr>
              <a:t>legal information </a:t>
            </a:r>
            <a:r>
              <a:rPr lang="en-US" sz="1200" dirty="0">
                <a:latin typeface="Calibri" panose="020F0502020204030204" pitchFamily="34" charset="0"/>
                <a:ea typeface="Heiti TC Medium"/>
              </a:rPr>
              <a:t>and helping them understand it. Their role is </a:t>
            </a:r>
            <a:r>
              <a:rPr lang="en-US" sz="1200" b="1" dirty="0">
                <a:latin typeface="Calibri" panose="020F0502020204030204" pitchFamily="34" charset="0"/>
                <a:ea typeface="Heiti TC Medium"/>
              </a:rPr>
              <a:t>not</a:t>
            </a:r>
            <a:r>
              <a:rPr lang="en-US" sz="1200" dirty="0">
                <a:latin typeface="Calibri" panose="020F0502020204030204" pitchFamily="34" charset="0"/>
                <a:ea typeface="Heiti TC Medium"/>
              </a:rPr>
              <a:t> to give legal advice, make specific recommendations or predict what will happen.  </a:t>
            </a:r>
          </a:p>
          <a:p>
            <a:pPr marL="345369" marR="0" lvl="0"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r>
              <a:rPr lang="en-US" sz="1200" dirty="0">
                <a:latin typeface="Calibri" panose="020F0502020204030204" pitchFamily="34" charset="0"/>
                <a:ea typeface="Times New Roman" panose="02020603050405020304" pitchFamily="18" charset="0"/>
              </a:rPr>
              <a:t>Let participants know you will be sharing the ‘Resources’ slides later (The slides are at the end of the slide deck</a:t>
            </a:r>
            <a:r>
              <a:rPr lang="en-US" sz="1200" baseline="0" dirty="0">
                <a:latin typeface="Calibri" panose="020F0502020204030204" pitchFamily="34" charset="0"/>
                <a:ea typeface="Times New Roman" panose="02020603050405020304" pitchFamily="18" charset="0"/>
              </a:rPr>
              <a:t>.) </a:t>
            </a:r>
            <a:endParaRPr lang="en-CA" sz="12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a:t>
            </a:fld>
            <a:endParaRPr lang="en-US"/>
          </a:p>
        </p:txBody>
      </p:sp>
    </p:spTree>
    <p:extLst>
      <p:ext uri="{BB962C8B-B14F-4D97-AF65-F5344CB8AC3E}">
        <p14:creationId xmlns:p14="http://schemas.microsoft.com/office/powerpoint/2010/main" val="1540596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“Discrimination</a:t>
            </a:r>
            <a:r>
              <a:rPr lang="en-CA" sz="1800" baseline="0" dirty="0">
                <a:effectLst/>
                <a:latin typeface="Calibri" panose="020F0502020204030204" pitchFamily="34" charset="0"/>
                <a:ea typeface="Calibri" panose="020F0502020204030204" pitchFamily="34" charset="0"/>
                <a:cs typeface="Times New Roman" panose="02020603050405020304" pitchFamily="18" charset="0"/>
              </a:rPr>
              <a:t> Equation” — ask participants to think about each of the parts of the equation and apply them to this scenario. What is the social area here? etc.</a:t>
            </a:r>
          </a:p>
          <a:p>
            <a:pPr>
              <a:lnSpc>
                <a:spcPct val="107000"/>
              </a:lnSpc>
              <a:spcAft>
                <a:spcPts val="800"/>
              </a:spcAft>
            </a:pPr>
            <a:endParaRPr lang="en-CA" sz="18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discuss the scenario as a group, or you can divide participants into smaller groups to discuss and report back to the entire group.</a:t>
            </a:r>
          </a:p>
        </p:txBody>
      </p:sp>
      <p:sp>
        <p:nvSpPr>
          <p:cNvPr id="4" name="Slide Number Placeholder 3"/>
          <p:cNvSpPr>
            <a:spLocks noGrp="1"/>
          </p:cNvSpPr>
          <p:nvPr>
            <p:ph type="sldNum" sz="quarter" idx="5"/>
          </p:nvPr>
        </p:nvSpPr>
        <p:spPr/>
        <p:txBody>
          <a:bodyPr/>
          <a:lstStyle/>
          <a:p>
            <a:fld id="{EFC3A7C0-7866-EF41-8560-EA2407AC7309}" type="slidenum">
              <a:rPr lang="en-US" smtClean="0"/>
              <a:t>40</a:t>
            </a:fld>
            <a:endParaRPr lang="en-US"/>
          </a:p>
        </p:txBody>
      </p:sp>
    </p:spTree>
    <p:extLst>
      <p:ext uri="{BB962C8B-B14F-4D97-AF65-F5344CB8AC3E}">
        <p14:creationId xmlns:p14="http://schemas.microsoft.com/office/powerpoint/2010/main" val="1358195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“Discrimination</a:t>
            </a:r>
            <a:r>
              <a:rPr lang="en-CA" sz="1800" baseline="0" dirty="0">
                <a:effectLst/>
                <a:latin typeface="Calibri" panose="020F0502020204030204" pitchFamily="34" charset="0"/>
                <a:ea typeface="Calibri" panose="020F0502020204030204" pitchFamily="34" charset="0"/>
                <a:cs typeface="Times New Roman" panose="02020603050405020304" pitchFamily="18" charset="0"/>
              </a:rPr>
              <a:t> Equation” </a:t>
            </a:r>
            <a:r>
              <a:rPr lang="en-CA" sz="1200" kern="1200" baseline="0" dirty="0">
                <a:solidFill>
                  <a:schemeClr val="tx1"/>
                </a:solidFill>
                <a:effectLst/>
                <a:latin typeface="+mn-lt"/>
                <a:ea typeface="+mn-ea"/>
                <a:cs typeface="+mn-cs"/>
              </a:rPr>
              <a:t>Answer</a:t>
            </a:r>
          </a:p>
          <a:p>
            <a:pPr>
              <a:lnSpc>
                <a:spcPct val="107000"/>
              </a:lnSpc>
              <a:spcAft>
                <a:spcPts val="800"/>
              </a:spcAft>
            </a:pPr>
            <a:endParaRPr lang="en-CA" sz="18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baseline="0" dirty="0">
                <a:effectLst/>
                <a:latin typeface="Calibri" panose="020F0502020204030204" pitchFamily="34" charset="0"/>
                <a:ea typeface="Calibri" panose="020F0502020204030204" pitchFamily="34" charset="0"/>
                <a:cs typeface="Times New Roman" panose="02020603050405020304" pitchFamily="18" charset="0"/>
              </a:rPr>
              <a:t>Social area</a:t>
            </a:r>
            <a:r>
              <a:rPr lang="en-CA" sz="1800" baseline="0" dirty="0">
                <a:effectLst/>
                <a:latin typeface="Calibri" panose="020F0502020204030204" pitchFamily="34" charset="0"/>
                <a:ea typeface="Calibri" panose="020F0502020204030204" pitchFamily="34" charset="0"/>
                <a:cs typeface="Times New Roman" panose="02020603050405020304" pitchFamily="18" charset="0"/>
              </a:rPr>
              <a:t>: services or contract</a:t>
            </a:r>
          </a:p>
          <a:p>
            <a:pPr>
              <a:lnSpc>
                <a:spcPct val="107000"/>
              </a:lnSpc>
              <a:spcAft>
                <a:spcPts val="800"/>
              </a:spcAft>
            </a:pPr>
            <a:r>
              <a:rPr lang="en-CA" sz="1800" b="1" baseline="0" dirty="0">
                <a:effectLst/>
                <a:latin typeface="Calibri" panose="020F0502020204030204" pitchFamily="34" charset="0"/>
                <a:ea typeface="Calibri" panose="020F0502020204030204" pitchFamily="34" charset="0"/>
                <a:cs typeface="Times New Roman" panose="02020603050405020304" pitchFamily="18" charset="0"/>
              </a:rPr>
              <a:t>Enumerated ground</a:t>
            </a:r>
            <a:r>
              <a:rPr lang="en-CA" sz="1800" baseline="0" dirty="0">
                <a:effectLst/>
                <a:latin typeface="Calibri" panose="020F0502020204030204" pitchFamily="34" charset="0"/>
                <a:ea typeface="Calibri" panose="020F0502020204030204" pitchFamily="34" charset="0"/>
                <a:cs typeface="Times New Roman" panose="02020603050405020304" pitchFamily="18" charset="0"/>
              </a:rPr>
              <a:t>: disability (HIV-positive status recognized as a disability under the </a:t>
            </a:r>
            <a:r>
              <a:rPr lang="en-CA" sz="1800" i="1" baseline="0" dirty="0">
                <a:effectLst/>
                <a:latin typeface="Calibri" panose="020F0502020204030204" pitchFamily="34" charset="0"/>
                <a:ea typeface="Calibri" panose="020F0502020204030204" pitchFamily="34" charset="0"/>
                <a:cs typeface="Times New Roman" panose="02020603050405020304" pitchFamily="18" charset="0"/>
              </a:rPr>
              <a:t>Code</a:t>
            </a:r>
            <a:r>
              <a:rPr lang="en-CA" sz="1800" baseline="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Negative outcome</a:t>
            </a:r>
            <a:r>
              <a:rPr lang="en-CA" sz="1800" dirty="0">
                <a:effectLst/>
                <a:latin typeface="Calibri" panose="020F0502020204030204" pitchFamily="34" charset="0"/>
                <a:ea typeface="Calibri" panose="020F0502020204030204" pitchFamily="34" charset="0"/>
                <a:cs typeface="Times New Roman" panose="02020603050405020304" pitchFamily="18" charset="0"/>
              </a:rPr>
              <a:t>: Injury</a:t>
            </a:r>
            <a:r>
              <a:rPr lang="en-CA" sz="1800" baseline="0" dirty="0">
                <a:effectLst/>
                <a:latin typeface="Calibri" panose="020F0502020204030204" pitchFamily="34" charset="0"/>
                <a:ea typeface="Calibri" panose="020F0502020204030204" pitchFamily="34" charset="0"/>
                <a:cs typeface="Times New Roman" panose="02020603050405020304" pitchFamily="18" charset="0"/>
              </a:rPr>
              <a:t> to dignity, feelings and self-respect; loss of right to be free from discrimination in accessing dental services; denial/delay in dental check-up and cleaning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Defence</a:t>
            </a:r>
            <a:r>
              <a:rPr lang="en-CA" sz="1800" dirty="0">
                <a:effectLst/>
                <a:latin typeface="Calibri" panose="020F0502020204030204" pitchFamily="34" charset="0"/>
                <a:ea typeface="Calibri" panose="020F0502020204030204" pitchFamily="34" charset="0"/>
                <a:cs typeface="Times New Roman" panose="02020603050405020304" pitchFamily="18" charset="0"/>
              </a:rPr>
              <a:t>: None. No health and safety risk associated with routine dental check-up</a:t>
            </a:r>
            <a:r>
              <a:rPr lang="en-CA" sz="1800" baseline="0" dirty="0">
                <a:effectLst/>
                <a:latin typeface="Calibri" panose="020F0502020204030204" pitchFamily="34" charset="0"/>
                <a:ea typeface="Calibri" panose="020F0502020204030204" pitchFamily="34" charset="0"/>
                <a:cs typeface="Times New Roman" panose="02020603050405020304" pitchFamily="18" charset="0"/>
              </a:rPr>
              <a:t> and cleaning. Dental offices should be trained in and have equipment to carry out universal precautions for infection control in relation to blood-borne pathogens.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Illegal Discrimination</a:t>
            </a:r>
            <a:r>
              <a:rPr lang="en-CA" sz="1800" dirty="0">
                <a:effectLst/>
                <a:latin typeface="Calibri" panose="020F0502020204030204" pitchFamily="34" charset="0"/>
                <a:ea typeface="Calibri" panose="020F0502020204030204" pitchFamily="34" charset="0"/>
                <a:cs typeface="Times New Roman" panose="02020603050405020304" pitchFamily="18" charset="0"/>
              </a:rPr>
              <a:t>: Yes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Worth</a:t>
            </a:r>
            <a:r>
              <a:rPr lang="en-CA" sz="1800" baseline="0" dirty="0">
                <a:effectLst/>
                <a:latin typeface="Calibri" panose="020F0502020204030204" pitchFamily="34" charset="0"/>
                <a:ea typeface="Calibri" panose="020F0502020204030204" pitchFamily="34" charset="0"/>
                <a:cs typeface="Times New Roman" panose="02020603050405020304" pitchFamily="18" charset="0"/>
              </a:rPr>
              <a:t> mentioning:  </a:t>
            </a:r>
            <a:r>
              <a:rPr lang="en-CA" sz="1800" dirty="0">
                <a:effectLst/>
                <a:latin typeface="Calibri" panose="020F0502020204030204" pitchFamily="34" charset="0"/>
                <a:ea typeface="Calibri" panose="020F0502020204030204" pitchFamily="34" charset="0"/>
                <a:cs typeface="Times New Roman" panose="02020603050405020304" pitchFamily="18" charset="0"/>
              </a:rPr>
              <a:t>A dentist may not be able to provide you with the best possible care if they do not know about your HIV status. If you don’t disclose and something goes wrong with your care, and you suffer damage related to</a:t>
            </a:r>
            <a:r>
              <a:rPr lang="en-CA" sz="1800" baseline="0" dirty="0">
                <a:effectLst/>
                <a:latin typeface="Calibri" panose="020F0502020204030204" pitchFamily="34" charset="0"/>
                <a:ea typeface="Calibri" panose="020F0502020204030204" pitchFamily="34" charset="0"/>
                <a:cs typeface="Times New Roman" panose="02020603050405020304" pitchFamily="18" charset="0"/>
              </a:rPr>
              <a:t> not disclosing</a:t>
            </a:r>
            <a:r>
              <a:rPr lang="en-CA" sz="1800" dirty="0">
                <a:effectLst/>
                <a:latin typeface="Calibri" panose="020F0502020204030204" pitchFamily="34" charset="0"/>
                <a:ea typeface="Calibri" panose="020F0502020204030204" pitchFamily="34" charset="0"/>
                <a:cs typeface="Times New Roman" panose="02020603050405020304" pitchFamily="18" charset="0"/>
              </a:rPr>
              <a:t>, by not disclosing your HIV status you might have reduced or eliminated the chance to recover money in a lawsuit for malpractice.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41</a:t>
            </a:fld>
            <a:endParaRPr lang="en-US"/>
          </a:p>
        </p:txBody>
      </p:sp>
    </p:spTree>
    <p:extLst>
      <p:ext uri="{BB962C8B-B14F-4D97-AF65-F5344CB8AC3E}">
        <p14:creationId xmlns:p14="http://schemas.microsoft.com/office/powerpoint/2010/main" val="3209896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“Discrimination</a:t>
            </a:r>
            <a:r>
              <a:rPr lang="en-CA" sz="1200" baseline="0" dirty="0">
                <a:effectLst/>
                <a:latin typeface="Calibri" panose="020F0502020204030204" pitchFamily="34" charset="0"/>
                <a:ea typeface="Calibri" panose="020F0502020204030204" pitchFamily="34" charset="0"/>
                <a:cs typeface="Times New Roman" panose="02020603050405020304" pitchFamily="18" charset="0"/>
              </a:rPr>
              <a:t> Equation”</a:t>
            </a:r>
            <a:r>
              <a:rPr lang="en-CA" sz="12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CA" sz="1200" kern="1200" dirty="0">
                <a:solidFill>
                  <a:schemeClr val="tx1"/>
                </a:solidFill>
                <a:effectLst/>
                <a:latin typeface="+mn-lt"/>
                <a:ea typeface="+mn-ea"/>
                <a:cs typeface="+mn-cs"/>
              </a:rPr>
              <a:t>— ask participants to think about each of the parts of the equation and apply them to this scenario: What is the social area here? etc.</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You can discuss the scenario as a group, or you can divide participants into smaller groups to discuss and report back to the entire group.</a:t>
            </a:r>
          </a:p>
        </p:txBody>
      </p:sp>
      <p:sp>
        <p:nvSpPr>
          <p:cNvPr id="4" name="Slide Number Placeholder 3"/>
          <p:cNvSpPr>
            <a:spLocks noGrp="1"/>
          </p:cNvSpPr>
          <p:nvPr>
            <p:ph type="sldNum" sz="quarter" idx="5"/>
          </p:nvPr>
        </p:nvSpPr>
        <p:spPr/>
        <p:txBody>
          <a:bodyPr/>
          <a:lstStyle/>
          <a:p>
            <a:fld id="{EFC3A7C0-7866-EF41-8560-EA2407AC7309}" type="slidenum">
              <a:rPr lang="en-US" smtClean="0"/>
              <a:t>42</a:t>
            </a:fld>
            <a:endParaRPr lang="en-US"/>
          </a:p>
        </p:txBody>
      </p:sp>
    </p:spTree>
    <p:extLst>
      <p:ext uri="{BB962C8B-B14F-4D97-AF65-F5344CB8AC3E}">
        <p14:creationId xmlns:p14="http://schemas.microsoft.com/office/powerpoint/2010/main" val="518488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“Discrimination</a:t>
            </a:r>
            <a:r>
              <a:rPr lang="en-CA" sz="1200" baseline="0" dirty="0">
                <a:effectLst/>
                <a:latin typeface="Calibri" panose="020F0502020204030204" pitchFamily="34" charset="0"/>
                <a:ea typeface="Calibri" panose="020F0502020204030204" pitchFamily="34" charset="0"/>
                <a:cs typeface="Times New Roman" panose="02020603050405020304" pitchFamily="18" charset="0"/>
              </a:rPr>
              <a:t> Equation” </a:t>
            </a:r>
            <a:r>
              <a:rPr lang="en-CA" sz="1200" kern="1200" dirty="0">
                <a:solidFill>
                  <a:schemeClr val="tx1"/>
                </a:solidFill>
                <a:effectLst/>
                <a:latin typeface="+mn-lt"/>
                <a:ea typeface="+mn-ea"/>
                <a:cs typeface="+mn-cs"/>
              </a:rPr>
              <a:t>—</a:t>
            </a:r>
            <a:r>
              <a:rPr lang="en-CA" dirty="0">
                <a:effectLst/>
              </a:rPr>
              <a:t> Answer</a:t>
            </a:r>
            <a:endParaRPr lang="en-CA" sz="12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2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b="1" baseline="0" dirty="0">
                <a:effectLst/>
                <a:latin typeface="Calibri" panose="020F0502020204030204" pitchFamily="34" charset="0"/>
                <a:ea typeface="Calibri" panose="020F0502020204030204" pitchFamily="34" charset="0"/>
                <a:cs typeface="Times New Roman" panose="02020603050405020304" pitchFamily="18" charset="0"/>
              </a:rPr>
              <a:t>Social area</a:t>
            </a:r>
            <a:r>
              <a:rPr lang="en-CA" sz="1200" baseline="0" dirty="0">
                <a:effectLst/>
                <a:latin typeface="Calibri" panose="020F0502020204030204" pitchFamily="34" charset="0"/>
                <a:ea typeface="Calibri" panose="020F0502020204030204" pitchFamily="34" charset="0"/>
                <a:cs typeface="Times New Roman" panose="02020603050405020304" pitchFamily="18" charset="0"/>
              </a:rPr>
              <a:t>: Employment and vocational association (Union)</a:t>
            </a:r>
          </a:p>
          <a:p>
            <a:pPr>
              <a:lnSpc>
                <a:spcPct val="107000"/>
              </a:lnSpc>
              <a:spcAft>
                <a:spcPts val="800"/>
              </a:spcAft>
            </a:pPr>
            <a:r>
              <a:rPr lang="en-CA" sz="1200" b="1" baseline="0" dirty="0">
                <a:effectLst/>
                <a:latin typeface="Calibri" panose="020F0502020204030204" pitchFamily="34" charset="0"/>
                <a:ea typeface="Calibri" panose="020F0502020204030204" pitchFamily="34" charset="0"/>
                <a:cs typeface="Times New Roman" panose="02020603050405020304" pitchFamily="18" charset="0"/>
              </a:rPr>
              <a:t>Enumerated ground</a:t>
            </a:r>
            <a:r>
              <a:rPr lang="en-CA" sz="1200" baseline="0" dirty="0">
                <a:effectLst/>
                <a:latin typeface="Calibri" panose="020F0502020204030204" pitchFamily="34" charset="0"/>
                <a:ea typeface="Calibri" panose="020F0502020204030204" pitchFamily="34" charset="0"/>
                <a:cs typeface="Times New Roman" panose="02020603050405020304" pitchFamily="18" charset="0"/>
              </a:rPr>
              <a:t>: disability (degenerative eye disease)</a:t>
            </a:r>
          </a:p>
          <a:p>
            <a:pPr>
              <a:lnSpc>
                <a:spcPct val="107000"/>
              </a:lnSpc>
              <a:spcAft>
                <a:spcPts val="800"/>
              </a:spcAf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Negative outcome</a:t>
            </a:r>
            <a:r>
              <a:rPr lang="en-CA" sz="1200" dirty="0">
                <a:effectLst/>
                <a:latin typeface="Calibri" panose="020F0502020204030204" pitchFamily="34" charset="0"/>
                <a:ea typeface="Calibri" panose="020F0502020204030204" pitchFamily="34" charset="0"/>
                <a:cs typeface="Times New Roman" panose="02020603050405020304" pitchFamily="18" charset="0"/>
              </a:rPr>
              <a:t>: Loss of employment; injury</a:t>
            </a:r>
            <a:r>
              <a:rPr lang="en-CA" sz="1200" baseline="0" dirty="0">
                <a:effectLst/>
                <a:latin typeface="Calibri" panose="020F0502020204030204" pitchFamily="34" charset="0"/>
                <a:ea typeface="Calibri" panose="020F0502020204030204" pitchFamily="34" charset="0"/>
                <a:cs typeface="Times New Roman" panose="02020603050405020304" pitchFamily="18" charset="0"/>
              </a:rPr>
              <a:t> to dignity, feelings and self-respect; loss of right to be free from discrimination in employment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Defence:</a:t>
            </a:r>
            <a:r>
              <a:rPr lang="en-CA" sz="1200" dirty="0">
                <a:effectLst/>
                <a:latin typeface="Calibri" panose="020F0502020204030204" pitchFamily="34" charset="0"/>
                <a:ea typeface="Calibri" panose="020F0502020204030204" pitchFamily="34" charset="0"/>
                <a:cs typeface="Times New Roman" panose="02020603050405020304" pitchFamily="18" charset="0"/>
              </a:rPr>
              <a:t> None. Employer and union have</a:t>
            </a:r>
            <a:r>
              <a:rPr lang="en-CA" sz="1200" baseline="0" dirty="0">
                <a:effectLst/>
                <a:latin typeface="Calibri" panose="020F0502020204030204" pitchFamily="34" charset="0"/>
                <a:ea typeface="Calibri" panose="020F0502020204030204" pitchFamily="34" charset="0"/>
                <a:cs typeface="Times New Roman" panose="02020603050405020304" pitchFamily="18" charset="0"/>
              </a:rPr>
              <a:t> duty to accommodate disability, which could have been fulfilled by allowing ZZ to change shifts for two months, or allowing ZZ to exceed maximum number of sick days allowable.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Illegal Discrimination</a:t>
            </a:r>
            <a:r>
              <a:rPr lang="en-CA" sz="1200" dirty="0">
                <a:effectLst/>
                <a:latin typeface="Calibri" panose="020F0502020204030204" pitchFamily="34" charset="0"/>
                <a:ea typeface="Calibri" panose="020F0502020204030204" pitchFamily="34" charset="0"/>
                <a:cs typeface="Times New Roman" panose="02020603050405020304" pitchFamily="18" charset="0"/>
              </a:rPr>
              <a:t>: Yes.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Worth</a:t>
            </a:r>
            <a:r>
              <a:rPr lang="en-CA" sz="1200" baseline="0" dirty="0">
                <a:effectLst/>
                <a:latin typeface="Calibri" panose="020F0502020204030204" pitchFamily="34" charset="0"/>
                <a:ea typeface="Calibri" panose="020F0502020204030204" pitchFamily="34" charset="0"/>
                <a:cs typeface="Times New Roman" panose="02020603050405020304" pitchFamily="18" charset="0"/>
              </a:rPr>
              <a:t> mentioning: ZZ could file an Application with the Human Rights Tribunal of Ontario naming the employer and the union as respondents.  </a:t>
            </a: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43</a:t>
            </a:fld>
            <a:endParaRPr lang="en-US"/>
          </a:p>
        </p:txBody>
      </p:sp>
    </p:spTree>
    <p:extLst>
      <p:ext uri="{BB962C8B-B14F-4D97-AF65-F5344CB8AC3E}">
        <p14:creationId xmlns:p14="http://schemas.microsoft.com/office/powerpoint/2010/main" val="3287869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there is time, ask participants who they think can represent a person</a:t>
            </a:r>
            <a:r>
              <a:rPr lang="en-CA" baseline="0" dirty="0"/>
              <a:t> in an Application to the Human Rights Tribunal</a:t>
            </a:r>
            <a:r>
              <a:rPr lang="en-CA" dirty="0"/>
              <a:t>:</a:t>
            </a:r>
          </a:p>
          <a:p>
            <a:endParaRPr lang="en-CA" dirty="0"/>
          </a:p>
          <a:p>
            <a:r>
              <a:rPr lang="en-CA" dirty="0"/>
              <a:t>Lawyer</a:t>
            </a:r>
          </a:p>
          <a:p>
            <a:r>
              <a:rPr lang="en-CA" dirty="0"/>
              <a:t>Paralegal</a:t>
            </a:r>
          </a:p>
          <a:p>
            <a:r>
              <a:rPr lang="en-CA" dirty="0"/>
              <a:t>Law</a:t>
            </a:r>
            <a:r>
              <a:rPr lang="en-CA" baseline="0" dirty="0"/>
              <a:t> student at a legal clinic</a:t>
            </a:r>
          </a:p>
          <a:p>
            <a:r>
              <a:rPr lang="en-CA" baseline="0" dirty="0"/>
              <a:t>A trade union volunteer</a:t>
            </a:r>
          </a:p>
          <a:p>
            <a:r>
              <a:rPr lang="en-CA" dirty="0"/>
              <a:t>An immigration consultant </a:t>
            </a:r>
          </a:p>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44</a:t>
            </a:fld>
            <a:endParaRPr lang="en-CA"/>
          </a:p>
        </p:txBody>
      </p:sp>
    </p:spTree>
    <p:extLst>
      <p:ext uri="{BB962C8B-B14F-4D97-AF65-F5344CB8AC3E}">
        <p14:creationId xmlns:p14="http://schemas.microsoft.com/office/powerpoint/2010/main" val="3345999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45</a:t>
            </a:fld>
            <a:endParaRPr lang="en-US"/>
          </a:p>
        </p:txBody>
      </p:sp>
    </p:spTree>
    <p:extLst>
      <p:ext uri="{BB962C8B-B14F-4D97-AF65-F5344CB8AC3E}">
        <p14:creationId xmlns:p14="http://schemas.microsoft.com/office/powerpoint/2010/main" val="3508301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participants that a complaint is called an ‘application’ that starts the HRTO process. </a:t>
            </a:r>
            <a:r>
              <a:rPr lang="en-US" b="0" dirty="0">
                <a:highlight>
                  <a:srgbClr val="FFFF00"/>
                </a:highlight>
              </a:rPr>
              <a:t>The incident that leads to the complaint must have taken place in Ontario. It is important to emphasize the one-year limitation period and the fact that the HRTO takes a very hard line on this. </a:t>
            </a:r>
            <a:r>
              <a:rPr lang="en-US" b="0" dirty="0"/>
              <a:t>It is difficult to bring a complaint after one year has passed.</a:t>
            </a:r>
            <a:endParaRPr lang="en-US" b="0" dirty="0">
              <a:highlight>
                <a:srgbClr val="FFFF00"/>
              </a:highlight>
            </a:endParaRPr>
          </a:p>
          <a:p>
            <a:endParaRPr lang="en-US" dirty="0"/>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46</a:t>
            </a:fld>
            <a:endParaRPr lang="en-US"/>
          </a:p>
        </p:txBody>
      </p:sp>
    </p:spTree>
    <p:extLst>
      <p:ext uri="{BB962C8B-B14F-4D97-AF65-F5344CB8AC3E}">
        <p14:creationId xmlns:p14="http://schemas.microsoft.com/office/powerpoint/2010/main" val="38212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human rights process can be quite drawn out, and slow. This can take quite an emotional and psychological toll on clients. </a:t>
            </a:r>
            <a:r>
              <a:rPr lang="en-US" b="0" dirty="0"/>
              <a:t>It can take up to 6 months to get a decision after the hearing.</a:t>
            </a:r>
          </a:p>
          <a:p>
            <a:endParaRPr lang="en-US" b="0" dirty="0"/>
          </a:p>
          <a:p>
            <a:r>
              <a:rPr lang="en-US" b="0" dirty="0"/>
              <a:t>It is important that people considering making an application know that the process is public. This is intended to make sure that discriminatory behaviour is brought to light and corrected. In some circumstances, it is possible to apply just using a person’s initials, but they should seek legal advice about doing this.  </a:t>
            </a:r>
            <a:br>
              <a:rPr lang="en-US" b="0" dirty="0"/>
            </a:br>
            <a:br>
              <a:rPr lang="en-US" dirty="0"/>
            </a:br>
            <a:r>
              <a:rPr lang="en-US" dirty="0"/>
              <a:t>If there is time, ask participants how they think they can support someone who has come to them alleging they have been discriminated against?</a:t>
            </a:r>
          </a:p>
        </p:txBody>
      </p:sp>
      <p:sp>
        <p:nvSpPr>
          <p:cNvPr id="4" name="Slide Number Placeholder 3"/>
          <p:cNvSpPr>
            <a:spLocks noGrp="1"/>
          </p:cNvSpPr>
          <p:nvPr>
            <p:ph type="sldNum" sz="quarter" idx="5"/>
          </p:nvPr>
        </p:nvSpPr>
        <p:spPr/>
        <p:txBody>
          <a:bodyPr/>
          <a:lstStyle/>
          <a:p>
            <a:fld id="{EFC3A7C0-7866-EF41-8560-EA2407AC7309}" type="slidenum">
              <a:rPr lang="en-US" smtClean="0"/>
              <a:t>47</a:t>
            </a:fld>
            <a:endParaRPr lang="en-US"/>
          </a:p>
        </p:txBody>
      </p:sp>
    </p:spTree>
    <p:extLst>
      <p:ext uri="{BB962C8B-B14F-4D97-AF65-F5344CB8AC3E}">
        <p14:creationId xmlns:p14="http://schemas.microsoft.com/office/powerpoint/2010/main" val="18278428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infographic created by Ryerson University, Office of the Sexual Violence Support and Education. </a:t>
            </a:r>
            <a:r>
              <a:rPr lang="en-US" sz="1800" dirty="0">
                <a:effectLst/>
                <a:latin typeface="Calibri" panose="020F0502020204030204" pitchFamily="34" charset="0"/>
                <a:ea typeface="Times New Roman" panose="02020603050405020304" pitchFamily="18" charset="0"/>
              </a:rPr>
              <a:t>The “BRAVE” way of supporting clients might also be useful where clients disclose violations of their legal rights and experiences of harassment and discrimination.</a:t>
            </a:r>
            <a:endParaRPr lang="en-CA" sz="1800" dirty="0">
              <a:effectLst/>
              <a:latin typeface="Times New Roman" panose="02020603050405020304" pitchFamily="18" charset="0"/>
              <a:ea typeface="Times New Roman" panose="02020603050405020304" pitchFamily="18" charset="0"/>
            </a:endParaRPr>
          </a:p>
          <a:p>
            <a:endParaRPr lang="en-US" dirty="0"/>
          </a:p>
          <a:p>
            <a:r>
              <a:rPr lang="en-US" dirty="0"/>
              <a:t>Briefly walk through each letter on the slide and ask participants if they have any comments or reaction to the BRAVE message that they would like to share.</a:t>
            </a:r>
          </a:p>
          <a:p>
            <a:endParaRPr lang="en-CA" dirty="0"/>
          </a:p>
          <a:p>
            <a:r>
              <a:rPr lang="en-CA" b="1" dirty="0"/>
              <a:t>B</a:t>
            </a:r>
            <a:r>
              <a:rPr lang="en-CA" dirty="0"/>
              <a:t> </a:t>
            </a:r>
            <a:r>
              <a:rPr lang="en-CA" sz="1200" kern="1200" dirty="0">
                <a:solidFill>
                  <a:schemeClr val="tx1"/>
                </a:solidFill>
                <a:effectLst/>
                <a:latin typeface="+mn-lt"/>
                <a:ea typeface="+mn-ea"/>
                <a:cs typeface="+mn-cs"/>
              </a:rPr>
              <a:t>—</a:t>
            </a:r>
            <a:r>
              <a:rPr lang="en-CA" dirty="0">
                <a:effectLst/>
              </a:rPr>
              <a:t> </a:t>
            </a:r>
            <a:r>
              <a:rPr lang="en-CA" dirty="0"/>
              <a:t> Sometimes people just want someone else to listen. Now is not the time to rush to offer them advice or suggestions on what they can do. Suggest, if they are up to it, that you can provide referrals. </a:t>
            </a:r>
          </a:p>
          <a:p>
            <a:r>
              <a:rPr lang="en-CA" b="1" dirty="0"/>
              <a:t>R</a:t>
            </a:r>
            <a:r>
              <a:rPr lang="en-CA" dirty="0"/>
              <a:t> </a:t>
            </a:r>
            <a:r>
              <a:rPr lang="en-CA" sz="1200" kern="1200" dirty="0">
                <a:solidFill>
                  <a:schemeClr val="tx1"/>
                </a:solidFill>
                <a:effectLst/>
                <a:latin typeface="+mn-lt"/>
                <a:ea typeface="+mn-ea"/>
                <a:cs typeface="+mn-cs"/>
              </a:rPr>
              <a:t>—</a:t>
            </a:r>
            <a:r>
              <a:rPr lang="en-CA" dirty="0">
                <a:effectLst/>
              </a:rPr>
              <a:t> </a:t>
            </a:r>
            <a:r>
              <a:rPr lang="en-CA" dirty="0"/>
              <a:t> Explain your obligations in reporting, whether as set out by your employer or professional organization (usually when criminal in nature or imminent harm). Make sure you know your internal processes. </a:t>
            </a:r>
          </a:p>
          <a:p>
            <a:r>
              <a:rPr lang="en-CA" b="1" dirty="0"/>
              <a:t>A</a:t>
            </a:r>
            <a:r>
              <a:rPr lang="en-CA" dirty="0"/>
              <a:t> </a:t>
            </a:r>
            <a:r>
              <a:rPr lang="en-CA" sz="1200" kern="1200" dirty="0">
                <a:solidFill>
                  <a:schemeClr val="tx1"/>
                </a:solidFill>
                <a:effectLst/>
                <a:latin typeface="+mn-lt"/>
                <a:ea typeface="+mn-ea"/>
                <a:cs typeface="+mn-cs"/>
              </a:rPr>
              <a:t>—</a:t>
            </a:r>
            <a:r>
              <a:rPr lang="en-CA" dirty="0">
                <a:effectLst/>
              </a:rPr>
              <a:t> </a:t>
            </a:r>
            <a:r>
              <a:rPr lang="en-CA" dirty="0"/>
              <a:t> Ask what they are hoping to do and how you can support them with that. </a:t>
            </a:r>
          </a:p>
          <a:p>
            <a:r>
              <a:rPr lang="en-CA" b="1" dirty="0"/>
              <a:t>V</a:t>
            </a:r>
            <a:r>
              <a:rPr lang="en-CA" dirty="0"/>
              <a:t> </a:t>
            </a:r>
            <a:r>
              <a:rPr lang="en-CA" sz="1200" kern="1200" dirty="0">
                <a:solidFill>
                  <a:schemeClr val="tx1"/>
                </a:solidFill>
                <a:effectLst/>
                <a:latin typeface="+mn-lt"/>
                <a:ea typeface="+mn-ea"/>
                <a:cs typeface="+mn-cs"/>
              </a:rPr>
              <a:t>—</a:t>
            </a:r>
            <a:r>
              <a:rPr lang="en-CA" dirty="0">
                <a:effectLst/>
              </a:rPr>
              <a:t> </a:t>
            </a:r>
            <a:r>
              <a:rPr lang="en-CA" dirty="0"/>
              <a:t> By validating them, you are not admitting they are right and the other party is wrong/guilty; you are validating how they feel and felt in the moment. You are acknowledging that they believe something happened. </a:t>
            </a:r>
          </a:p>
          <a:p>
            <a:r>
              <a:rPr lang="en-CA" b="1" dirty="0"/>
              <a:t>E</a:t>
            </a:r>
            <a:r>
              <a:rPr lang="en-CA" dirty="0"/>
              <a:t> </a:t>
            </a:r>
            <a:r>
              <a:rPr lang="en-CA" sz="1200" kern="1200" dirty="0">
                <a:solidFill>
                  <a:schemeClr val="tx1"/>
                </a:solidFill>
                <a:effectLst/>
                <a:latin typeface="+mn-lt"/>
                <a:ea typeface="+mn-ea"/>
                <a:cs typeface="+mn-cs"/>
              </a:rPr>
              <a:t>—</a:t>
            </a:r>
            <a:r>
              <a:rPr lang="en-CA" dirty="0">
                <a:effectLst/>
              </a:rPr>
              <a:t> </a:t>
            </a:r>
            <a:r>
              <a:rPr lang="en-CA" dirty="0"/>
              <a:t> They may never raise the issue with you again, they may never report it beyond you. That is okay. Whatever they chose to do is up to them. </a:t>
            </a:r>
          </a:p>
          <a:p>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48</a:t>
            </a:fld>
            <a:endParaRPr lang="en-US"/>
          </a:p>
        </p:txBody>
      </p:sp>
    </p:spTree>
    <p:extLst>
      <p:ext uri="{BB962C8B-B14F-4D97-AF65-F5344CB8AC3E}">
        <p14:creationId xmlns:p14="http://schemas.microsoft.com/office/powerpoint/2010/main" val="27676188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Tell participants that they can keep the “Discrimination Equation” in mind to enhance their capacity to make appropriate referrals for legal advice about discrimination. A warm referral is best.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r>
              <a:rPr lang="en-US" dirty="0"/>
              <a:t>It is also important to provide good and timely legal info and referral information as well as emotional supports for clients experiencing discrimination/harassment.  </a:t>
            </a:r>
          </a:p>
          <a:p>
            <a:endParaRPr lang="en-US" dirty="0"/>
          </a:p>
          <a:p>
            <a:r>
              <a:rPr lang="en-US" dirty="0"/>
              <a:t>Legal advice can be preventative</a:t>
            </a:r>
            <a:r>
              <a:rPr lang="en-US" baseline="0" dirty="0"/>
              <a:t> and help people avoid worst-case outcomes like losing a job or housing, or suffering ongoing harassment. Legal advice can empower </a:t>
            </a:r>
            <a:r>
              <a:rPr lang="en-US" dirty="0"/>
              <a:t>people to navigate difficult situations</a:t>
            </a:r>
            <a:r>
              <a:rPr lang="en-US" baseline="0" dirty="0"/>
              <a:t>, document what's happening to them, and assert their rights and advocate for decent outcomes before they suffer (more) harm or loss. Getting legal advice is also the first step to getting legal representation.  </a:t>
            </a: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49</a:t>
            </a:fld>
            <a:endParaRPr lang="en-US"/>
          </a:p>
        </p:txBody>
      </p:sp>
    </p:spTree>
    <p:extLst>
      <p:ext uri="{BB962C8B-B14F-4D97-AF65-F5344CB8AC3E}">
        <p14:creationId xmlns:p14="http://schemas.microsoft.com/office/powerpoint/2010/main" val="3014841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ACTIVITY 1 </a:t>
            </a:r>
          </a:p>
          <a:p>
            <a:r>
              <a:rPr lang="en-CA" b="1" dirty="0"/>
              <a:t>Introduction to Human Rights </a:t>
            </a:r>
            <a:r>
              <a:rPr lang="en-CA" sz="1200" kern="1200" dirty="0">
                <a:solidFill>
                  <a:schemeClr val="tx1"/>
                </a:solidFill>
                <a:effectLst/>
                <a:latin typeface="+mn-lt"/>
                <a:ea typeface="+mn-ea"/>
                <a:cs typeface="+mn-cs"/>
              </a:rPr>
              <a:t>—</a:t>
            </a:r>
            <a:r>
              <a:rPr lang="en-CA" dirty="0">
                <a:effectLst/>
              </a:rPr>
              <a:t> </a:t>
            </a:r>
            <a:r>
              <a:rPr lang="en-CA" b="1" dirty="0">
                <a:effectLst/>
              </a:rPr>
              <a:t>Myth Busting  </a:t>
            </a:r>
          </a:p>
          <a:p>
            <a:endParaRPr lang="en-CA" b="1" dirty="0">
              <a:effectLst/>
            </a:endParaRPr>
          </a:p>
          <a:p>
            <a:r>
              <a:rPr lang="en-CA" dirty="0"/>
              <a:t>There are 5 statements in this activity. </a:t>
            </a:r>
            <a:endParaRPr lang="en-CA" b="1" dirty="0">
              <a:highlight>
                <a:srgbClr val="00FFFF"/>
              </a:highlight>
            </a:endParaRPr>
          </a:p>
          <a:p>
            <a:endParaRPr lang="en-CA" dirty="0"/>
          </a:p>
          <a:p>
            <a:pPr marL="171450" indent="-171450">
              <a:lnSpc>
                <a:spcPct val="100000"/>
              </a:lnSpc>
              <a:buFont typeface="Arial" panose="020B0604020202020204" pitchFamily="34" charset="0"/>
              <a:buChar char="•"/>
            </a:pPr>
            <a:r>
              <a:rPr lang="en-CA" sz="1200" dirty="0">
                <a:latin typeface="+mn-lt"/>
              </a:rPr>
              <a:t>Pose each statement and get participants to choose TRUE or </a:t>
            </a:r>
            <a:r>
              <a:rPr lang="en-CA" sz="1100" dirty="0">
                <a:latin typeface="+mn-lt"/>
              </a:rPr>
              <a:t>FALSE</a:t>
            </a:r>
            <a:r>
              <a:rPr lang="en-CA" sz="1200" dirty="0">
                <a:latin typeface="+mn-lt"/>
              </a:rPr>
              <a:t>.</a:t>
            </a:r>
          </a:p>
          <a:p>
            <a:pPr marL="171450" indent="-171450">
              <a:lnSpc>
                <a:spcPct val="100000"/>
              </a:lnSpc>
              <a:buFont typeface="Arial" panose="020B0604020202020204" pitchFamily="34" charset="0"/>
              <a:buChar char="•"/>
            </a:pPr>
            <a:endParaRPr lang="en-CA" sz="1200" dirty="0">
              <a:latin typeface="+mn-lt"/>
            </a:endParaRPr>
          </a:p>
          <a:p>
            <a:pPr marL="171450" indent="-171450">
              <a:lnSpc>
                <a:spcPct val="100000"/>
              </a:lnSpc>
              <a:buFont typeface="Arial" panose="020B0604020202020204" pitchFamily="34" charset="0"/>
              <a:buChar char="•"/>
            </a:pPr>
            <a:r>
              <a:rPr lang="en-CA" sz="1200" dirty="0">
                <a:latin typeface="+mn-lt"/>
              </a:rPr>
              <a:t>Discuss misinformation or assumptions that clients or the public may have about human rights, in particular concerning health and disability.</a:t>
            </a:r>
          </a:p>
          <a:p>
            <a:pPr marL="171450" indent="-171450">
              <a:lnSpc>
                <a:spcPct val="100000"/>
              </a:lnSpc>
              <a:buFont typeface="Arial" panose="020B0604020202020204" pitchFamily="34" charset="0"/>
              <a:buChar char="•"/>
            </a:pPr>
            <a:endParaRPr lang="en-CA" sz="1200" dirty="0">
              <a:latin typeface="+mn-lt"/>
            </a:endParaRPr>
          </a:p>
          <a:p>
            <a:pPr marL="171450" indent="-171450">
              <a:lnSpc>
                <a:spcPct val="100000"/>
              </a:lnSpc>
              <a:buFont typeface="Arial" panose="020B0604020202020204" pitchFamily="34" charset="0"/>
              <a:buChar char="•"/>
            </a:pPr>
            <a:r>
              <a:rPr lang="en-CA" sz="1200" dirty="0">
                <a:latin typeface="+mn-lt"/>
              </a:rPr>
              <a:t>Ask the group if they are surprised by any of the answers. Say that you’ve included another slide with the correct answers.</a:t>
            </a:r>
          </a:p>
          <a:p>
            <a:pPr marL="171450" indent="-171450">
              <a:lnSpc>
                <a:spcPct val="100000"/>
              </a:lnSpc>
              <a:buFont typeface="Arial" panose="020B0604020202020204" pitchFamily="34" charset="0"/>
              <a:buChar char="•"/>
            </a:pPr>
            <a:endParaRPr lang="en-CA" sz="1200" dirty="0">
              <a:latin typeface="+mn-lt"/>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Times New Roman" panose="02020603050405020304" pitchFamily="18" charset="0"/>
                <a:cs typeface="Calibri" panose="020F0502020204030204" pitchFamily="34" charset="0"/>
              </a:rPr>
              <a:t>Use the discussion to ask participants to share any questions that they hope will be addressed in the workshop. </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mn-lt"/>
              <a:ea typeface="Times New Roman" panose="02020603050405020304" pitchFamily="18" charset="0"/>
              <a:cs typeface="Calibri" panose="020F0502020204030204" pitchFamily="34" charset="0"/>
            </a:endParaRPr>
          </a:p>
          <a:p>
            <a:pPr marL="172800" lvl="0" indent="-172800">
              <a:lnSpc>
                <a:spcPct val="100000"/>
              </a:lnSpc>
              <a:spcBef>
                <a:spcPts val="600"/>
              </a:spcBef>
              <a:spcAft>
                <a:spcPts val="600"/>
              </a:spcAft>
              <a:buFont typeface="Arial" panose="020B0604020202020204" pitchFamily="34" charset="0"/>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In-person</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instructions</a:t>
            </a:r>
            <a:r>
              <a:rPr lang="en-US" sz="1200" dirty="0">
                <a:effectLst/>
                <a:latin typeface="Calibri" panose="020F0502020204030204" pitchFamily="34" charset="0"/>
                <a:ea typeface="Times New Roman" panose="02020603050405020304" pitchFamily="18" charset="0"/>
                <a:cs typeface="Calibri" panose="020F0502020204030204" pitchFamily="34" charset="0"/>
              </a:rPr>
              <a:t>: Use a simple show of hands or have participants share their answers.</a:t>
            </a:r>
          </a:p>
          <a:p>
            <a:pPr marL="172800" lvl="0" indent="-172800">
              <a:lnSpc>
                <a:spcPct val="100000"/>
              </a:lnSpc>
              <a:spcBef>
                <a:spcPts val="600"/>
              </a:spcBef>
              <a:spcAft>
                <a:spcPts val="600"/>
              </a:spcAft>
              <a:buFont typeface="Arial" panose="020B0604020202020204" pitchFamily="34" charset="0"/>
              <a:buChar char="•"/>
            </a:pP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00000"/>
              </a:lnSpc>
              <a:spcBef>
                <a:spcPts val="600"/>
              </a:spcBef>
              <a:spcAft>
                <a:spcPts val="600"/>
              </a:spcAft>
              <a:buFont typeface="Arial" panose="020B0604020202020204" pitchFamily="34" charset="0"/>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Online instructions</a:t>
            </a:r>
            <a:r>
              <a:rPr lang="en-US" sz="1200" dirty="0">
                <a:effectLst/>
                <a:latin typeface="Calibri" panose="020F0502020204030204" pitchFamily="34" charset="0"/>
                <a:ea typeface="Times New Roman" panose="02020603050405020304" pitchFamily="18" charset="0"/>
                <a:cs typeface="Calibri" panose="020F0502020204030204" pitchFamily="34" charset="0"/>
              </a:rPr>
              <a:t>: Create a </a:t>
            </a:r>
            <a:r>
              <a:rPr lang="en-US" sz="1200" i="1" dirty="0">
                <a:effectLst/>
                <a:latin typeface="Calibri" panose="020F0502020204030204" pitchFamily="34" charset="0"/>
                <a:ea typeface="Times New Roman" panose="02020603050405020304" pitchFamily="18" charset="0"/>
                <a:cs typeface="Calibri" panose="020F0502020204030204" pitchFamily="34" charset="0"/>
              </a:rPr>
              <a:t>TRUE/FALSE</a:t>
            </a:r>
            <a:r>
              <a:rPr lang="en-US" sz="1200" dirty="0">
                <a:effectLst/>
                <a:latin typeface="Calibri" panose="020F0502020204030204" pitchFamily="34" charset="0"/>
                <a:ea typeface="Times New Roman" panose="02020603050405020304" pitchFamily="18" charset="0"/>
                <a:cs typeface="Calibri" panose="020F0502020204030204" pitchFamily="34" charset="0"/>
              </a:rPr>
              <a:t> poll to pose each statement (one at a time) and ask participants to choose TRUE or FALSE. Or ask them to raise a digital hand or use the chat feature to type their response.  </a:t>
            </a:r>
            <a:endParaRPr lang="en-CA" dirty="0"/>
          </a:p>
          <a:p>
            <a:pPr marL="0" indent="0">
              <a:lnSpc>
                <a:spcPct val="115000"/>
              </a:lnSpc>
              <a:spcBef>
                <a:spcPts val="604"/>
              </a:spcBef>
              <a:spcAft>
                <a:spcPts val="604"/>
              </a:spcAft>
              <a:buFontTx/>
              <a:buNone/>
            </a:pPr>
            <a:br>
              <a:rPr lang="en-CA" sz="1400" dirty="0">
                <a:latin typeface="Arial" panose="020B0604020202020204" pitchFamily="34" charset="0"/>
                <a:ea typeface="Heiti TC Medium"/>
                <a:cs typeface="Times New Roman" panose="02020603050405020304" pitchFamily="18" charset="0"/>
              </a:rPr>
            </a:br>
            <a:endParaRPr lang="en-CA" sz="14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C509C2-0C8F-4759-8252-F700DFB41219}" type="slidenum">
              <a:rPr lang="en-CA" smtClean="0"/>
              <a:t>5</a:t>
            </a:fld>
            <a:endParaRPr lang="en-CA"/>
          </a:p>
        </p:txBody>
      </p:sp>
    </p:spTree>
    <p:extLst>
      <p:ext uri="{BB962C8B-B14F-4D97-AF65-F5344CB8AC3E}">
        <p14:creationId xmlns:p14="http://schemas.microsoft.com/office/powerpoint/2010/main" val="3688808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if they have any final questions before you discuss the resources, which begin on the next slide.</a:t>
            </a:r>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50</a:t>
            </a:fld>
            <a:endParaRPr lang="en-CA"/>
          </a:p>
        </p:txBody>
      </p:sp>
    </p:spTree>
    <p:extLst>
      <p:ext uri="{BB962C8B-B14F-4D97-AF65-F5344CB8AC3E}">
        <p14:creationId xmlns:p14="http://schemas.microsoft.com/office/powerpoint/2010/main" val="2377545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Walk participants through the Steps to Justice resources on this slide.</a:t>
            </a:r>
          </a:p>
          <a:p>
            <a:pPr marL="171450" indent="-171450">
              <a:spcBef>
                <a:spcPts val="600"/>
              </a:spcBef>
              <a:spcAft>
                <a:spcPts val="600"/>
              </a:spcAft>
              <a:buFont typeface="Arial" panose="020B0604020202020204" pitchFamily="34" charset="0"/>
              <a:buChar char="•"/>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If there is Wi-Fi (in an in-person workshop), go to Steps to Justice website </a:t>
            </a:r>
            <a:r>
              <a:rPr lang="en-CA"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https://stepstojustice.ca/</a:t>
            </a:r>
            <a:r>
              <a:rPr lang="en-CA" sz="1200" dirty="0">
                <a:effectLst/>
                <a:latin typeface="Calibri" panose="020F0502020204030204" pitchFamily="34" charset="0"/>
                <a:ea typeface="Calibri" panose="020F0502020204030204" pitchFamily="34" charset="0"/>
                <a:cs typeface="Calibri" panose="020F0502020204030204" pitchFamily="34" charset="0"/>
              </a:rPr>
              <a:t> to highlight the variety of legal questions there, particularly those regarding human rights and disability. Tell them this slide has links embedded, and you will share slides after the presentation.</a:t>
            </a:r>
          </a:p>
          <a:p>
            <a:pPr marL="171450" indent="-171450">
              <a:spcBef>
                <a:spcPts val="600"/>
              </a:spcBef>
              <a:spcAft>
                <a:spcPts val="600"/>
              </a:spcAft>
              <a:buFont typeface="Arial" panose="020B0604020202020204" pitchFamily="34" charset="0"/>
              <a:buChar char="•"/>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Explain that Steps to Justice includes </a:t>
            </a:r>
            <a:r>
              <a:rPr lang="en-CA" sz="1200" dirty="0">
                <a:solidFill>
                  <a:schemeClr val="tx1"/>
                </a:solidFill>
                <a:cs typeface="Arial" panose="020B0604020202020204" pitchFamily="34" charset="0"/>
              </a:rPr>
              <a:t>clear legal information on common questions people have about discrimination (and other legal topics as well)</a:t>
            </a:r>
          </a:p>
          <a:p>
            <a:pPr marL="171450" indent="-171450">
              <a:spcBef>
                <a:spcPts val="600"/>
              </a:spcBef>
              <a:spcAft>
                <a:spcPts val="600"/>
              </a:spcAft>
              <a:buFont typeface="Arial" panose="020B0604020202020204" pitchFamily="34" charset="0"/>
              <a:buChar char="•"/>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For online training, share your screen and show them a few Steps to Justice questions and resources. This page highlights sample Steps questions about human rights, harassment, and discrimination.</a:t>
            </a:r>
          </a:p>
          <a:p>
            <a:pPr marL="171450" indent="-171450">
              <a:spcBef>
                <a:spcPts val="600"/>
              </a:spcBef>
              <a:spcAft>
                <a:spcPts val="600"/>
              </a:spcAft>
              <a:buFont typeface="Arial" panose="020B0604020202020204" pitchFamily="34" charset="0"/>
              <a:buChar char="•"/>
            </a:pP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Finally, say that CLEO resources can be ordered online to print and distribute to clients in the community.</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b="1" kern="1200" dirty="0">
                <a:solidFill>
                  <a:schemeClr val="tx1"/>
                </a:solidFill>
                <a:effectLst/>
                <a:latin typeface="+mn-lt"/>
                <a:ea typeface="+mn-ea"/>
                <a:cs typeface="+mn-cs"/>
              </a:rPr>
              <a:t>*Website URLs and hyperlinks in PowerPoint’s notes are not ‘live’. You will have to cut and paste links into your browser.</a:t>
            </a:r>
            <a:endParaRPr lang="en-CA" sz="1200" b="1" kern="1200" dirty="0">
              <a:solidFill>
                <a:schemeClr val="tx1"/>
              </a:solidFill>
              <a:effectLst/>
              <a:latin typeface="+mn-lt"/>
              <a:ea typeface="+mn-ea"/>
              <a:cs typeface="+mn-cs"/>
            </a:endParaRPr>
          </a:p>
          <a:p>
            <a:pPr marL="0" indent="0">
              <a:spcBef>
                <a:spcPts val="600"/>
              </a:spcBef>
              <a:spcAft>
                <a:spcPts val="600"/>
              </a:spcAft>
              <a:buFontTx/>
              <a:buNone/>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51</a:t>
            </a:fld>
            <a:endParaRPr lang="en-US"/>
          </a:p>
        </p:txBody>
      </p:sp>
    </p:spTree>
    <p:extLst>
      <p:ext uri="{BB962C8B-B14F-4D97-AF65-F5344CB8AC3E}">
        <p14:creationId xmlns:p14="http://schemas.microsoft.com/office/powerpoint/2010/main" val="154529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your clinic practice includes human rights, insert clinic info and how to access intake. Tell participants they can </a:t>
            </a:r>
            <a:r>
              <a:rPr lang="en-CA" b="1" dirty="0"/>
              <a:t>use the link </a:t>
            </a:r>
            <a:r>
              <a:rPr lang="en-CA" b="0" dirty="0"/>
              <a:t>in this slide to </a:t>
            </a:r>
            <a:r>
              <a:rPr lang="en-CA" dirty="0"/>
              <a:t>access their local clinic by inserting their postal code.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also includes a link to the many specialty clinics that serve specific populations and may practice in human rights law: Black Legal Action Centre (BLAC), Centre for Spanish-Speaking Peoples (CSSP), South Asian Legal Clinic of Ontario (SALCO), Chinese and Southeast Asian Legal Clinic (CSALC), and HIV &amp; Aids Legal Clinic Ontario (HALCO).</a:t>
            </a:r>
          </a:p>
          <a:p>
            <a:pPr marL="0" indent="0">
              <a:spcBef>
                <a:spcPts val="600"/>
              </a:spcBef>
              <a:spcAft>
                <a:spcPts val="600"/>
              </a:spcAft>
              <a:buFont typeface="Arial" panose="020B0604020202020204" pitchFamily="34" charset="0"/>
              <a:buNone/>
            </a:pPr>
            <a:endParaRPr lang="en-CA" dirty="0"/>
          </a:p>
          <a:p>
            <a:pPr marL="0" indent="0">
              <a:spcBef>
                <a:spcPts val="600"/>
              </a:spcBef>
              <a:spcAft>
                <a:spcPts val="600"/>
              </a:spcAft>
              <a:buFont typeface="Arial" panose="020B0604020202020204" pitchFamily="34" charset="0"/>
              <a:buNone/>
            </a:pPr>
            <a:r>
              <a:rPr lang="en-US" dirty="0"/>
              <a:t>Explain that the </a:t>
            </a:r>
            <a:r>
              <a:rPr lang="en-US" sz="1200" dirty="0"/>
              <a:t>Human Rights Legal Support Centre was established by law, under Ontario’s </a:t>
            </a:r>
            <a:r>
              <a:rPr lang="en-US" sz="1200" i="1" dirty="0"/>
              <a:t>Human Rights Code</a:t>
            </a:r>
            <a:r>
              <a:rPr lang="en-US" sz="1200" dirty="0"/>
              <a:t>. It provides a staged approach to services, does an assessment of the strength of the complaint and the person’s ability to represent themselves.</a:t>
            </a:r>
          </a:p>
          <a:p>
            <a:pPr marL="171450" indent="-171450">
              <a:spcBef>
                <a:spcPts val="600"/>
              </a:spcBef>
              <a:spcAft>
                <a:spcPts val="600"/>
              </a:spcAft>
              <a:buFont typeface="Arial" panose="020B0604020202020204" pitchFamily="34" charset="0"/>
              <a:buChar char="•"/>
            </a:pPr>
            <a:endParaRPr lang="en-US" sz="1200" dirty="0"/>
          </a:p>
          <a:p>
            <a:pPr marL="0" indent="0">
              <a:spcBef>
                <a:spcPts val="600"/>
              </a:spcBef>
              <a:spcAft>
                <a:spcPts val="600"/>
              </a:spcAft>
              <a:buFont typeface="Arial" panose="020B0604020202020204" pitchFamily="34" charset="0"/>
              <a:buNone/>
            </a:pPr>
            <a:r>
              <a:rPr lang="en-US" sz="1200" dirty="0"/>
              <a:t>Remind participants that you will share these slides after the presentation and that the resources are hyperlinked in the slides.</a:t>
            </a:r>
          </a:p>
          <a:p>
            <a:pPr marL="0" indent="0">
              <a:spcBef>
                <a:spcPts val="600"/>
              </a:spcBef>
              <a:spcAft>
                <a:spcPts val="600"/>
              </a:spcAft>
              <a:buFont typeface="Arial" panose="020B0604020202020204" pitchFamily="34" charset="0"/>
              <a:buNone/>
            </a:pPr>
            <a:endParaRPr lang="en-US" sz="1200" dirty="0"/>
          </a:p>
          <a:p>
            <a:pPr marL="0" indent="0">
              <a:spcBef>
                <a:spcPts val="600"/>
              </a:spcBef>
              <a:spcAft>
                <a:spcPts val="600"/>
              </a:spcAft>
              <a:buFont typeface="Arial" panose="020B0604020202020204" pitchFamily="34" charset="0"/>
              <a:buNone/>
            </a:pPr>
            <a:endParaRPr lang="en-US" sz="1200" dirty="0"/>
          </a:p>
          <a:p>
            <a:pPr marL="0" indent="0">
              <a:spcBef>
                <a:spcPts val="600"/>
              </a:spcBef>
              <a:spcAft>
                <a:spcPts val="600"/>
              </a:spcAft>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52</a:t>
            </a:fld>
            <a:endParaRPr lang="en-CA"/>
          </a:p>
        </p:txBody>
      </p:sp>
    </p:spTree>
    <p:extLst>
      <p:ext uri="{BB962C8B-B14F-4D97-AF65-F5344CB8AC3E}">
        <p14:creationId xmlns:p14="http://schemas.microsoft.com/office/powerpoint/2010/main" val="474261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dirty="0"/>
              <a:t>The </a:t>
            </a:r>
            <a:r>
              <a:rPr lang="en-US" sz="1200" dirty="0"/>
              <a:t>Human Rights Tribunal of Ontario was also established by law under Ontario’s </a:t>
            </a:r>
            <a:r>
              <a:rPr lang="en-US" sz="1200" i="1" dirty="0"/>
              <a:t>Human Rights Code</a:t>
            </a:r>
            <a:r>
              <a:rPr lang="en-US" sz="1200" dirty="0"/>
              <a:t>. Their website has many helpful resources about the process, videos and guides that discuss human rights and discrimination, and self-help guides.</a:t>
            </a:r>
          </a:p>
          <a:p>
            <a:pPr marL="171450" indent="-171450">
              <a:spcBef>
                <a:spcPts val="600"/>
              </a:spcBef>
              <a:spcAft>
                <a:spcPts val="600"/>
              </a:spcAft>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EFC3A7C0-7866-EF41-8560-EA2407AC7309}" type="slidenum">
              <a:rPr lang="en-US" smtClean="0"/>
              <a:t>53</a:t>
            </a:fld>
            <a:endParaRPr lang="en-US"/>
          </a:p>
        </p:txBody>
      </p:sp>
    </p:spTree>
    <p:extLst>
      <p:ext uri="{BB962C8B-B14F-4D97-AF65-F5344CB8AC3E}">
        <p14:creationId xmlns:p14="http://schemas.microsoft.com/office/powerpoint/2010/main" val="21846541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dirty="0"/>
              <a:t>The Ontario Human Rights Commission was also </a:t>
            </a:r>
            <a:r>
              <a:rPr lang="en-US" sz="1200" dirty="0"/>
              <a:t>established under Ontario’s </a:t>
            </a:r>
            <a:r>
              <a:rPr lang="en-US" sz="1200" i="1" dirty="0"/>
              <a:t>Human Rights Code</a:t>
            </a:r>
            <a:r>
              <a:rPr lang="en-US" sz="1200" dirty="0"/>
              <a:t>. Their website includes legal information, resources and policy statements.</a:t>
            </a:r>
          </a:p>
          <a:p>
            <a:pPr marL="171450" indent="-171450">
              <a:spcBef>
                <a:spcPts val="600"/>
              </a:spcBef>
              <a:spcAft>
                <a:spcPts val="600"/>
              </a:spcAft>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t>The Canadian Human Rights Commission is for federally regulated industries </a:t>
            </a:r>
            <a:r>
              <a:rPr lang="en-US" sz="1200" dirty="0">
                <a:solidFill>
                  <a:schemeClr val="tx1"/>
                </a:solidFill>
              </a:rPr>
              <a:t>—</a:t>
            </a:r>
            <a:r>
              <a:rPr lang="en-US" sz="1200" dirty="0"/>
              <a:t> see the list included. The site includes similar resources and legal information relevant to the </a:t>
            </a:r>
            <a:r>
              <a:rPr lang="en-US" sz="1200" i="1" dirty="0"/>
              <a:t>Canadian Human Rights Act</a:t>
            </a:r>
            <a:r>
              <a:rPr lang="en-US" sz="1200" dirty="0"/>
              <a:t> and areas of federal jurisdiction</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EFC3A7C0-7866-EF41-8560-EA2407AC7309}" type="slidenum">
              <a:rPr lang="en-US" smtClean="0"/>
              <a:t>54</a:t>
            </a:fld>
            <a:endParaRPr lang="en-US"/>
          </a:p>
        </p:txBody>
      </p:sp>
    </p:spTree>
    <p:extLst>
      <p:ext uri="{BB962C8B-B14F-4D97-AF65-F5344CB8AC3E}">
        <p14:creationId xmlns:p14="http://schemas.microsoft.com/office/powerpoint/2010/main" val="1726986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Include your clinic’s information and your contact email on this slide. Add any details about your clinic’s intake process that you wish to share. </a:t>
            </a:r>
          </a:p>
          <a:p>
            <a:pPr marL="0" indent="0" defTabSz="920984">
              <a:lnSpc>
                <a:spcPct val="115000"/>
              </a:lnSpc>
              <a:spcBef>
                <a:spcPts val="604"/>
              </a:spcBef>
              <a:spcAft>
                <a:spcPts val="0"/>
              </a:spcAft>
              <a:buFont typeface="Symbol" panose="05050102010706020507" pitchFamily="18" charset="2"/>
              <a:buNone/>
              <a:defRPr/>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defTabSz="920984">
              <a:lnSpc>
                <a:spcPct val="115000"/>
              </a:lnSpc>
              <a:spcBef>
                <a:spcPts val="604"/>
              </a:spcBef>
              <a:spcAft>
                <a:spcPts val="0"/>
              </a:spcAft>
              <a:buFont typeface="Symbol" panose="05050102010706020507" pitchFamily="18" charset="2"/>
              <a:buNone/>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Acknowledge the expertise and invaluable assistance of </a:t>
            </a:r>
            <a:r>
              <a:rPr lang="en-CA" sz="1200" dirty="0">
                <a:effectLst/>
                <a:latin typeface="Calibri" panose="020F0502020204030204" pitchFamily="34" charset="0"/>
                <a:ea typeface="Times New Roman" panose="02020603050405020304" pitchFamily="18" charset="0"/>
              </a:rPr>
              <a:t>the HIV &amp; AIDS Legal Clinic Ontario (HALCO)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 the creation of this resource.</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55</a:t>
            </a:fld>
            <a:endParaRPr lang="en-US"/>
          </a:p>
        </p:txBody>
      </p:sp>
    </p:spTree>
    <p:extLst>
      <p:ext uri="{BB962C8B-B14F-4D97-AF65-F5344CB8AC3E}">
        <p14:creationId xmlns:p14="http://schemas.microsoft.com/office/powerpoint/2010/main" val="37501524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spcAft>
                <a:spcPts val="600"/>
              </a:spcAft>
              <a:buFont typeface="Symbol" panose="05050102010706020507" pitchFamily="18" charset="2"/>
              <a:buNone/>
              <a:tabLst>
                <a:tab pos="228600" algn="l"/>
                <a:tab pos="457200" algn="l"/>
              </a:tabLst>
            </a:pPr>
            <a:endParaRPr lang="en-CA" sz="1200" dirty="0">
              <a:effectLst/>
              <a:latin typeface="+mn-l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200" dirty="0">
                <a:effectLst/>
                <a:latin typeface="+mn-lt"/>
                <a:ea typeface="Times New Roman" panose="02020603050405020304" pitchFamily="18" charset="0"/>
              </a:rPr>
              <a:t>Distribute evaluation form that participants can fill out and email to you after the training or complete on the spot (this usually gets a higher response rate)</a:t>
            </a:r>
          </a:p>
          <a:p>
            <a:pPr marL="342900" lvl="0" indent="-342900">
              <a:spcBef>
                <a:spcPts val="600"/>
              </a:spcBef>
              <a:spcAft>
                <a:spcPts val="600"/>
              </a:spcAft>
              <a:buFont typeface="Symbol" panose="05050102010706020507" pitchFamily="18" charset="2"/>
              <a:buChar char=""/>
              <a:tabLst>
                <a:tab pos="228600" algn="l"/>
                <a:tab pos="457200" algn="l"/>
              </a:tabLst>
            </a:pPr>
            <a:endParaRPr lang="en-CA" sz="1200" dirty="0">
              <a:effectLst/>
              <a:latin typeface="+mn-lt"/>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200" dirty="0">
                <a:effectLst/>
                <a:latin typeface="+mn-lt"/>
                <a:ea typeface="Times New Roman" panose="02020603050405020304" pitchFamily="18" charset="0"/>
              </a:rPr>
              <a:t>Ask participants if they want to share any feedback about the training</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56</a:t>
            </a:fld>
            <a:endParaRPr lang="en-US"/>
          </a:p>
        </p:txBody>
      </p:sp>
    </p:spTree>
    <p:extLst>
      <p:ext uri="{BB962C8B-B14F-4D97-AF65-F5344CB8AC3E}">
        <p14:creationId xmlns:p14="http://schemas.microsoft.com/office/powerpoint/2010/main" val="21076641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60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Highlight funding from Law Foundation of Ontario </a:t>
            </a:r>
            <a:r>
              <a:rPr lang="en-CA" sz="1200" kern="1200" dirty="0">
                <a:solidFill>
                  <a:schemeClr val="tx1"/>
                </a:solidFill>
                <a:effectLst/>
                <a:latin typeface="+mn-lt"/>
                <a:ea typeface="+mn-ea"/>
                <a:cs typeface="+mn-cs"/>
              </a:rPr>
              <a:t>—</a:t>
            </a:r>
            <a:r>
              <a:rPr lang="en-CA" dirty="0">
                <a:effectLst/>
              </a:rPr>
              <a:t>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and that this training is part of a series developed by CLEO in collaboration with ACLCO and OJEN as part of a clinic advisory group from across the province</a:t>
            </a:r>
            <a:endParaRPr lang="en-US" dirty="0"/>
          </a:p>
        </p:txBody>
      </p:sp>
      <p:sp>
        <p:nvSpPr>
          <p:cNvPr id="4" name="Slide Number Placeholder 3"/>
          <p:cNvSpPr>
            <a:spLocks noGrp="1"/>
          </p:cNvSpPr>
          <p:nvPr>
            <p:ph type="sldNum" sz="quarter" idx="5"/>
          </p:nvPr>
        </p:nvSpPr>
        <p:spPr/>
        <p:txBody>
          <a:bodyPr/>
          <a:lstStyle/>
          <a:p>
            <a:fld id="{A1C509C2-0C8F-4759-8252-F700DFB41219}" type="slidenum">
              <a:rPr lang="en-CA" smtClean="0"/>
              <a:t>57</a:t>
            </a:fld>
            <a:endParaRPr lang="en-CA"/>
          </a:p>
        </p:txBody>
      </p:sp>
    </p:spTree>
    <p:extLst>
      <p:ext uri="{BB962C8B-B14F-4D97-AF65-F5344CB8AC3E}">
        <p14:creationId xmlns:p14="http://schemas.microsoft.com/office/powerpoint/2010/main" val="202493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en-CA" sz="1200" b="0" i="0" kern="1200" dirty="0">
                <a:solidFill>
                  <a:schemeClr val="tx1"/>
                </a:solidFill>
                <a:effectLst/>
                <a:latin typeface="Calibri" panose="020F0502020204030204" pitchFamily="34" charset="0"/>
                <a:ea typeface="+mn-ea"/>
                <a:cs typeface="Calibri" panose="020F0502020204030204" pitchFamily="34" charset="0"/>
              </a:rPr>
              <a:t>[</a:t>
            </a:r>
            <a:r>
              <a:rPr lang="en-CA" sz="1200" b="1" i="0" kern="1200" dirty="0">
                <a:solidFill>
                  <a:schemeClr val="tx1"/>
                </a:solidFill>
                <a:effectLst/>
                <a:latin typeface="Calibri" panose="020F0502020204030204" pitchFamily="34" charset="0"/>
                <a:ea typeface="+mn-ea"/>
                <a:cs typeface="Calibri" panose="020F0502020204030204" pitchFamily="34" charset="0"/>
              </a:rPr>
              <a:t>Myth Busting Activity — see instructions in notes at slide 5]</a:t>
            </a:r>
            <a:endParaRPr lang="en-CA" sz="1200" b="1" i="0" dirty="0">
              <a:effectLst/>
              <a:latin typeface="Calibri" panose="020F0502020204030204" pitchFamily="34" charset="0"/>
              <a:cs typeface="Calibri" panose="020F0502020204030204" pitchFamily="34" charset="0"/>
            </a:endParaRPr>
          </a:p>
          <a:p>
            <a:pPr marL="345369" indent="-345369">
              <a:lnSpc>
                <a:spcPct val="115000"/>
              </a:lnSpc>
              <a:spcBef>
                <a:spcPts val="604"/>
              </a:spcBef>
              <a:spcAft>
                <a:spcPts val="604"/>
              </a:spcAft>
              <a:buFont typeface="Arial" panose="020B0604020202020204" pitchFamily="34" charset="0"/>
              <a:buChar char="•"/>
            </a:pPr>
            <a:endParaRPr lang="en-CA" sz="1200" b="1" i="0" dirty="0">
              <a:latin typeface="Calibri" panose="020F0502020204030204" pitchFamily="34" charset="0"/>
              <a:ea typeface="+mn-ea"/>
              <a:cs typeface="Calibri" panose="020F0502020204030204" pitchFamily="34" charset="0"/>
            </a:endParaRPr>
          </a:p>
          <a:p>
            <a:pPr marL="0" indent="0">
              <a:lnSpc>
                <a:spcPct val="115000"/>
              </a:lnSpc>
              <a:spcBef>
                <a:spcPts val="604"/>
              </a:spcBef>
              <a:spcAft>
                <a:spcPts val="604"/>
              </a:spcAft>
              <a:buFontTx/>
              <a:buNone/>
            </a:pPr>
            <a:r>
              <a:rPr lang="en-US" sz="1200" b="1" i="0" dirty="0">
                <a:latin typeface="Calibri" panose="020F0502020204030204" pitchFamily="34" charset="0"/>
                <a:ea typeface="Times New Roman" panose="02020603050405020304" pitchFamily="18" charset="0"/>
                <a:cs typeface="Calibri" panose="020F0502020204030204" pitchFamily="34" charset="0"/>
              </a:rPr>
              <a:t>Answer: False</a:t>
            </a:r>
          </a:p>
          <a:p>
            <a:pPr marL="0" marR="0" lvl="0" indent="0" algn="l" defTabSz="914400" rtl="0" eaLnBrk="1" fontAlgn="auto" latinLnBrk="0" hangingPunct="1">
              <a:lnSpc>
                <a:spcPct val="115000"/>
              </a:lnSpc>
              <a:spcBef>
                <a:spcPts val="604"/>
              </a:spcBef>
              <a:spcAft>
                <a:spcPts val="604"/>
              </a:spcAft>
              <a:buClrTx/>
              <a:buSzTx/>
              <a:buFontTx/>
              <a:buNone/>
              <a:tabLst/>
              <a:defRPr/>
            </a:pPr>
            <a:endParaRPr lang="en-CA" sz="1200" b="0" i="0" dirty="0">
              <a:latin typeface="Calibri" panose="020F0502020204030204" pitchFamily="34" charset="0"/>
              <a:ea typeface="Heiti TC Medium"/>
              <a:cs typeface="Calibri" panose="020F0502020204030204" pitchFamily="34" charset="0"/>
            </a:endParaRPr>
          </a:p>
          <a:p>
            <a:pPr marL="0" marR="0" lvl="0" indent="0" algn="l" defTabSz="914400" rtl="0" eaLnBrk="1" fontAlgn="auto" latinLnBrk="0" hangingPunct="1">
              <a:lnSpc>
                <a:spcPct val="115000"/>
              </a:lnSpc>
              <a:spcBef>
                <a:spcPts val="604"/>
              </a:spcBef>
              <a:spcAft>
                <a:spcPts val="604"/>
              </a:spcAft>
              <a:buClrTx/>
              <a:buSzTx/>
              <a:buFontTx/>
              <a:buNone/>
              <a:tabLst/>
              <a:defRPr/>
            </a:pPr>
            <a:r>
              <a:rPr lang="en-CA" sz="1200" b="0" i="0" dirty="0">
                <a:latin typeface="Calibri" panose="020F0502020204030204" pitchFamily="34" charset="0"/>
                <a:ea typeface="Heiti TC Medium"/>
                <a:cs typeface="Calibri" panose="020F0502020204030204" pitchFamily="34" charset="0"/>
              </a:rPr>
              <a:t>Discrimination does</a:t>
            </a:r>
            <a:r>
              <a:rPr lang="en-CA" sz="1200" b="0" i="0" baseline="0" dirty="0">
                <a:latin typeface="Calibri" panose="020F0502020204030204" pitchFamily="34" charset="0"/>
                <a:ea typeface="Heiti TC Medium"/>
                <a:cs typeface="Calibri" panose="020F0502020204030204" pitchFamily="34" charset="0"/>
              </a:rPr>
              <a:t> not have to be intentional.  A person who has filed a human rights application does not have to prove that the other person or an organization intended to discriminate against the person who filed the application. This is a long-established principle of human rights and anti-discrimination law in Canada.  </a:t>
            </a:r>
          </a:p>
          <a:p>
            <a:pPr marL="0" marR="0" lvl="0" indent="0" algn="l" defTabSz="914400" rtl="0" eaLnBrk="1" fontAlgn="auto" latinLnBrk="0" hangingPunct="1">
              <a:lnSpc>
                <a:spcPct val="115000"/>
              </a:lnSpc>
              <a:spcBef>
                <a:spcPts val="604"/>
              </a:spcBef>
              <a:spcAft>
                <a:spcPts val="604"/>
              </a:spcAft>
              <a:buClrTx/>
              <a:buSzTx/>
              <a:buFontTx/>
              <a:buNone/>
              <a:tabLst/>
              <a:defRPr/>
            </a:pPr>
            <a:endParaRPr lang="en-CA" sz="1200" b="0" i="0" baseline="0" dirty="0">
              <a:latin typeface="Calibri" panose="020F0502020204030204" pitchFamily="34" charset="0"/>
              <a:ea typeface="Heiti TC Medium"/>
              <a:cs typeface="Calibri" panose="020F0502020204030204" pitchFamily="34" charset="0"/>
            </a:endParaRPr>
          </a:p>
          <a:p>
            <a:pPr marL="0" marR="0" lvl="0" indent="0" algn="l" defTabSz="914400" rtl="0" eaLnBrk="1" fontAlgn="auto" latinLnBrk="0" hangingPunct="1">
              <a:lnSpc>
                <a:spcPct val="115000"/>
              </a:lnSpc>
              <a:spcBef>
                <a:spcPts val="604"/>
              </a:spcBef>
              <a:spcAft>
                <a:spcPts val="604"/>
              </a:spcAft>
              <a:buClrTx/>
              <a:buSzTx/>
              <a:buFontTx/>
              <a:buNone/>
              <a:tabLst/>
              <a:defRPr/>
            </a:pPr>
            <a:r>
              <a:rPr lang="en-CA" sz="1200" b="0" i="0" baseline="0" dirty="0">
                <a:latin typeface="Calibri" panose="020F0502020204030204" pitchFamily="34" charset="0"/>
                <a:ea typeface="Heiti TC Medium"/>
                <a:cs typeface="Calibri" panose="020F0502020204030204" pitchFamily="34" charset="0"/>
              </a:rPr>
              <a:t>In 1985, in a case involving the interpretation of Ontario’s </a:t>
            </a:r>
            <a:r>
              <a:rPr lang="en-CA" sz="1200" b="0" i="1" baseline="0" dirty="0">
                <a:latin typeface="Calibri" panose="020F0502020204030204" pitchFamily="34" charset="0"/>
                <a:ea typeface="Heiti TC Medium"/>
                <a:cs typeface="Calibri" panose="020F0502020204030204" pitchFamily="34" charset="0"/>
              </a:rPr>
              <a:t>Human Rights Code</a:t>
            </a:r>
            <a:r>
              <a:rPr lang="en-CA" sz="1200" b="0" i="0" baseline="0" dirty="0">
                <a:latin typeface="Calibri" panose="020F0502020204030204" pitchFamily="34" charset="0"/>
                <a:ea typeface="Heiti TC Medium"/>
                <a:cs typeface="Calibri" panose="020F0502020204030204" pitchFamily="34" charset="0"/>
              </a:rPr>
              <a:t>, Mr. Justice McIntyre writing on behalf of a unanimous judgment the Supreme Court of Canada stated: “</a:t>
            </a:r>
            <a:r>
              <a:rPr lang="en-CA" sz="1200" b="0" i="0" kern="1200" dirty="0">
                <a:solidFill>
                  <a:schemeClr val="tx1"/>
                </a:solidFill>
                <a:effectLst/>
                <a:latin typeface="Calibri" panose="020F0502020204030204" pitchFamily="34" charset="0"/>
                <a:ea typeface="+mn-ea"/>
                <a:cs typeface="Calibri" panose="020F0502020204030204" pitchFamily="34" charset="0"/>
              </a:rPr>
              <a:t>The proof of intent, a necessary requirement in our approach to criminal and punitive legislation, should not be a governing factor in construing human rights legislation aimed at the elimination of discrimination. It is my view that the courts below were in error in finding an intent to discriminate to be a necessary element of proof.” See</a:t>
            </a:r>
            <a:r>
              <a:rPr lang="en-CA" sz="1200" b="0" i="0" dirty="0">
                <a:latin typeface="Calibri" panose="020F0502020204030204" pitchFamily="34" charset="0"/>
                <a:cs typeface="Calibri" panose="020F0502020204030204" pitchFamily="34" charset="0"/>
              </a:rPr>
              <a:t>, 1985 CanLII 18 (SCC), [1985] 2 SCR 536. Ont. Human Rights Comm. v. Simpsons-Sears.</a:t>
            </a:r>
            <a:br>
              <a:rPr lang="en-CA" sz="1200" b="0" i="0" dirty="0">
                <a:latin typeface="Calibri" panose="020F0502020204030204" pitchFamily="34" charset="0"/>
                <a:ea typeface="Heiti TC Medium"/>
                <a:cs typeface="Calibri" panose="020F0502020204030204" pitchFamily="34" charset="0"/>
              </a:rPr>
            </a:br>
            <a:endParaRPr lang="en-CA" sz="1200" b="0" i="0" dirty="0">
              <a:latin typeface="Calibri" panose="020F0502020204030204" pitchFamily="34" charset="0"/>
              <a:ea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6</a:t>
            </a:fld>
            <a:endParaRPr lang="en-CA"/>
          </a:p>
        </p:txBody>
      </p:sp>
    </p:spTree>
    <p:extLst>
      <p:ext uri="{BB962C8B-B14F-4D97-AF65-F5344CB8AC3E}">
        <p14:creationId xmlns:p14="http://schemas.microsoft.com/office/powerpoint/2010/main" val="47914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en-CA" sz="1200" b="1" kern="1200" dirty="0">
                <a:solidFill>
                  <a:schemeClr val="tx1"/>
                </a:solidFill>
                <a:effectLst/>
                <a:latin typeface="+mn-lt"/>
                <a:ea typeface="+mn-ea"/>
                <a:cs typeface="+mn-cs"/>
              </a:rPr>
              <a:t>[Myth Busting Activity — see instructions in notes at slide 5]</a:t>
            </a:r>
            <a:endParaRPr lang="en-CA" sz="1400" b="1" dirty="0">
              <a:effectLst/>
            </a:endParaRPr>
          </a:p>
          <a:p>
            <a:pPr marL="345369" indent="-345369">
              <a:lnSpc>
                <a:spcPct val="115000"/>
              </a:lnSpc>
              <a:spcBef>
                <a:spcPts val="604"/>
              </a:spcBef>
              <a:spcAft>
                <a:spcPts val="604"/>
              </a:spcAft>
              <a:buFont typeface="Arial" panose="020B0604020202020204" pitchFamily="34" charset="0"/>
              <a:buChar char="•"/>
            </a:pPr>
            <a:endParaRPr lang="en-CA" sz="1200" b="0" dirty="0">
              <a:latin typeface="+mn-lt"/>
              <a:ea typeface="+mn-ea"/>
            </a:endParaRPr>
          </a:p>
          <a:p>
            <a:pPr marL="0" indent="0">
              <a:lnSpc>
                <a:spcPct val="115000"/>
              </a:lnSpc>
              <a:spcBef>
                <a:spcPts val="604"/>
              </a:spcBef>
              <a:spcAft>
                <a:spcPts val="604"/>
              </a:spcAft>
              <a:buFontTx/>
              <a:buNone/>
            </a:pPr>
            <a:r>
              <a:rPr lang="en-US" sz="1400" b="1" dirty="0">
                <a:latin typeface="Calibri" panose="020F0502020204030204" pitchFamily="34" charset="0"/>
                <a:ea typeface="Times New Roman" panose="02020603050405020304" pitchFamily="18" charset="0"/>
              </a:rPr>
              <a:t>Answer: False</a:t>
            </a:r>
            <a:r>
              <a:rPr lang="en-US" sz="1400" dirty="0">
                <a:latin typeface="Calibri" panose="020F0502020204030204" pitchFamily="34" charset="0"/>
                <a:ea typeface="Times New Roman" panose="02020603050405020304" pitchFamily="18" charset="0"/>
              </a:rPr>
              <a:t>.</a:t>
            </a:r>
            <a:r>
              <a:rPr lang="en-US" sz="1400" b="1" dirty="0">
                <a:latin typeface="Calibri" panose="020F0502020204030204" pitchFamily="34" charset="0"/>
                <a:ea typeface="Times New Roman" panose="02020603050405020304" pitchFamily="18" charset="0"/>
              </a:rPr>
              <a:t> </a:t>
            </a:r>
          </a:p>
          <a:p>
            <a:pPr marL="0" indent="0">
              <a:lnSpc>
                <a:spcPct val="115000"/>
              </a:lnSpc>
              <a:spcBef>
                <a:spcPts val="604"/>
              </a:spcBef>
              <a:spcAft>
                <a:spcPts val="604"/>
              </a:spcAft>
              <a:buFontTx/>
              <a:buNone/>
            </a:pPr>
            <a:endParaRPr lang="en-US" sz="1400" b="1" dirty="0">
              <a:latin typeface="Calibri" panose="020F0502020204030204" pitchFamily="34" charset="0"/>
              <a:ea typeface="Heiti TC Medium"/>
              <a:cs typeface="Times New Roman" panose="02020603050405020304" pitchFamily="18" charset="0"/>
            </a:endParaRPr>
          </a:p>
          <a:p>
            <a:pPr marL="0" marR="0" lvl="0" indent="0" algn="l" defTabSz="914400" rtl="0" eaLnBrk="1" fontAlgn="auto" latinLnBrk="0" hangingPunct="1">
              <a:lnSpc>
                <a:spcPct val="115000"/>
              </a:lnSpc>
              <a:spcBef>
                <a:spcPts val="604"/>
              </a:spcBef>
              <a:spcAft>
                <a:spcPts val="604"/>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Medical assessments should only take place </a:t>
            </a:r>
            <a:r>
              <a:rPr lang="en-CA" sz="1800" b="1" u="sng" dirty="0">
                <a:effectLst/>
                <a:latin typeface="Calibri" panose="020F0502020204030204" pitchFamily="34" charset="0"/>
                <a:ea typeface="Calibri" panose="020F0502020204030204" pitchFamily="34" charset="0"/>
                <a:cs typeface="Times New Roman" panose="02020603050405020304" pitchFamily="18" charset="0"/>
              </a:rPr>
              <a:t>after</a:t>
            </a:r>
            <a:r>
              <a:rPr lang="en-CA" sz="1800" dirty="0">
                <a:effectLst/>
                <a:latin typeface="Calibri" panose="020F0502020204030204" pitchFamily="34" charset="0"/>
                <a:ea typeface="Calibri" panose="020F0502020204030204" pitchFamily="34" charset="0"/>
                <a:cs typeface="Times New Roman" panose="02020603050405020304" pitchFamily="18" charset="0"/>
              </a:rPr>
              <a:t> a conditional offer of employment is made, and preferably a</a:t>
            </a:r>
            <a:r>
              <a:rPr lang="en-CA" sz="1800" baseline="0" dirty="0">
                <a:effectLst/>
                <a:latin typeface="Calibri" panose="020F0502020204030204" pitchFamily="34" charset="0"/>
                <a:ea typeface="Calibri" panose="020F0502020204030204" pitchFamily="34" charset="0"/>
                <a:cs typeface="Times New Roman" panose="02020603050405020304" pitchFamily="18" charset="0"/>
              </a:rPr>
              <a:t> written offer</a:t>
            </a:r>
            <a:r>
              <a:rPr lang="en-CA" sz="1800" dirty="0">
                <a:effectLst/>
                <a:latin typeface="Calibri" panose="020F0502020204030204" pitchFamily="34" charset="0"/>
                <a:ea typeface="Calibri" panose="020F0502020204030204" pitchFamily="34" charset="0"/>
                <a:cs typeface="Times New Roman" panose="02020603050405020304" pitchFamily="18" charset="0"/>
              </a:rPr>
              <a:t>.  Medical assessment must be limited to verifying or determining a person’s ability to perform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essential job duties</a:t>
            </a:r>
            <a:r>
              <a:rPr lang="en-CA" sz="1800" dirty="0">
                <a:effectLst/>
                <a:latin typeface="Calibri" panose="020F0502020204030204" pitchFamily="34" charset="0"/>
                <a:ea typeface="Calibri" panose="020F0502020204030204" pitchFamily="34" charset="0"/>
                <a:cs typeface="Times New Roman" panose="02020603050405020304" pitchFamily="18" charset="0"/>
              </a:rPr>
              <a:t>.  This allows an applicant with a disability the right to be considered exclusively on her or his merits during the job selection process.</a:t>
            </a:r>
            <a:r>
              <a:rPr lang="en-CA" sz="1800" baseline="0" dirty="0">
                <a:effectLst/>
                <a:latin typeface="Calibri" panose="020F0502020204030204" pitchFamily="34" charset="0"/>
                <a:ea typeface="Calibri" panose="020F0502020204030204" pitchFamily="34" charset="0"/>
                <a:cs typeface="Times New Roman" panose="02020603050405020304" pitchFamily="18" charset="0"/>
              </a:rPr>
              <a:t>  For more information and guidance, see the Ontario Human Rights Commission's website at: </a:t>
            </a:r>
          </a:p>
          <a:p>
            <a:pPr marL="0" marR="0" lvl="0" indent="0" algn="l" defTabSz="914400" rtl="0" eaLnBrk="1" fontAlgn="auto" latinLnBrk="0" hangingPunct="1">
              <a:lnSpc>
                <a:spcPct val="115000"/>
              </a:lnSpc>
              <a:spcBef>
                <a:spcPts val="604"/>
              </a:spcBef>
              <a:spcAft>
                <a:spcPts val="604"/>
              </a:spcAft>
              <a:buClrTx/>
              <a:buSzTx/>
              <a:buFontTx/>
              <a:buNone/>
              <a:tabLst/>
              <a:defRPr/>
            </a:pPr>
            <a:endParaRPr lang="en-CA" sz="18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604"/>
              </a:spcBef>
              <a:spcAft>
                <a:spcPts val="604"/>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http://www.ohrc.on.ca/en/iv-human-rights-issues-all-stages-employment/6-requesting-job-related-sensitive-information</a:t>
            </a:r>
            <a:br>
              <a:rPr lang="en-CA" sz="1400" dirty="0">
                <a:latin typeface="Arial" panose="020B0604020202020204" pitchFamily="34" charset="0"/>
                <a:ea typeface="Heiti TC Medium"/>
                <a:cs typeface="Times New Roman" panose="02020603050405020304" pitchFamily="18" charset="0"/>
              </a:rPr>
            </a:br>
            <a:endParaRPr lang="en-CA" sz="14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*Website URLs and hyperlinks in PowerPoint’s notes are not ‘live’. You will have to cut and paste links into your browser.</a:t>
            </a:r>
            <a:endParaRPr lang="en-CA" sz="1200" b="1"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7</a:t>
            </a:fld>
            <a:endParaRPr lang="en-CA"/>
          </a:p>
        </p:txBody>
      </p:sp>
    </p:spTree>
    <p:extLst>
      <p:ext uri="{BB962C8B-B14F-4D97-AF65-F5344CB8AC3E}">
        <p14:creationId xmlns:p14="http://schemas.microsoft.com/office/powerpoint/2010/main" val="402370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en-CA" sz="1200" b="1" kern="1200" dirty="0">
                <a:solidFill>
                  <a:schemeClr val="tx1"/>
                </a:solidFill>
                <a:effectLst/>
                <a:latin typeface="+mn-lt"/>
                <a:ea typeface="+mn-ea"/>
                <a:cs typeface="+mn-cs"/>
              </a:rPr>
              <a:t>[Myth Busting Activity — see instructions in notes at slide 5]</a:t>
            </a:r>
            <a:endParaRPr lang="en-CA" sz="1400" b="1" dirty="0">
              <a:effectLst/>
            </a:endParaRPr>
          </a:p>
          <a:p>
            <a:pPr marL="345369" indent="-345369">
              <a:lnSpc>
                <a:spcPct val="115000"/>
              </a:lnSpc>
              <a:spcBef>
                <a:spcPts val="604"/>
              </a:spcBef>
              <a:spcAft>
                <a:spcPts val="604"/>
              </a:spcAft>
              <a:buFont typeface="Arial" panose="020B0604020202020204" pitchFamily="34" charset="0"/>
              <a:buChar char="•"/>
            </a:pPr>
            <a:endParaRPr lang="en-CA" sz="1200" b="0" dirty="0">
              <a:latin typeface="+mn-lt"/>
              <a:ea typeface="+mn-ea"/>
            </a:endParaRPr>
          </a:p>
          <a:p>
            <a:pPr marL="0" indent="0">
              <a:lnSpc>
                <a:spcPct val="115000"/>
              </a:lnSpc>
              <a:spcBef>
                <a:spcPts val="604"/>
              </a:spcBef>
              <a:spcAft>
                <a:spcPts val="604"/>
              </a:spcAft>
              <a:buFontTx/>
              <a:buNone/>
            </a:pPr>
            <a:r>
              <a:rPr lang="en-US" sz="1400" b="1" dirty="0">
                <a:latin typeface="Calibri" panose="020F0502020204030204" pitchFamily="34" charset="0"/>
                <a:ea typeface="Times New Roman" panose="02020603050405020304" pitchFamily="18" charset="0"/>
              </a:rPr>
              <a:t>Answer: True</a:t>
            </a:r>
            <a:r>
              <a:rPr lang="en-US" sz="1400" dirty="0">
                <a:latin typeface="Calibri" panose="020F0502020204030204" pitchFamily="34" charset="0"/>
                <a:ea typeface="Times New Roman" panose="02020603050405020304" pitchFamily="18" charset="0"/>
              </a:rPr>
              <a:t>.</a:t>
            </a:r>
            <a:r>
              <a:rPr lang="en-US" sz="1400" b="1" dirty="0">
                <a:latin typeface="Calibri" panose="020F0502020204030204" pitchFamily="34" charset="0"/>
                <a:ea typeface="Times New Roman" panose="02020603050405020304" pitchFamily="18" charset="0"/>
              </a:rPr>
              <a:t> </a:t>
            </a:r>
          </a:p>
          <a:p>
            <a:pPr marL="0" indent="0">
              <a:lnSpc>
                <a:spcPct val="115000"/>
              </a:lnSpc>
              <a:spcBef>
                <a:spcPts val="604"/>
              </a:spcBef>
              <a:spcAft>
                <a:spcPts val="604"/>
              </a:spcAft>
              <a:buFontTx/>
              <a:buNone/>
            </a:pPr>
            <a:endParaRPr lang="en-US" sz="1400" b="1" dirty="0">
              <a:latin typeface="Calibri" panose="020F0502020204030204" pitchFamily="34" charset="0"/>
              <a:ea typeface="Heiti TC Medium"/>
              <a:cs typeface="Times New Roman" panose="02020603050405020304" pitchFamily="18" charset="0"/>
            </a:endParaRPr>
          </a:p>
          <a:p>
            <a:r>
              <a:rPr lang="en-CA" sz="1400" dirty="0"/>
              <a:t>Ontario’s </a:t>
            </a:r>
            <a:r>
              <a:rPr lang="en-CA" sz="1400" i="1" dirty="0"/>
              <a:t>Human Rights Code </a:t>
            </a:r>
            <a:r>
              <a:rPr lang="en-CA" sz="1400" dirty="0"/>
              <a:t>allows insurance companies </a:t>
            </a:r>
            <a:r>
              <a:rPr lang="en-CA" sz="1400" baseline="0" dirty="0"/>
              <a:t>to </a:t>
            </a:r>
            <a:r>
              <a:rPr lang="en-CA" sz="1400" dirty="0"/>
              <a:t>make distinctions in individual insurance policies and (non-employment) group insurance policies based on age, sex, marital status, family status or disability. This </a:t>
            </a:r>
            <a:r>
              <a:rPr lang="en-CA" sz="1400" baseline="0" dirty="0"/>
              <a:t>is </a:t>
            </a:r>
            <a:r>
              <a:rPr lang="en-CA" sz="1400" dirty="0"/>
              <a:t>an exception to the general</a:t>
            </a:r>
            <a:r>
              <a:rPr lang="en-CA" sz="1400" baseline="0" dirty="0"/>
              <a:t> rule of non-discrimination in the </a:t>
            </a:r>
            <a:r>
              <a:rPr lang="en-CA" sz="1400" i="1" baseline="0" dirty="0"/>
              <a:t>Code</a:t>
            </a:r>
            <a:r>
              <a:rPr lang="en-CA" sz="1400" baseline="0" dirty="0"/>
              <a:t>. A</a:t>
            </a:r>
            <a:r>
              <a:rPr lang="en-CA" sz="1400" dirty="0"/>
              <a:t>ny distinctions must be made on reasonable and </a:t>
            </a:r>
            <a:r>
              <a:rPr lang="en-CA" sz="1400" i="1" dirty="0"/>
              <a:t>bona fide</a:t>
            </a:r>
            <a:r>
              <a:rPr lang="en-CA" sz="1400" dirty="0"/>
              <a:t> grounds.  </a:t>
            </a:r>
          </a:p>
          <a:p>
            <a:endParaRPr lang="en-CA" sz="1400" dirty="0"/>
          </a:p>
          <a:p>
            <a:pPr marL="0" marR="0" lvl="0" indent="0" algn="l" defTabSz="914400" rtl="0" eaLnBrk="1" fontAlgn="auto" latinLnBrk="0" hangingPunct="1">
              <a:lnSpc>
                <a:spcPct val="115000"/>
              </a:lnSpc>
              <a:spcBef>
                <a:spcPts val="604"/>
              </a:spcBef>
              <a:spcAft>
                <a:spcPts val="604"/>
              </a:spcAft>
              <a:buClrTx/>
              <a:buSzTx/>
              <a:buFontTx/>
              <a:buNone/>
              <a:tabLst/>
              <a:defRPr/>
            </a:pPr>
            <a:br>
              <a:rPr lang="en-CA" sz="1400" dirty="0">
                <a:latin typeface="Arial" panose="020B0604020202020204" pitchFamily="34" charset="0"/>
                <a:ea typeface="Heiti TC Medium"/>
                <a:cs typeface="Times New Roman" panose="02020603050405020304" pitchFamily="18" charset="0"/>
              </a:rPr>
            </a:br>
            <a:endParaRPr lang="en-CA" sz="14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8</a:t>
            </a:fld>
            <a:endParaRPr lang="en-CA"/>
          </a:p>
        </p:txBody>
      </p:sp>
    </p:spTree>
    <p:extLst>
      <p:ext uri="{BB962C8B-B14F-4D97-AF65-F5344CB8AC3E}">
        <p14:creationId xmlns:p14="http://schemas.microsoft.com/office/powerpoint/2010/main" val="46184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en-CA" sz="1200" b="1" kern="1200" dirty="0">
                <a:solidFill>
                  <a:schemeClr val="tx1"/>
                </a:solidFill>
                <a:effectLst/>
                <a:latin typeface="+mn-lt"/>
                <a:ea typeface="+mn-ea"/>
                <a:cs typeface="+mn-cs"/>
              </a:rPr>
              <a:t>[Myth Busting Activity — see instructions in notes at slide 5]</a:t>
            </a:r>
            <a:endParaRPr lang="en-CA" sz="1400" b="1" dirty="0">
              <a:effectLst/>
            </a:endParaRPr>
          </a:p>
          <a:p>
            <a:pPr marL="345369" indent="-345369">
              <a:lnSpc>
                <a:spcPct val="115000"/>
              </a:lnSpc>
              <a:spcBef>
                <a:spcPts val="604"/>
              </a:spcBef>
              <a:spcAft>
                <a:spcPts val="604"/>
              </a:spcAft>
              <a:buFont typeface="Arial" panose="020B0604020202020204" pitchFamily="34" charset="0"/>
              <a:buChar char="•"/>
            </a:pPr>
            <a:endParaRPr lang="en-CA" sz="1200" b="0" dirty="0">
              <a:latin typeface="+mn-lt"/>
              <a:ea typeface="+mn-ea"/>
            </a:endParaRPr>
          </a:p>
          <a:p>
            <a:pPr marL="0" indent="0">
              <a:lnSpc>
                <a:spcPct val="115000"/>
              </a:lnSpc>
              <a:spcBef>
                <a:spcPts val="604"/>
              </a:spcBef>
              <a:spcAft>
                <a:spcPts val="604"/>
              </a:spcAft>
              <a:buFontTx/>
              <a:buNone/>
            </a:pPr>
            <a:r>
              <a:rPr lang="en-US" sz="1400" b="1" dirty="0">
                <a:latin typeface="Calibri" panose="020F0502020204030204" pitchFamily="34" charset="0"/>
                <a:ea typeface="Times New Roman" panose="02020603050405020304" pitchFamily="18" charset="0"/>
              </a:rPr>
              <a:t>Answer: False</a:t>
            </a:r>
            <a:r>
              <a:rPr lang="en-US" sz="1400" dirty="0">
                <a:latin typeface="Calibri" panose="020F0502020204030204" pitchFamily="34" charset="0"/>
                <a:ea typeface="Times New Roman" panose="02020603050405020304" pitchFamily="18" charset="0"/>
              </a:rPr>
              <a:t>.</a:t>
            </a:r>
            <a:r>
              <a:rPr lang="en-US" sz="1400" b="1" dirty="0">
                <a:latin typeface="Calibri" panose="020F0502020204030204" pitchFamily="34" charset="0"/>
                <a:ea typeface="Times New Roman" panose="02020603050405020304" pitchFamily="18" charset="0"/>
              </a:rPr>
              <a:t> </a:t>
            </a:r>
          </a:p>
          <a:p>
            <a:pPr marL="0" indent="0">
              <a:lnSpc>
                <a:spcPct val="115000"/>
              </a:lnSpc>
              <a:spcBef>
                <a:spcPts val="604"/>
              </a:spcBef>
              <a:spcAft>
                <a:spcPts val="604"/>
              </a:spcAft>
              <a:buFontTx/>
              <a:buNone/>
            </a:pPr>
            <a:endParaRPr lang="en-US" sz="1400" b="1" dirty="0">
              <a:latin typeface="Calibri" panose="020F0502020204030204" pitchFamily="34" charset="0"/>
              <a:ea typeface="Heiti TC Medium"/>
              <a:cs typeface="Times New Roman" panose="02020603050405020304" pitchFamily="18" charset="0"/>
            </a:endParaRPr>
          </a:p>
          <a:p>
            <a:r>
              <a:rPr lang="en-CA" sz="1400" dirty="0"/>
              <a:t>Ontario’s </a:t>
            </a:r>
            <a:r>
              <a:rPr lang="en-CA" sz="1400" i="1" dirty="0"/>
              <a:t>Human Rights</a:t>
            </a:r>
            <a:r>
              <a:rPr lang="en-CA" sz="1400" i="1" baseline="0" dirty="0"/>
              <a:t> Code</a:t>
            </a:r>
            <a:r>
              <a:rPr lang="en-CA" sz="1400" baseline="0" dirty="0"/>
              <a:t> </a:t>
            </a:r>
            <a:r>
              <a:rPr lang="en-CA" sz="1400" dirty="0"/>
              <a:t>prohibits discrimination against women who are pregnant and breast-feeding in services, goods and facilities. This includes public places like malls and parks. Women who are pregnant, or who bring their babies to a restaurant or theatre, can’t be denied service or access unless there is a legitimate reason for doing so.  </a:t>
            </a:r>
          </a:p>
          <a:p>
            <a:endParaRPr lang="en-CA" sz="1400" dirty="0"/>
          </a:p>
          <a:p>
            <a:r>
              <a:rPr lang="en-CA" sz="1400" dirty="0"/>
              <a:t>You can share this link with participants in the chat: </a:t>
            </a:r>
          </a:p>
          <a:p>
            <a:r>
              <a:rPr lang="en-CA" sz="1400" dirty="0"/>
              <a:t>http://www.ohrc.on.ca/en/policy-preventing-discrimination-because-pregnancy-and-breastfeeding </a:t>
            </a:r>
          </a:p>
          <a:p>
            <a:endParaRPr lang="en-CA" sz="1400" dirty="0"/>
          </a:p>
          <a:p>
            <a:r>
              <a:rPr lang="en-CA" sz="1400" dirty="0"/>
              <a:t>This is an example of the helpful resources about the Ontario </a:t>
            </a:r>
            <a:r>
              <a:rPr lang="en-CA" sz="1400" i="1" dirty="0"/>
              <a:t>Human Rights Code </a:t>
            </a:r>
            <a:r>
              <a:rPr lang="en-CA" sz="1400" i="0" dirty="0"/>
              <a:t>that are </a:t>
            </a:r>
            <a:r>
              <a:rPr lang="en-CA" sz="1400" dirty="0"/>
              <a:t>listed at the end of the slides.</a:t>
            </a:r>
          </a:p>
          <a:p>
            <a:endParaRPr lang="en-CA" sz="1400" dirty="0"/>
          </a:p>
          <a:p>
            <a:endParaRPr lang="en-CA"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*Website URLs and hyperlinks in PowerPoint’s notes are not ‘live’. You will have to cut and paste links into your browser.</a:t>
            </a:r>
            <a:endParaRPr lang="en-CA" sz="1200" b="1" kern="1200" dirty="0">
              <a:solidFill>
                <a:schemeClr val="tx1"/>
              </a:solidFill>
              <a:effectLst/>
              <a:latin typeface="+mn-lt"/>
              <a:ea typeface="+mn-ea"/>
              <a:cs typeface="+mn-cs"/>
            </a:endParaRPr>
          </a:p>
          <a:p>
            <a:endParaRPr lang="en-CA" sz="1400" dirty="0"/>
          </a:p>
          <a:p>
            <a:pPr marL="0" marR="0" lvl="0" indent="0" algn="l" defTabSz="914400" rtl="0" eaLnBrk="1" fontAlgn="auto" latinLnBrk="0" hangingPunct="1">
              <a:lnSpc>
                <a:spcPct val="115000"/>
              </a:lnSpc>
              <a:spcBef>
                <a:spcPts val="604"/>
              </a:spcBef>
              <a:spcAft>
                <a:spcPts val="604"/>
              </a:spcAft>
              <a:buClrTx/>
              <a:buSzTx/>
              <a:buFontTx/>
              <a:buNone/>
              <a:tabLst/>
              <a:defRPr/>
            </a:pPr>
            <a:br>
              <a:rPr lang="en-CA" sz="1400" dirty="0">
                <a:latin typeface="Arial" panose="020B0604020202020204" pitchFamily="34" charset="0"/>
                <a:ea typeface="Heiti TC Medium"/>
                <a:cs typeface="Times New Roman" panose="02020603050405020304" pitchFamily="18" charset="0"/>
              </a:rPr>
            </a:br>
            <a:endParaRPr lang="en-CA" sz="14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9</a:t>
            </a:fld>
            <a:endParaRPr lang="en-CA"/>
          </a:p>
        </p:txBody>
      </p:sp>
    </p:spTree>
    <p:extLst>
      <p:ext uri="{BB962C8B-B14F-4D97-AF65-F5344CB8AC3E}">
        <p14:creationId xmlns:p14="http://schemas.microsoft.com/office/powerpoint/2010/main" val="33660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0E1795-D31C-FC45-80EB-FE3875A0B5FF}"/>
              </a:ext>
            </a:extLst>
          </p:cNvPr>
          <p:cNvSpPr>
            <a:spLocks noGrp="1"/>
          </p:cNvSpPr>
          <p:nvPr>
            <p:ph type="pic" sz="quarter" idx="10"/>
          </p:nvPr>
        </p:nvSpPr>
        <p:spPr>
          <a:xfrm>
            <a:off x="2265363" y="2087563"/>
            <a:ext cx="6411912" cy="3200400"/>
          </a:xfrm>
          <a:prstGeom prst="rect">
            <a:avLst/>
          </a:prstGeom>
        </p:spPr>
        <p:txBody>
          <a:bodyPr/>
          <a:lstStyle/>
          <a:p>
            <a:endParaRPr lang="en-US"/>
          </a:p>
        </p:txBody>
      </p:sp>
    </p:spTree>
    <p:extLst>
      <p:ext uri="{BB962C8B-B14F-4D97-AF65-F5344CB8AC3E}">
        <p14:creationId xmlns:p14="http://schemas.microsoft.com/office/powerpoint/2010/main" val="402134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420A-03C2-574E-9321-8E646079A07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45A927-7E5D-1A4E-809D-4B4FF93416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36FBA1-E5B1-0A48-8892-EEC13A5AED00}"/>
              </a:ext>
            </a:extLst>
          </p:cNvPr>
          <p:cNvSpPr>
            <a:spLocks noGrp="1"/>
          </p:cNvSpPr>
          <p:nvPr>
            <p:ph type="dt" sz="half" idx="10"/>
          </p:nvPr>
        </p:nvSpPr>
        <p:spPr/>
        <p:txBody>
          <a:bodyPr/>
          <a:lstStyle/>
          <a:p>
            <a:fld id="{3DB11666-1A9D-7B4E-8AC8-759FB31D9984}" type="datetimeFigureOut">
              <a:rPr lang="en-US" smtClean="0"/>
              <a:t>3/10/2022</a:t>
            </a:fld>
            <a:endParaRPr lang="en-US"/>
          </a:p>
        </p:txBody>
      </p:sp>
      <p:sp>
        <p:nvSpPr>
          <p:cNvPr id="5" name="Footer Placeholder 4">
            <a:extLst>
              <a:ext uri="{FF2B5EF4-FFF2-40B4-BE49-F238E27FC236}">
                <a16:creationId xmlns:a16="http://schemas.microsoft.com/office/drawing/2014/main" id="{7C9AAE23-D592-ED48-98BE-AC2B12CE0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881BF-1F94-7142-8AA0-DC3DF8C3445D}"/>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38843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3B-6CAC-454E-84ED-E8C5AFED1B5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AFC57-3CB4-924A-A0EB-243C1C7EAB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6FE673-74CB-ED42-969F-4846D34C7E6D}"/>
              </a:ext>
            </a:extLst>
          </p:cNvPr>
          <p:cNvSpPr>
            <a:spLocks noGrp="1"/>
          </p:cNvSpPr>
          <p:nvPr>
            <p:ph type="dt" sz="half" idx="10"/>
          </p:nvPr>
        </p:nvSpPr>
        <p:spPr/>
        <p:txBody>
          <a:bodyPr/>
          <a:lstStyle/>
          <a:p>
            <a:fld id="{3DB11666-1A9D-7B4E-8AC8-759FB31D9984}" type="datetimeFigureOut">
              <a:rPr lang="en-US" smtClean="0"/>
              <a:t>3/10/2022</a:t>
            </a:fld>
            <a:endParaRPr lang="en-US"/>
          </a:p>
        </p:txBody>
      </p:sp>
      <p:sp>
        <p:nvSpPr>
          <p:cNvPr id="5" name="Footer Placeholder 4">
            <a:extLst>
              <a:ext uri="{FF2B5EF4-FFF2-40B4-BE49-F238E27FC236}">
                <a16:creationId xmlns:a16="http://schemas.microsoft.com/office/drawing/2014/main" id="{3DE003F4-8F98-8941-A6E2-4371C2616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86DD7-FC3A-7740-B6B9-D7075F5066C1}"/>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104577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084DF-E5BF-3744-8F2F-5947BD6402B4}"/>
              </a:ext>
            </a:extLst>
          </p:cNvPr>
          <p:cNvSpPr>
            <a:spLocks noGrp="1"/>
          </p:cNvSpPr>
          <p:nvPr>
            <p:ph type="dt" sz="half" idx="10"/>
          </p:nvPr>
        </p:nvSpPr>
        <p:spPr/>
        <p:txBody>
          <a:bodyPr/>
          <a:lstStyle/>
          <a:p>
            <a:fld id="{3DB11666-1A9D-7B4E-8AC8-759FB31D9984}" type="datetimeFigureOut">
              <a:rPr lang="en-US" smtClean="0"/>
              <a:t>3/10/2022</a:t>
            </a:fld>
            <a:endParaRPr lang="en-US"/>
          </a:p>
        </p:txBody>
      </p:sp>
      <p:sp>
        <p:nvSpPr>
          <p:cNvPr id="3" name="Footer Placeholder 2">
            <a:extLst>
              <a:ext uri="{FF2B5EF4-FFF2-40B4-BE49-F238E27FC236}">
                <a16:creationId xmlns:a16="http://schemas.microsoft.com/office/drawing/2014/main" id="{7DD93F4B-EA42-084B-AC69-B69A4FFC7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F9ED08-4B3E-C34C-ADB6-65191D543AAF}"/>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25951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650F-C2DD-3F45-9387-DA35CD5A58D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50C3B9-DE09-2D44-BE73-B680341EA1F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E0BB80-25D4-D741-9E94-6D64023472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99C92-EF54-914C-97EC-EFC96AE4D23B}"/>
              </a:ext>
            </a:extLst>
          </p:cNvPr>
          <p:cNvSpPr>
            <a:spLocks noGrp="1"/>
          </p:cNvSpPr>
          <p:nvPr>
            <p:ph type="dt" sz="half" idx="10"/>
          </p:nvPr>
        </p:nvSpPr>
        <p:spPr/>
        <p:txBody>
          <a:bodyPr/>
          <a:lstStyle/>
          <a:p>
            <a:fld id="{3DB11666-1A9D-7B4E-8AC8-759FB31D9984}" type="datetimeFigureOut">
              <a:rPr lang="en-US" smtClean="0"/>
              <a:t>3/10/2022</a:t>
            </a:fld>
            <a:endParaRPr lang="en-US"/>
          </a:p>
        </p:txBody>
      </p:sp>
      <p:sp>
        <p:nvSpPr>
          <p:cNvPr id="6" name="Footer Placeholder 5">
            <a:extLst>
              <a:ext uri="{FF2B5EF4-FFF2-40B4-BE49-F238E27FC236}">
                <a16:creationId xmlns:a16="http://schemas.microsoft.com/office/drawing/2014/main" id="{C9AF8FD3-7028-9942-9430-E644BDD06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8E74E-3D00-1F4D-BEF8-85B6CAEC652A}"/>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99972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3375-C6C7-754F-8C05-E5B772CC35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C43845-0496-6741-BB33-0E52AB0ACA5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5F0C66-813C-4B4C-BECC-DD921D1954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A46A2-A614-5B4F-BA3E-316D20AC2BAA}"/>
              </a:ext>
            </a:extLst>
          </p:cNvPr>
          <p:cNvSpPr>
            <a:spLocks noGrp="1"/>
          </p:cNvSpPr>
          <p:nvPr>
            <p:ph type="dt" sz="half" idx="10"/>
          </p:nvPr>
        </p:nvSpPr>
        <p:spPr/>
        <p:txBody>
          <a:bodyPr/>
          <a:lstStyle/>
          <a:p>
            <a:fld id="{3DB11666-1A9D-7B4E-8AC8-759FB31D9984}" type="datetimeFigureOut">
              <a:rPr lang="en-US" smtClean="0"/>
              <a:t>3/10/2022</a:t>
            </a:fld>
            <a:endParaRPr lang="en-US"/>
          </a:p>
        </p:txBody>
      </p:sp>
      <p:sp>
        <p:nvSpPr>
          <p:cNvPr id="6" name="Footer Placeholder 5">
            <a:extLst>
              <a:ext uri="{FF2B5EF4-FFF2-40B4-BE49-F238E27FC236}">
                <a16:creationId xmlns:a16="http://schemas.microsoft.com/office/drawing/2014/main" id="{F279BC09-67C0-6348-B5DD-3358B9247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0AE65-EBAC-CF47-97EA-46075E9ED79C}"/>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301606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17971"/>
            <a:ext cx="7886700" cy="1325563"/>
          </a:xfrm>
        </p:spPr>
        <p:txBody>
          <a:bodyPr>
            <a:normAutofit/>
          </a:bodyPr>
          <a:lstStyle>
            <a:lvl1pPr marL="0">
              <a:defRPr lang="en-US" sz="4300" b="1" kern="1200" dirty="0">
                <a:solidFill>
                  <a:schemeClr val="accent2">
                    <a:lumMod val="75000"/>
                  </a:schemeClr>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628650" y="2187574"/>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200" b="1"/>
            </a:lvl1pPr>
          </a:lstStyle>
          <a:p>
            <a:fld id="{BD2F4511-7CA5-4274-8305-088E6E1C4721}" type="slidenum">
              <a:rPr lang="en-CA" smtClean="0"/>
              <a:pPr/>
              <a:t>‹#›</a:t>
            </a:fld>
            <a:endParaRPr lang="en-CA" dirty="0"/>
          </a:p>
        </p:txBody>
      </p:sp>
    </p:spTree>
    <p:extLst>
      <p:ext uri="{BB962C8B-B14F-4D97-AF65-F5344CB8AC3E}">
        <p14:creationId xmlns:p14="http://schemas.microsoft.com/office/powerpoint/2010/main" val="361553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851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Chart, funnel chart&#10;&#10;Description automatically generated">
            <a:extLst>
              <a:ext uri="{FF2B5EF4-FFF2-40B4-BE49-F238E27FC236}">
                <a16:creationId xmlns:a16="http://schemas.microsoft.com/office/drawing/2014/main" id="{9C6083B1-6667-CD4B-BD18-818048C899B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pic>
        <p:nvPicPr>
          <p:cNvPr id="6" name="Picture 5" descr="Chart, funnel chart&#10;&#10;Description automatically generated">
            <a:extLst>
              <a:ext uri="{FF2B5EF4-FFF2-40B4-BE49-F238E27FC236}">
                <a16:creationId xmlns:a16="http://schemas.microsoft.com/office/drawing/2014/main" id="{768CC3F6-8F17-3B45-A260-61FF210C0E2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0546320"/>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DED93-633B-6645-9F3F-381DB82EC8F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77C6B2-4AFB-3245-9AB1-240C4BCA934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B3BB1-1BFB-F14B-A6C3-A52274E50FD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11666-1A9D-7B4E-8AC8-759FB31D9984}" type="datetimeFigureOut">
              <a:rPr lang="en-US" smtClean="0"/>
              <a:t>3/10/2022</a:t>
            </a:fld>
            <a:endParaRPr lang="en-US"/>
          </a:p>
        </p:txBody>
      </p:sp>
      <p:sp>
        <p:nvSpPr>
          <p:cNvPr id="5" name="Footer Placeholder 4">
            <a:extLst>
              <a:ext uri="{FF2B5EF4-FFF2-40B4-BE49-F238E27FC236}">
                <a16:creationId xmlns:a16="http://schemas.microsoft.com/office/drawing/2014/main" id="{863E6B3D-A195-9440-AAA5-C575C94D0EB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457423-C8C2-A542-8F92-2564CF08920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843D7-B4A2-6A42-B18D-F75DE8916FD0}" type="slidenum">
              <a:rPr lang="en-US" smtClean="0"/>
              <a:t>‹#›</a:t>
            </a:fld>
            <a:endParaRPr lang="en-US"/>
          </a:p>
        </p:txBody>
      </p:sp>
      <p:pic>
        <p:nvPicPr>
          <p:cNvPr id="9" name="Picture 8" descr="Shape&#10;&#10;Description automatically generated with low confidence">
            <a:extLst>
              <a:ext uri="{FF2B5EF4-FFF2-40B4-BE49-F238E27FC236}">
                <a16:creationId xmlns:a16="http://schemas.microsoft.com/office/drawing/2014/main" id="{89189D59-7510-BA4D-9751-49B25B5970A5}"/>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6374156"/>
      </p:ext>
    </p:extLst>
  </p:cSld>
  <p:clrMap bg1="lt1" tx1="dk1" bg2="lt2" tx2="dk2" accent1="accent1" accent2="accent2" accent3="accent3" accent4="accent4" accent5="accent5" accent6="accent6" hlink="hlink" folHlink="folHlink"/>
  <p:sldLayoutIdLst>
    <p:sldLayoutId id="2147483839" r:id="rId1"/>
    <p:sldLayoutId id="2147483841" r:id="rId2"/>
    <p:sldLayoutId id="2147483845" r:id="rId3"/>
    <p:sldLayoutId id="2147483846" r:id="rId4"/>
    <p:sldLayoutId id="2147483847" r:id="rId5"/>
    <p:sldLayoutId id="214748384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7838BB41-5C83-7949-99A8-C4C3FE1CB77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Logo&#10;&#10;Description automatically generated">
            <a:extLst>
              <a:ext uri="{FF2B5EF4-FFF2-40B4-BE49-F238E27FC236}">
                <a16:creationId xmlns:a16="http://schemas.microsoft.com/office/drawing/2014/main" id="{8C901E8A-70C1-0A46-9A5F-DF84EDAC7AF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083103" y="3278893"/>
            <a:ext cx="2743200" cy="838200"/>
          </a:xfrm>
          <a:prstGeom prst="rect">
            <a:avLst/>
          </a:prstGeom>
        </p:spPr>
      </p:pic>
      <p:pic>
        <p:nvPicPr>
          <p:cNvPr id="9" name="Picture 8" descr="Logo&#10;&#10;Description automatically generated">
            <a:extLst>
              <a:ext uri="{FF2B5EF4-FFF2-40B4-BE49-F238E27FC236}">
                <a16:creationId xmlns:a16="http://schemas.microsoft.com/office/drawing/2014/main" id="{B54DD69B-0FA1-2B4F-A656-8959A27AF64F}"/>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552413" y="3183643"/>
            <a:ext cx="1549400" cy="1028700"/>
          </a:xfrm>
          <a:prstGeom prst="rect">
            <a:avLst/>
          </a:prstGeom>
        </p:spPr>
      </p:pic>
      <p:sp>
        <p:nvSpPr>
          <p:cNvPr id="14" name="TextBox 13">
            <a:extLst>
              <a:ext uri="{FF2B5EF4-FFF2-40B4-BE49-F238E27FC236}">
                <a16:creationId xmlns:a16="http://schemas.microsoft.com/office/drawing/2014/main" id="{0C1F5B18-C567-EF47-B129-B931C6C4DA23}"/>
              </a:ext>
            </a:extLst>
          </p:cNvPr>
          <p:cNvSpPr txBox="1"/>
          <p:nvPr userDrawn="1"/>
        </p:nvSpPr>
        <p:spPr>
          <a:xfrm>
            <a:off x="794103" y="4668461"/>
            <a:ext cx="771365"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Funded by</a:t>
            </a:r>
          </a:p>
        </p:txBody>
      </p:sp>
      <p:sp>
        <p:nvSpPr>
          <p:cNvPr id="16" name="TextBox 7">
            <a:extLst>
              <a:ext uri="{FF2B5EF4-FFF2-40B4-BE49-F238E27FC236}">
                <a16:creationId xmlns:a16="http://schemas.microsoft.com/office/drawing/2014/main" id="{F5A9E8CB-AD89-264E-AEF8-D5B587A0B2B2}"/>
              </a:ext>
            </a:extLst>
          </p:cNvPr>
          <p:cNvSpPr txBox="1"/>
          <p:nvPr userDrawn="1"/>
        </p:nvSpPr>
        <p:spPr>
          <a:xfrm>
            <a:off x="776174" y="2742488"/>
            <a:ext cx="126509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In partnership with</a:t>
            </a:r>
          </a:p>
        </p:txBody>
      </p:sp>
      <p:cxnSp>
        <p:nvCxnSpPr>
          <p:cNvPr id="18" name="Straight Connector 17">
            <a:extLst>
              <a:ext uri="{FF2B5EF4-FFF2-40B4-BE49-F238E27FC236}">
                <a16:creationId xmlns:a16="http://schemas.microsoft.com/office/drawing/2014/main" id="{0FD028B9-612D-774E-BDF1-216EDD964A25}"/>
              </a:ext>
            </a:extLst>
          </p:cNvPr>
          <p:cNvCxnSpPr/>
          <p:nvPr userDrawn="1"/>
        </p:nvCxnSpPr>
        <p:spPr>
          <a:xfrm>
            <a:off x="882502" y="4649841"/>
            <a:ext cx="7378995"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8C09D0-E18E-D748-AB5A-A42595239A26}"/>
              </a:ext>
            </a:extLst>
          </p:cNvPr>
          <p:cNvCxnSpPr/>
          <p:nvPr userDrawn="1"/>
        </p:nvCxnSpPr>
        <p:spPr>
          <a:xfrm>
            <a:off x="882502" y="2725507"/>
            <a:ext cx="7378995"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1" name="TextBox 7">
            <a:extLst>
              <a:ext uri="{FF2B5EF4-FFF2-40B4-BE49-F238E27FC236}">
                <a16:creationId xmlns:a16="http://schemas.microsoft.com/office/drawing/2014/main" id="{F5D05AA4-5216-1A41-A4DF-731B5435AF34}"/>
              </a:ext>
            </a:extLst>
          </p:cNvPr>
          <p:cNvSpPr txBox="1"/>
          <p:nvPr userDrawn="1"/>
        </p:nvSpPr>
        <p:spPr>
          <a:xfrm>
            <a:off x="758245" y="958506"/>
            <a:ext cx="877163"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b="0" i="1" u="none" strike="noStrike" kern="1200" dirty="0">
                <a:solidFill>
                  <a:schemeClr val="tx1"/>
                </a:solidFill>
                <a:effectLst/>
                <a:latin typeface="+mn-lt"/>
                <a:ea typeface="+mn-ea"/>
                <a:cs typeface="+mn-cs"/>
              </a:rPr>
              <a:t>A project of</a:t>
            </a:r>
            <a:r>
              <a:rPr lang="en-US" sz="1100" i="1" dirty="0"/>
              <a:t> </a:t>
            </a:r>
          </a:p>
        </p:txBody>
      </p:sp>
      <p:pic>
        <p:nvPicPr>
          <p:cNvPr id="3" name="Picture 2">
            <a:extLst>
              <a:ext uri="{FF2B5EF4-FFF2-40B4-BE49-F238E27FC236}">
                <a16:creationId xmlns:a16="http://schemas.microsoft.com/office/drawing/2014/main" id="{4AEE568C-4705-3745-8F32-1DBC649A5CB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259104" y="1583252"/>
            <a:ext cx="4572000" cy="482600"/>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BAE84B81-EE0B-AC44-B31F-BFFC716B9AE1}"/>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3387163" y="5068553"/>
            <a:ext cx="2387601" cy="1228237"/>
          </a:xfrm>
          <a:prstGeom prst="rect">
            <a:avLst/>
          </a:prstGeom>
        </p:spPr>
      </p:pic>
    </p:spTree>
    <p:extLst>
      <p:ext uri="{BB962C8B-B14F-4D97-AF65-F5344CB8AC3E}">
        <p14:creationId xmlns:p14="http://schemas.microsoft.com/office/powerpoint/2010/main" val="3298436416"/>
      </p:ext>
    </p:extLst>
  </p:cSld>
  <p:clrMap bg1="lt1" tx1="dk1" bg2="lt2" tx2="dk2" accent1="accent1" accent2="accent2" accent3="accent3" accent4="accent4" accent5="accent5" accent6="accent6" hlink="hlink" folHlink="folHlink"/>
  <p:sldLayoutIdLst>
    <p:sldLayoutId id="2147483837" r:id="rId1"/>
  </p:sldLayoutIdLst>
  <p:txStyles>
    <p:titleStyle>
      <a:lvl1pPr algn="l" defTabSz="457200" rtl="0" eaLnBrk="1" latinLnBrk="0" hangingPunct="1">
        <a:spcBef>
          <a:spcPct val="0"/>
        </a:spcBef>
        <a:buNone/>
        <a:defRPr sz="4800" b="0" i="0" kern="1200">
          <a:solidFill>
            <a:schemeClr val="tx2"/>
          </a:solidFill>
          <a:latin typeface="+mj-lt"/>
          <a:ea typeface="+mj-ea"/>
          <a:cs typeface="Lato Semibold"/>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b="0" i="0" kern="1200">
          <a:solidFill>
            <a:schemeClr val="tx1"/>
          </a:solidFill>
          <a:latin typeface="+mn-lt"/>
          <a:ea typeface="+mn-ea"/>
          <a:cs typeface="Lato Medium"/>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Lato Medium"/>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Lato Medium"/>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Lato Medium"/>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stepstojustice.ca/legal-topic/human-rights/human-rights-complaints-3/"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hyperlink" Target="https://stepstojustice.ca/questions/human-rights/how-do-i-make-claim-human-rights-tribunal-ontario/" TargetMode="External"/><Relationship Id="rId5" Type="http://schemas.openxmlformats.org/officeDocument/2006/relationships/hyperlink" Target="https://stepstojustice.ca/questions/human-rights/im-transgender-or-non-binary-what-are-my-rights-work/" TargetMode="External"/><Relationship Id="rId4" Type="http://schemas.openxmlformats.org/officeDocument/2006/relationships/hyperlink" Target="https://stepstojustice.ca/questions/employment-and-work/what-can-i-do-if-im-being-harassed-work/"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legalaid.on.ca/legal-clinics/" TargetMode="External"/><Relationship Id="rId7" Type="http://schemas.openxmlformats.org/officeDocument/2006/relationships/hyperlink" Target="https://www.hrlsc.on.ca/en/how-guides-and-faqs"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hyperlink" Target="http://www.hrlsc.on.ca/en/frequently-asked-questions" TargetMode="External"/><Relationship Id="rId5" Type="http://schemas.openxmlformats.org/officeDocument/2006/relationships/hyperlink" Target="http://www.hrlsc.on.ca/" TargetMode="External"/><Relationship Id="rId4" Type="http://schemas.openxmlformats.org/officeDocument/2006/relationships/hyperlink" Target="https://www.legalaid.on.ca/specialty-clinic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tribunalsontario.ca/hrto/application-and-hearing-process/"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hyperlink" Target="https://tribunalsontario.ca/hrto/rules-and-practice-directions/" TargetMode="External"/><Relationship Id="rId5" Type="http://schemas.openxmlformats.org/officeDocument/2006/relationships/hyperlink" Target="https://tribunalsontario.ca/hrto/forms-filing/" TargetMode="External"/><Relationship Id="rId4" Type="http://schemas.openxmlformats.org/officeDocument/2006/relationships/hyperlink" Target="https://tribunalsontario.ca/hrto/faqs/"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chrc-ccdp.gc.ca/en/complaints/complaint-faqs" TargetMode="External"/><Relationship Id="rId3" Type="http://schemas.openxmlformats.org/officeDocument/2006/relationships/hyperlink" Target="https://www.ohrc.on.ca/en" TargetMode="External"/><Relationship Id="rId7" Type="http://schemas.openxmlformats.org/officeDocument/2006/relationships/hyperlink" Target="https://www.chrc-ccdp.gc.ca/en/complaints/how-file-a-complaint"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hyperlink" Target="https://www.chrc-ccdp.gc.ca/en/about-us" TargetMode="External"/><Relationship Id="rId5" Type="http://schemas.openxmlformats.org/officeDocument/2006/relationships/hyperlink" Target="http://www.ohrc.on.ca/en/our_work/policies_guidelines" TargetMode="External"/><Relationship Id="rId4" Type="http://schemas.openxmlformats.org/officeDocument/2006/relationships/hyperlink" Target="http://www.ohrc.on.ca/en/our_work/brochures_factsheets" TargetMode="External"/><Relationship Id="rId9" Type="http://schemas.openxmlformats.org/officeDocument/2006/relationships/hyperlink" Target="https://www.canada.ca/en/services/jobs/workplace/federally-regulated-industries.html"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AD2049F-2BC5-4940-9971-5505DFFC6E9B}"/>
              </a:ext>
            </a:extLst>
          </p:cNvPr>
          <p:cNvSpPr txBox="1">
            <a:spLocks/>
          </p:cNvSpPr>
          <p:nvPr/>
        </p:nvSpPr>
        <p:spPr>
          <a:xfrm>
            <a:off x="1624084" y="5764388"/>
            <a:ext cx="6933308" cy="996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Insert clinic name</a:t>
            </a:r>
          </a:p>
          <a:p>
            <a:r>
              <a:rPr lang="en-US" sz="2800"/>
              <a:t>Date…</a:t>
            </a:r>
          </a:p>
          <a:p>
            <a:endParaRPr lang="en-US" sz="2800" dirty="0"/>
          </a:p>
        </p:txBody>
      </p:sp>
      <p:sp>
        <p:nvSpPr>
          <p:cNvPr id="6" name="Title Placeholder 1">
            <a:extLst>
              <a:ext uri="{FF2B5EF4-FFF2-40B4-BE49-F238E27FC236}">
                <a16:creationId xmlns:a16="http://schemas.microsoft.com/office/drawing/2014/main" id="{70CD507C-17C2-704E-AC23-EFEA39516C6F}"/>
              </a:ext>
            </a:extLst>
          </p:cNvPr>
          <p:cNvSpPr txBox="1">
            <a:spLocks/>
          </p:cNvSpPr>
          <p:nvPr/>
        </p:nvSpPr>
        <p:spPr>
          <a:xfrm>
            <a:off x="1459592" y="4530099"/>
            <a:ext cx="7506269" cy="1087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Introduction to Human Rights &amp; Disability Law in Ontario</a:t>
            </a:r>
          </a:p>
        </p:txBody>
      </p:sp>
      <p:pic>
        <p:nvPicPr>
          <p:cNvPr id="15" name="Picture 14" descr="A black and white logo&#10;&#10;Description automatically generated with low confidence">
            <a:extLst>
              <a:ext uri="{FF2B5EF4-FFF2-40B4-BE49-F238E27FC236}">
                <a16:creationId xmlns:a16="http://schemas.microsoft.com/office/drawing/2014/main" id="{0EE1407B-1224-3049-AD0F-C97EA6A0C2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9561" y="269770"/>
            <a:ext cx="2335513" cy="373033"/>
          </a:xfrm>
          <a:prstGeom prst="rect">
            <a:avLst/>
          </a:prstGeom>
        </p:spPr>
      </p:pic>
      <p:pic>
        <p:nvPicPr>
          <p:cNvPr id="1026" name="Picture 2" descr="Workshop: What every Employee needs to know about Human Rights Law and the  Human Rights Tribunal of Ontario">
            <a:extLst>
              <a:ext uri="{FF2B5EF4-FFF2-40B4-BE49-F238E27FC236}">
                <a16:creationId xmlns:a16="http://schemas.microsoft.com/office/drawing/2014/main" id="{B0147404-B8CC-4031-9AF0-D4E7D695F387}"/>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18835" b="18835"/>
          <a:stretch>
            <a:fillRect/>
          </a:stretch>
        </p:blipFill>
        <p:spPr bwMode="auto">
          <a:xfrm>
            <a:off x="2207754" y="2023521"/>
            <a:ext cx="4728492" cy="236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2694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a:xfrm>
            <a:off x="628650" y="1201820"/>
            <a:ext cx="7886700" cy="1325563"/>
          </a:xfrm>
        </p:spPr>
        <p:txBody>
          <a:bodyPr/>
          <a:lstStyle/>
          <a:p>
            <a:r>
              <a:rPr lang="en-CA" b="1" dirty="0">
                <a:solidFill>
                  <a:schemeClr val="accent2">
                    <a:lumMod val="75000"/>
                  </a:schemeClr>
                </a:solidFill>
              </a:rPr>
              <a:t>Introduction to Human Rights </a:t>
            </a:r>
            <a:r>
              <a:rPr lang="en-CA" dirty="0">
                <a:solidFill>
                  <a:srgbClr val="DB7E06"/>
                </a:solidFill>
              </a:rPr>
              <a:t>—</a:t>
            </a:r>
            <a:br>
              <a:rPr lang="en-CA" b="1" dirty="0">
                <a:solidFill>
                  <a:srgbClr val="DB7E06"/>
                </a:solidFill>
              </a:rPr>
            </a:br>
            <a:r>
              <a:rPr lang="en-CA" b="1" dirty="0">
                <a:solidFill>
                  <a:schemeClr val="accent2">
                    <a:lumMod val="75000"/>
                  </a:schemeClr>
                </a:solidFill>
              </a:rPr>
              <a:t>Myth Busting 5</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en-CA" sz="3000" dirty="0"/>
              <a:t>A doctor with religious beliefs about the “sanctity of human life” can refuse to discuss medical assistance in dying (</a:t>
            </a:r>
            <a:r>
              <a:rPr lang="en-CA" sz="3000" dirty="0" err="1"/>
              <a:t>MAiD</a:t>
            </a:r>
            <a:r>
              <a:rPr lang="en-CA" sz="3000" dirty="0"/>
              <a:t>) with a patient.   </a:t>
            </a:r>
          </a:p>
        </p:txBody>
      </p:sp>
      <p:sp>
        <p:nvSpPr>
          <p:cNvPr id="4" name="Slide Number Placeholder 3">
            <a:extLst>
              <a:ext uri="{FF2B5EF4-FFF2-40B4-BE49-F238E27FC236}">
                <a16:creationId xmlns:a16="http://schemas.microsoft.com/office/drawing/2014/main" id="{FC6F9F65-F00A-C847-8968-7ABD3698B5BB}"/>
              </a:ext>
            </a:extLst>
          </p:cNvPr>
          <p:cNvSpPr>
            <a:spLocks noGrp="1"/>
          </p:cNvSpPr>
          <p:nvPr>
            <p:ph type="sldNum" sz="quarter" idx="12"/>
          </p:nvPr>
        </p:nvSpPr>
        <p:spPr/>
        <p:txBody>
          <a:bodyPr/>
          <a:lstStyle/>
          <a:p>
            <a:fld id="{BD2F4511-7CA5-4274-8305-088E6E1C4721}" type="slidenum">
              <a:rPr lang="en-CA" smtClean="0"/>
              <a:t>10</a:t>
            </a:fld>
            <a:endParaRPr lang="en-CA"/>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79E35CF8-7D3B-524D-92AF-EBAC8DEFC13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31879" y="1880350"/>
            <a:ext cx="2631824" cy="13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52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11</a:t>
            </a:fld>
            <a:endParaRPr lang="en-US"/>
          </a:p>
        </p:txBody>
      </p:sp>
      <p:sp>
        <p:nvSpPr>
          <p:cNvPr id="2" name="Title 1">
            <a:extLst>
              <a:ext uri="{FF2B5EF4-FFF2-40B4-BE49-F238E27FC236}">
                <a16:creationId xmlns:a16="http://schemas.microsoft.com/office/drawing/2014/main" id="{7D73443F-51EF-794F-957A-BE3E2E0D3D3C}"/>
              </a:ext>
            </a:extLst>
          </p:cNvPr>
          <p:cNvSpPr>
            <a:spLocks noGrp="1"/>
          </p:cNvSpPr>
          <p:nvPr>
            <p:ph type="title" idx="4294967295"/>
          </p:nvPr>
        </p:nvSpPr>
        <p:spPr>
          <a:xfrm>
            <a:off x="795130" y="1090382"/>
            <a:ext cx="7886700" cy="739775"/>
          </a:xfrm>
        </p:spPr>
        <p:txBody>
          <a:bodyPr>
            <a:noAutofit/>
          </a:bodyPr>
          <a:lstStyle/>
          <a:p>
            <a:r>
              <a:rPr lang="en-CA" sz="4800" b="1" dirty="0">
                <a:solidFill>
                  <a:schemeClr val="accent2">
                    <a:lumMod val="75000"/>
                  </a:schemeClr>
                </a:solidFill>
              </a:rPr>
              <a:t>Myth Busting Answers</a:t>
            </a:r>
            <a:endParaRPr lang="en-US" sz="4800" dirty="0">
              <a:solidFill>
                <a:schemeClr val="accent2">
                  <a:lumMod val="75000"/>
                </a:schemeClr>
              </a:solidFill>
            </a:endParaRPr>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B90AC32B-1C25-47A2-A478-C40E68947E2A}"/>
              </a:ext>
            </a:extLst>
          </p:cNvPr>
          <p:cNvSpPr txBox="1"/>
          <p:nvPr/>
        </p:nvSpPr>
        <p:spPr>
          <a:xfrm>
            <a:off x="795130" y="2519002"/>
            <a:ext cx="7195930" cy="830997"/>
          </a:xfrm>
          <a:prstGeom prst="rect">
            <a:avLst/>
          </a:prstGeom>
          <a:noFill/>
        </p:spPr>
        <p:txBody>
          <a:bodyPr wrap="square">
            <a:spAutoFit/>
          </a:bodyPr>
          <a:lstStyle/>
          <a:p>
            <a:pPr marL="457200" lvl="0" indent="-457200">
              <a:buFont typeface="+mj-lt"/>
              <a:buAutoNum type="arabicPeriod" startAt="2"/>
            </a:pPr>
            <a:r>
              <a:rPr lang="en-CA" sz="2400" dirty="0"/>
              <a:t>Potential employer can ask about health and disabilities during interview process.  </a:t>
            </a:r>
            <a:r>
              <a:rPr lang="en-CA" sz="2400" b="1" dirty="0">
                <a:solidFill>
                  <a:srgbClr val="FF0000"/>
                </a:solidFill>
              </a:rPr>
              <a:t>FALSE</a:t>
            </a:r>
            <a:endParaRPr lang="en-US" sz="2400" dirty="0">
              <a:solidFill>
                <a:srgbClr val="FF0000"/>
              </a:solidFill>
            </a:endParaRPr>
          </a:p>
        </p:txBody>
      </p:sp>
      <p:sp>
        <p:nvSpPr>
          <p:cNvPr id="12" name="TextBox 11">
            <a:extLst>
              <a:ext uri="{FF2B5EF4-FFF2-40B4-BE49-F238E27FC236}">
                <a16:creationId xmlns:a16="http://schemas.microsoft.com/office/drawing/2014/main" id="{386E355A-5B02-4883-A155-554B40DBA25A}"/>
              </a:ext>
            </a:extLst>
          </p:cNvPr>
          <p:cNvSpPr txBox="1"/>
          <p:nvPr/>
        </p:nvSpPr>
        <p:spPr>
          <a:xfrm>
            <a:off x="795130" y="3508002"/>
            <a:ext cx="7195930" cy="690638"/>
          </a:xfrm>
          <a:prstGeom prst="rect">
            <a:avLst/>
          </a:prstGeom>
          <a:noFill/>
        </p:spPr>
        <p:txBody>
          <a:bodyPr wrap="square">
            <a:spAutoFit/>
          </a:bodyPr>
          <a:lstStyle/>
          <a:p>
            <a:pPr marL="457200" lvl="0" indent="-457200">
              <a:lnSpc>
                <a:spcPct val="80000"/>
              </a:lnSpc>
              <a:buFont typeface="+mj-lt"/>
              <a:buAutoNum type="arabicPeriod" startAt="3"/>
            </a:pPr>
            <a:r>
              <a:rPr lang="en-CA" sz="2400" i="1" dirty="0"/>
              <a:t>Code</a:t>
            </a:r>
            <a:r>
              <a:rPr lang="en-CA" sz="2400" dirty="0"/>
              <a:t> allows insurance companies to make </a:t>
            </a:r>
            <a:r>
              <a:rPr lang="en-CA" sz="2400" i="1" dirty="0"/>
              <a:t>genuine</a:t>
            </a:r>
            <a:r>
              <a:rPr lang="en-CA" sz="2400" dirty="0"/>
              <a:t> distinctions in individual insurance policies. </a:t>
            </a:r>
            <a:r>
              <a:rPr lang="en-CA" sz="2400" b="1" dirty="0">
                <a:solidFill>
                  <a:srgbClr val="00B050"/>
                </a:solidFill>
              </a:rPr>
              <a:t>TRUE</a:t>
            </a:r>
            <a:endParaRPr lang="en-US" sz="2400" dirty="0">
              <a:solidFill>
                <a:srgbClr val="00B050"/>
              </a:solidFill>
            </a:endParaRPr>
          </a:p>
        </p:txBody>
      </p:sp>
      <p:sp>
        <p:nvSpPr>
          <p:cNvPr id="14" name="TextBox 13">
            <a:extLst>
              <a:ext uri="{FF2B5EF4-FFF2-40B4-BE49-F238E27FC236}">
                <a16:creationId xmlns:a16="http://schemas.microsoft.com/office/drawing/2014/main" id="{1951E530-C1CF-4B94-B02E-0CC89E21F232}"/>
              </a:ext>
            </a:extLst>
          </p:cNvPr>
          <p:cNvSpPr txBox="1"/>
          <p:nvPr/>
        </p:nvSpPr>
        <p:spPr>
          <a:xfrm>
            <a:off x="795130" y="4457943"/>
            <a:ext cx="7553740" cy="757130"/>
          </a:xfrm>
          <a:prstGeom prst="rect">
            <a:avLst/>
          </a:prstGeom>
          <a:noFill/>
        </p:spPr>
        <p:txBody>
          <a:bodyPr wrap="square">
            <a:spAutoFit/>
          </a:bodyPr>
          <a:lstStyle/>
          <a:p>
            <a:pPr marL="457200" lvl="0" indent="-457200">
              <a:lnSpc>
                <a:spcPct val="90000"/>
              </a:lnSpc>
              <a:buFont typeface="+mj-lt"/>
              <a:buAutoNum type="arabicPeriod" startAt="4"/>
            </a:pPr>
            <a:r>
              <a:rPr lang="en-CA" sz="2400" dirty="0"/>
              <a:t>Can deny access or service to pregnant and breastfeeding women. </a:t>
            </a:r>
            <a:r>
              <a:rPr lang="en-CA" sz="2400" b="1" dirty="0">
                <a:solidFill>
                  <a:srgbClr val="FF0000"/>
                </a:solidFill>
              </a:rPr>
              <a:t>FALSE</a:t>
            </a:r>
            <a:endParaRPr lang="en-US" sz="2400" dirty="0">
              <a:solidFill>
                <a:srgbClr val="FF0000"/>
              </a:solidFill>
            </a:endParaRPr>
          </a:p>
        </p:txBody>
      </p:sp>
      <p:sp>
        <p:nvSpPr>
          <p:cNvPr id="16" name="TextBox 15">
            <a:extLst>
              <a:ext uri="{FF2B5EF4-FFF2-40B4-BE49-F238E27FC236}">
                <a16:creationId xmlns:a16="http://schemas.microsoft.com/office/drawing/2014/main" id="{93CD2D20-6868-4FBC-9232-AD3BC54095C7}"/>
              </a:ext>
            </a:extLst>
          </p:cNvPr>
          <p:cNvSpPr txBox="1"/>
          <p:nvPr/>
        </p:nvSpPr>
        <p:spPr>
          <a:xfrm>
            <a:off x="795130" y="5305771"/>
            <a:ext cx="7195930" cy="757130"/>
          </a:xfrm>
          <a:prstGeom prst="rect">
            <a:avLst/>
          </a:prstGeom>
          <a:noFill/>
        </p:spPr>
        <p:txBody>
          <a:bodyPr wrap="square">
            <a:spAutoFit/>
          </a:bodyPr>
          <a:lstStyle/>
          <a:p>
            <a:pPr marL="457200" lvl="0" indent="-457200">
              <a:lnSpc>
                <a:spcPct val="90000"/>
              </a:lnSpc>
              <a:buFont typeface="+mj-lt"/>
              <a:buAutoNum type="arabicPeriod" startAt="5"/>
            </a:pPr>
            <a:r>
              <a:rPr lang="en-CA" sz="2400" dirty="0"/>
              <a:t>A doctor can refuse service based on religious belief, but must offer “effective referral”. </a:t>
            </a:r>
            <a:r>
              <a:rPr lang="en-CA" sz="2400" b="1" dirty="0">
                <a:solidFill>
                  <a:srgbClr val="00B050"/>
                </a:solidFill>
              </a:rPr>
              <a:t>TRUE</a:t>
            </a:r>
            <a:endParaRPr lang="en-US" sz="2400" dirty="0">
              <a:solidFill>
                <a:srgbClr val="00B050"/>
              </a:solidFill>
            </a:endParaRPr>
          </a:p>
        </p:txBody>
      </p:sp>
      <p:sp>
        <p:nvSpPr>
          <p:cNvPr id="18" name="TextBox 17">
            <a:extLst>
              <a:ext uri="{FF2B5EF4-FFF2-40B4-BE49-F238E27FC236}">
                <a16:creationId xmlns:a16="http://schemas.microsoft.com/office/drawing/2014/main" id="{F0287C95-E822-473A-91AF-BD06DCA59831}"/>
              </a:ext>
            </a:extLst>
          </p:cNvPr>
          <p:cNvSpPr txBox="1"/>
          <p:nvPr/>
        </p:nvSpPr>
        <p:spPr>
          <a:xfrm>
            <a:off x="795130" y="1867736"/>
            <a:ext cx="7195930" cy="690638"/>
          </a:xfrm>
          <a:prstGeom prst="rect">
            <a:avLst/>
          </a:prstGeom>
          <a:noFill/>
        </p:spPr>
        <p:txBody>
          <a:bodyPr wrap="square">
            <a:spAutoFit/>
          </a:bodyPr>
          <a:lstStyle/>
          <a:p>
            <a:pPr marL="457200" lvl="0" indent="-457200" defTabSz="339725">
              <a:lnSpc>
                <a:spcPct val="80000"/>
              </a:lnSpc>
              <a:buFont typeface="+mj-lt"/>
              <a:buAutoNum type="arabicPeriod"/>
            </a:pPr>
            <a:r>
              <a:rPr lang="en-CA" sz="2400" dirty="0"/>
              <a:t>Intention to discriminate is needed to prove discrimination. </a:t>
            </a:r>
            <a:r>
              <a:rPr lang="en-CA" sz="2400" b="1" dirty="0">
                <a:solidFill>
                  <a:srgbClr val="FF0000"/>
                </a:solidFill>
              </a:rPr>
              <a:t>FALSE</a:t>
            </a:r>
          </a:p>
        </p:txBody>
      </p:sp>
    </p:spTree>
    <p:extLst>
      <p:ext uri="{BB962C8B-B14F-4D97-AF65-F5344CB8AC3E}">
        <p14:creationId xmlns:p14="http://schemas.microsoft.com/office/powerpoint/2010/main" val="120522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1246165"/>
            <a:ext cx="7886700" cy="924605"/>
          </a:xfrm>
        </p:spPr>
        <p:txBody>
          <a:bodyPr>
            <a:normAutofit/>
          </a:bodyPr>
          <a:lstStyle/>
          <a:p>
            <a:r>
              <a:rPr lang="en-CA" sz="4800" b="1" dirty="0">
                <a:solidFill>
                  <a:schemeClr val="accent2">
                    <a:lumMod val="75000"/>
                  </a:schemeClr>
                </a:solidFill>
              </a:rPr>
              <a:t>Learning Goals</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type="body" idx="1"/>
          </p:nvPr>
        </p:nvSpPr>
        <p:spPr>
          <a:xfrm>
            <a:off x="623887" y="2395729"/>
            <a:ext cx="8219861" cy="3767328"/>
          </a:xfrm>
        </p:spPr>
        <p:txBody>
          <a:bodyPr>
            <a:normAutofit fontScale="62500" lnSpcReduction="20000"/>
          </a:bodyPr>
          <a:lstStyle/>
          <a:p>
            <a:pPr marL="514350" indent="-514350">
              <a:buSzPct val="100000"/>
              <a:buFont typeface="+mj-lt"/>
              <a:buAutoNum type="arabicPeriod"/>
            </a:pPr>
            <a:r>
              <a:rPr lang="en-CA" sz="5900" dirty="0">
                <a:solidFill>
                  <a:schemeClr val="tx1"/>
                </a:solidFill>
              </a:rPr>
              <a:t>Learn about human rights legal protections under Ontario law</a:t>
            </a:r>
          </a:p>
          <a:p>
            <a:pPr marL="514350" indent="-514350">
              <a:buSzPct val="100000"/>
              <a:buFont typeface="+mj-lt"/>
              <a:buAutoNum type="arabicPeriod"/>
            </a:pPr>
            <a:endParaRPr lang="en-CA" sz="5900" dirty="0">
              <a:solidFill>
                <a:schemeClr val="tx1"/>
              </a:solidFill>
            </a:endParaRPr>
          </a:p>
          <a:p>
            <a:pPr marL="514350" indent="-514350">
              <a:buSzPct val="100000"/>
              <a:buFont typeface="+mj-lt"/>
              <a:buAutoNum type="arabicPeriod"/>
            </a:pPr>
            <a:r>
              <a:rPr lang="en-CA" sz="5900" dirty="0">
                <a:solidFill>
                  <a:schemeClr val="tx1"/>
                </a:solidFill>
              </a:rPr>
              <a:t>Understand the “Discrimination Equation”</a:t>
            </a:r>
          </a:p>
          <a:p>
            <a:pPr marL="514350" indent="-514350">
              <a:buSzPct val="100000"/>
              <a:buFont typeface="+mj-lt"/>
              <a:buAutoNum type="arabicPeriod"/>
            </a:pPr>
            <a:endParaRPr lang="en-CA" sz="5900" dirty="0">
              <a:solidFill>
                <a:schemeClr val="tx1"/>
              </a:solidFill>
            </a:endParaRPr>
          </a:p>
          <a:p>
            <a:pPr marL="514350" indent="-514350">
              <a:buSzPct val="100000"/>
              <a:buFont typeface="+mj-lt"/>
              <a:buAutoNum type="arabicPeriod"/>
            </a:pPr>
            <a:r>
              <a:rPr lang="en-CA" sz="5900" dirty="0">
                <a:solidFill>
                  <a:schemeClr val="tx1"/>
                </a:solidFill>
              </a:rPr>
              <a:t>Learn about legal information, self-help resources, and referrals for clients</a:t>
            </a:r>
          </a:p>
          <a:p>
            <a:pPr marL="514350" indent="-514350">
              <a:buSzPct val="100000"/>
              <a:buFont typeface="+mj-lt"/>
              <a:buAutoNum type="arabicPeriod"/>
            </a:pPr>
            <a:endParaRPr lang="en-CA" sz="5900" dirty="0"/>
          </a:p>
          <a:p>
            <a:endParaRPr lang="en-US"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12</a:t>
            </a:fld>
            <a:endParaRPr lang="en-US" sz="1600" dirty="0"/>
          </a:p>
        </p:txBody>
      </p:sp>
    </p:spTree>
    <p:extLst>
      <p:ext uri="{BB962C8B-B14F-4D97-AF65-F5344CB8AC3E}">
        <p14:creationId xmlns:p14="http://schemas.microsoft.com/office/powerpoint/2010/main" val="126041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841248" y="2033517"/>
            <a:ext cx="7918704" cy="1323439"/>
          </a:xfrm>
          <a:prstGeom prst="rect">
            <a:avLst/>
          </a:prstGeom>
          <a:noFill/>
        </p:spPr>
        <p:txBody>
          <a:bodyPr wrap="square">
            <a:spAutoFit/>
          </a:bodyPr>
          <a:lstStyle/>
          <a:p>
            <a:pPr>
              <a:buSzPct val="100000"/>
            </a:pPr>
            <a:r>
              <a:rPr lang="en-CA" sz="4000" b="1" dirty="0">
                <a:solidFill>
                  <a:schemeClr val="accent2">
                    <a:lumMod val="75000"/>
                  </a:schemeClr>
                </a:solidFill>
              </a:rPr>
              <a:t>Human rights, anti-discrimination &amp; equality law in Canada and Ontario </a:t>
            </a:r>
          </a:p>
        </p:txBody>
      </p:sp>
    </p:spTree>
    <p:extLst>
      <p:ext uri="{BB962C8B-B14F-4D97-AF65-F5344CB8AC3E}">
        <p14:creationId xmlns:p14="http://schemas.microsoft.com/office/powerpoint/2010/main" val="179425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830671"/>
            <a:ext cx="7886700" cy="1325563"/>
          </a:xfrm>
        </p:spPr>
        <p:txBody>
          <a:bodyPr>
            <a:normAutofit fontScale="90000"/>
          </a:bodyPr>
          <a:lstStyle/>
          <a:p>
            <a:r>
              <a:rPr lang="en-US" sz="4800" b="1" i="1" dirty="0">
                <a:solidFill>
                  <a:schemeClr val="accent2">
                    <a:lumMod val="75000"/>
                  </a:schemeClr>
                </a:solidFill>
              </a:rPr>
              <a:t>Charter</a:t>
            </a:r>
            <a:r>
              <a:rPr lang="en-US" sz="4800" b="1" dirty="0">
                <a:solidFill>
                  <a:schemeClr val="accent2">
                    <a:lumMod val="75000"/>
                  </a:schemeClr>
                </a:solidFill>
              </a:rPr>
              <a:t> and Human Rights Laws</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2276474"/>
            <a:ext cx="7886700" cy="4351338"/>
          </a:xfrm>
        </p:spPr>
        <p:txBody>
          <a:bodyPr>
            <a:normAutofit/>
          </a:bodyPr>
          <a:lstStyle/>
          <a:p>
            <a:r>
              <a:rPr lang="en-CA" sz="3600" b="1" dirty="0">
                <a:solidFill>
                  <a:srgbClr val="FF0000"/>
                </a:solidFill>
              </a:rPr>
              <a:t>Section 15 of the </a:t>
            </a:r>
            <a:r>
              <a:rPr lang="en-CA" sz="3600" b="1" i="1" dirty="0">
                <a:solidFill>
                  <a:srgbClr val="FF0000"/>
                </a:solidFill>
              </a:rPr>
              <a:t>Canadian Charter of Rights and Freedoms </a:t>
            </a:r>
            <a:r>
              <a:rPr lang="en-CA" sz="3600" b="1" dirty="0">
                <a:solidFill>
                  <a:srgbClr val="FF0000"/>
                </a:solidFill>
              </a:rPr>
              <a:t>(the “</a:t>
            </a:r>
            <a:r>
              <a:rPr lang="en-CA" sz="3600" b="1" i="1" dirty="0">
                <a:solidFill>
                  <a:srgbClr val="FF0000"/>
                </a:solidFill>
              </a:rPr>
              <a:t>Charter</a:t>
            </a:r>
            <a:r>
              <a:rPr lang="en-CA" sz="3600" b="1" dirty="0">
                <a:solidFill>
                  <a:srgbClr val="FF0000"/>
                </a:solidFill>
              </a:rPr>
              <a:t>”)</a:t>
            </a:r>
            <a:r>
              <a:rPr lang="en-CA" sz="3600" b="1" i="1" dirty="0">
                <a:solidFill>
                  <a:srgbClr val="FF0000"/>
                </a:solidFill>
              </a:rPr>
              <a:t> </a:t>
            </a:r>
            <a:r>
              <a:rPr lang="en-CA" sz="3600" b="1" dirty="0">
                <a:solidFill>
                  <a:srgbClr val="FF0000"/>
                </a:solidFill>
              </a:rPr>
              <a:t>sets out equality guarantees</a:t>
            </a:r>
          </a:p>
          <a:p>
            <a:r>
              <a:rPr lang="en-CA" sz="3600" b="1" dirty="0">
                <a:solidFill>
                  <a:srgbClr val="0070C0"/>
                </a:solidFill>
              </a:rPr>
              <a:t>Provincial, territorial and federal human rights laws outlaw discrimination</a:t>
            </a:r>
            <a:endParaRPr lang="en-US" sz="3600" dirty="0">
              <a:solidFill>
                <a:schemeClr val="tx1"/>
              </a:solidFill>
            </a:endParaRP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14</a:t>
            </a:fld>
            <a:endParaRPr lang="en-US" sz="1600" dirty="0"/>
          </a:p>
        </p:txBody>
      </p:sp>
    </p:spTree>
    <p:extLst>
      <p:ext uri="{BB962C8B-B14F-4D97-AF65-F5344CB8AC3E}">
        <p14:creationId xmlns:p14="http://schemas.microsoft.com/office/powerpoint/2010/main" val="379273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a:bodyPr>
          <a:lstStyle/>
          <a:p>
            <a:r>
              <a:rPr lang="en-US" sz="4800" b="1" i="1" dirty="0">
                <a:solidFill>
                  <a:schemeClr val="accent2">
                    <a:lumMod val="75000"/>
                  </a:schemeClr>
                </a:solidFill>
              </a:rPr>
              <a:t>Charter</a:t>
            </a:r>
            <a:r>
              <a:rPr lang="en-US" sz="4800" b="1" dirty="0">
                <a:solidFill>
                  <a:schemeClr val="accent2">
                    <a:lumMod val="75000"/>
                  </a:schemeClr>
                </a:solidFill>
              </a:rPr>
              <a:t> Equality Guarantee</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fontScale="92500"/>
          </a:bodyPr>
          <a:lstStyle/>
          <a:p>
            <a:pPr marL="0" indent="0">
              <a:buNone/>
            </a:pPr>
            <a:r>
              <a:rPr lang="en-CA" sz="3600" i="1" dirty="0"/>
              <a:t>Canadian Charter of Rights and Freedoms</a:t>
            </a:r>
          </a:p>
          <a:p>
            <a:pPr lvl="1"/>
            <a:r>
              <a:rPr lang="en-CA" sz="3600" dirty="0"/>
              <a:t>Part of Canada’s constitution</a:t>
            </a:r>
          </a:p>
          <a:p>
            <a:pPr lvl="1"/>
            <a:r>
              <a:rPr lang="en-CA" sz="3600" i="1" dirty="0"/>
              <a:t>Charter</a:t>
            </a:r>
            <a:r>
              <a:rPr lang="en-CA" sz="3600" dirty="0"/>
              <a:t> Section 15—equality rights</a:t>
            </a:r>
          </a:p>
          <a:p>
            <a:pPr lvl="1"/>
            <a:r>
              <a:rPr lang="en-CA" sz="3600" dirty="0"/>
              <a:t>Federal law, applies throughout Canada</a:t>
            </a:r>
          </a:p>
          <a:p>
            <a:pPr lvl="1"/>
            <a:r>
              <a:rPr lang="en-CA" sz="3600" dirty="0"/>
              <a:t>Applies to laws, governments &amp; government </a:t>
            </a:r>
            <a:r>
              <a:rPr lang="en-CA" sz="3600" b="1" dirty="0">
                <a:solidFill>
                  <a:srgbClr val="FF0000"/>
                </a:solidFill>
              </a:rPr>
              <a:t>actions</a:t>
            </a:r>
            <a:endParaRPr lang="en-CA" sz="3600" dirty="0">
              <a:solidFill>
                <a:srgbClr val="FF0000"/>
              </a:solidFill>
            </a:endParaRPr>
          </a:p>
          <a:p>
            <a:pPr lvl="2"/>
            <a:r>
              <a:rPr lang="en-CA" sz="3200" dirty="0"/>
              <a:t>Federal, provincial, territorial, municipal and other “government” actors</a:t>
            </a:r>
          </a:p>
          <a:p>
            <a:endParaRPr lang="en-US"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15</a:t>
            </a:fld>
            <a:endParaRPr lang="en-US" sz="1600" dirty="0"/>
          </a:p>
        </p:txBody>
      </p:sp>
    </p:spTree>
    <p:extLst>
      <p:ext uri="{BB962C8B-B14F-4D97-AF65-F5344CB8AC3E}">
        <p14:creationId xmlns:p14="http://schemas.microsoft.com/office/powerpoint/2010/main" val="177237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1" y="817971"/>
            <a:ext cx="9144000" cy="1325563"/>
          </a:xfrm>
        </p:spPr>
        <p:txBody>
          <a:bodyPr>
            <a:normAutofit fontScale="90000"/>
          </a:bodyPr>
          <a:lstStyle/>
          <a:p>
            <a:r>
              <a:rPr lang="en-US" sz="4800" b="1" dirty="0">
                <a:solidFill>
                  <a:schemeClr val="accent2">
                    <a:lumMod val="75000"/>
                  </a:schemeClr>
                </a:solidFill>
              </a:rPr>
              <a:t>Human Rights (anti-discrimination) Laws</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505606" y="1969949"/>
            <a:ext cx="8475260" cy="4751526"/>
          </a:xfrm>
        </p:spPr>
        <p:txBody>
          <a:bodyPr>
            <a:noAutofit/>
          </a:bodyPr>
          <a:lstStyle/>
          <a:p>
            <a:pPr marL="0" indent="0">
              <a:buNone/>
            </a:pPr>
            <a:r>
              <a:rPr lang="en-CA" sz="3200" dirty="0"/>
              <a:t>Federal, provincial and territorial laws</a:t>
            </a:r>
          </a:p>
          <a:p>
            <a:pPr marL="457200" lvl="1" indent="0">
              <a:buNone/>
            </a:pPr>
            <a:r>
              <a:rPr lang="en-CA" sz="3200" b="1" dirty="0"/>
              <a:t>Ontario’s </a:t>
            </a:r>
            <a:r>
              <a:rPr lang="en-CA" sz="3200" b="1" i="1" dirty="0"/>
              <a:t>Human Rights Code</a:t>
            </a:r>
          </a:p>
          <a:p>
            <a:pPr marL="457200" lvl="1" indent="0">
              <a:buNone/>
            </a:pPr>
            <a:r>
              <a:rPr lang="en-CA" sz="3200" i="1" dirty="0"/>
              <a:t>Canadian Human Rights Act</a:t>
            </a:r>
          </a:p>
          <a:p>
            <a:pPr lvl="2"/>
            <a:r>
              <a:rPr lang="en-CA" sz="3200" dirty="0"/>
              <a:t>Federally regulated works, undertakings, federal government, and persons covered under the </a:t>
            </a:r>
            <a:r>
              <a:rPr lang="en-CA" sz="3200" i="1" dirty="0"/>
              <a:t>Indian Act</a:t>
            </a:r>
          </a:p>
          <a:p>
            <a:pPr lvl="2"/>
            <a:r>
              <a:rPr lang="en-CA" sz="3200" dirty="0"/>
              <a:t>Banks, airlines, railways</a:t>
            </a:r>
          </a:p>
          <a:p>
            <a:pPr lvl="2"/>
            <a:endParaRPr lang="en-CA" sz="900" dirty="0"/>
          </a:p>
          <a:p>
            <a:pPr marL="0" indent="0">
              <a:buNone/>
            </a:pPr>
            <a:r>
              <a:rPr lang="en-CA" sz="3200" dirty="0"/>
              <a:t>Other federal and provincial laws include          anti-discrimination protections</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16</a:t>
            </a:fld>
            <a:endParaRPr lang="en-US" sz="1600" dirty="0"/>
          </a:p>
        </p:txBody>
      </p:sp>
    </p:spTree>
    <p:extLst>
      <p:ext uri="{BB962C8B-B14F-4D97-AF65-F5344CB8AC3E}">
        <p14:creationId xmlns:p14="http://schemas.microsoft.com/office/powerpoint/2010/main" val="360961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177421" y="817971"/>
            <a:ext cx="8966579" cy="1325563"/>
          </a:xfrm>
        </p:spPr>
        <p:txBody>
          <a:bodyPr>
            <a:normAutofit/>
          </a:bodyPr>
          <a:lstStyle/>
          <a:p>
            <a:r>
              <a:rPr lang="en-US" sz="4800" dirty="0">
                <a:solidFill>
                  <a:schemeClr val="accent2">
                    <a:lumMod val="75000"/>
                  </a:schemeClr>
                </a:solidFill>
              </a:rPr>
              <a:t>Ontario </a:t>
            </a:r>
            <a:r>
              <a:rPr lang="en-US" sz="4800" i="1" dirty="0">
                <a:solidFill>
                  <a:schemeClr val="accent2">
                    <a:lumMod val="75000"/>
                  </a:schemeClr>
                </a:solidFill>
              </a:rPr>
              <a:t>Human Rights Code</a:t>
            </a:r>
            <a:endParaRPr lang="en-US" sz="4800" i="1"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17</a:t>
            </a:fld>
            <a:endParaRPr lang="en-US" sz="1600" dirty="0"/>
          </a:p>
        </p:txBody>
      </p:sp>
      <p:pic>
        <p:nvPicPr>
          <p:cNvPr id="5" name="Picture 12" descr="PLEASE NOTE">
            <a:extLst>
              <a:ext uri="{FF2B5EF4-FFF2-40B4-BE49-F238E27FC236}">
                <a16:creationId xmlns:a16="http://schemas.microsoft.com/office/drawing/2014/main" id="{AD022A9E-FA64-48D2-8DE6-215042E3B3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3581" y="2150075"/>
            <a:ext cx="5113614" cy="12308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RTO | Rules of Procedure">
            <a:extLst>
              <a:ext uri="{FF2B5EF4-FFF2-40B4-BE49-F238E27FC236}">
                <a16:creationId xmlns:a16="http://schemas.microsoft.com/office/drawing/2014/main" id="{0F1C55B0-8A37-4983-988B-DD8C787E712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83580" y="3666718"/>
            <a:ext cx="5331619" cy="913946"/>
          </a:xfrm>
          <a:prstGeom prst="rect">
            <a:avLst/>
          </a:prstGeom>
          <a:extLst>
            <a:ext uri="{909E8E84-426E-40DD-AFC4-6F175D3DCCD1}">
              <a14:hiddenFill xmlns:a14="http://schemas.microsoft.com/office/drawing/2010/main">
                <a:solidFill>
                  <a:srgbClr val="FFFFFF"/>
                </a:solidFill>
              </a14:hiddenFill>
            </a:ext>
          </a:extLst>
        </p:spPr>
      </p:pic>
      <p:pic>
        <p:nvPicPr>
          <p:cNvPr id="8" name="Picture 8" descr="Human Rights Legal Support Centre - Home | Facebook">
            <a:extLst>
              <a:ext uri="{FF2B5EF4-FFF2-40B4-BE49-F238E27FC236}">
                <a16:creationId xmlns:a16="http://schemas.microsoft.com/office/drawing/2014/main" id="{53E17BA5-2DB8-4B13-B2BB-B4ED7DE01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3581" y="4783491"/>
            <a:ext cx="5331618" cy="194397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48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1705970" y="2033517"/>
            <a:ext cx="6509982" cy="1938992"/>
          </a:xfrm>
          <a:prstGeom prst="rect">
            <a:avLst/>
          </a:prstGeom>
          <a:noFill/>
        </p:spPr>
        <p:txBody>
          <a:bodyPr wrap="square">
            <a:spAutoFit/>
          </a:bodyPr>
          <a:lstStyle/>
          <a:p>
            <a:pPr>
              <a:buSzPct val="100000"/>
            </a:pPr>
            <a:r>
              <a:rPr lang="en-CA" sz="4000" b="1" dirty="0">
                <a:solidFill>
                  <a:schemeClr val="accent2">
                    <a:lumMod val="75000"/>
                  </a:schemeClr>
                </a:solidFill>
              </a:rPr>
              <a:t>Protection from discrimination under Ontario’s </a:t>
            </a:r>
            <a:r>
              <a:rPr lang="en-CA" sz="4000" b="1" i="1" dirty="0">
                <a:solidFill>
                  <a:schemeClr val="accent2">
                    <a:lumMod val="75000"/>
                  </a:schemeClr>
                </a:solidFill>
              </a:rPr>
              <a:t>Human Rights Code</a:t>
            </a:r>
          </a:p>
        </p:txBody>
      </p:sp>
    </p:spTree>
    <p:extLst>
      <p:ext uri="{BB962C8B-B14F-4D97-AF65-F5344CB8AC3E}">
        <p14:creationId xmlns:p14="http://schemas.microsoft.com/office/powerpoint/2010/main" val="17278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1342229"/>
            <a:ext cx="7886700" cy="1325563"/>
          </a:xfrm>
        </p:spPr>
        <p:txBody>
          <a:bodyPr>
            <a:normAutofit/>
          </a:bodyPr>
          <a:lstStyle/>
          <a:p>
            <a:r>
              <a:rPr lang="en-US" sz="4800" b="1" dirty="0">
                <a:solidFill>
                  <a:schemeClr val="accent2">
                    <a:lumMod val="75000"/>
                  </a:schemeClr>
                </a:solidFill>
              </a:rPr>
              <a:t>What is discrimination?</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Autofit/>
          </a:bodyPr>
          <a:lstStyle/>
          <a:p>
            <a:pPr marL="457200" indent="-457200">
              <a:buFont typeface="Arial" panose="020B0604020202020204" pitchFamily="34" charset="0"/>
              <a:buChar char="•"/>
            </a:pPr>
            <a:endParaRPr lang="en-CA" sz="4000" dirty="0"/>
          </a:p>
          <a:p>
            <a:pPr marL="457200" indent="-457200">
              <a:buFont typeface="Arial" panose="020B0604020202020204" pitchFamily="34" charset="0"/>
              <a:buChar char="•"/>
            </a:pPr>
            <a:r>
              <a:rPr lang="en-CA" sz="4000" dirty="0"/>
              <a:t>Plain meaning of the word</a:t>
            </a:r>
          </a:p>
          <a:p>
            <a:pPr marL="457200" indent="-457200">
              <a:buFont typeface="Arial" panose="020B0604020202020204" pitchFamily="34" charset="0"/>
              <a:buChar char="•"/>
            </a:pPr>
            <a:r>
              <a:rPr lang="en-CA" sz="4000" dirty="0"/>
              <a:t>Legal definition</a:t>
            </a:r>
          </a:p>
          <a:p>
            <a:pPr marL="457200" indent="-457200">
              <a:buFont typeface="Arial" panose="020B0604020202020204" pitchFamily="34" charset="0"/>
              <a:buChar char="•"/>
            </a:pPr>
            <a:r>
              <a:rPr lang="en-CA" sz="4000" dirty="0"/>
              <a:t>Is there a difference?</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19</a:t>
            </a:fld>
            <a:endParaRPr lang="en-US" sz="1600" dirty="0"/>
          </a:p>
        </p:txBody>
      </p:sp>
    </p:spTree>
    <p:extLst>
      <p:ext uri="{BB962C8B-B14F-4D97-AF65-F5344CB8AC3E}">
        <p14:creationId xmlns:p14="http://schemas.microsoft.com/office/powerpoint/2010/main" val="93566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8AFE-B633-0240-BC4C-C7201FF6A4A5}"/>
              </a:ext>
            </a:extLst>
          </p:cNvPr>
          <p:cNvSpPr>
            <a:spLocks noGrp="1"/>
          </p:cNvSpPr>
          <p:nvPr>
            <p:ph type="ctrTitle"/>
          </p:nvPr>
        </p:nvSpPr>
        <p:spPr>
          <a:xfrm>
            <a:off x="776643" y="1135469"/>
            <a:ext cx="6858000" cy="826180"/>
          </a:xfrm>
        </p:spPr>
        <p:txBody>
          <a:bodyPr>
            <a:normAutofit/>
          </a:bodyPr>
          <a:lstStyle/>
          <a:p>
            <a:pPr algn="l"/>
            <a:r>
              <a:rPr lang="en-CA" sz="4800" b="1" dirty="0">
                <a:solidFill>
                  <a:schemeClr val="accent2">
                    <a:lumMod val="75000"/>
                  </a:schemeClr>
                </a:solidFill>
              </a:rPr>
              <a:t>Creating Safer Spaces</a:t>
            </a:r>
            <a:endParaRPr lang="en-US" sz="4800" b="1" dirty="0"/>
          </a:p>
        </p:txBody>
      </p:sp>
      <p:grpSp>
        <p:nvGrpSpPr>
          <p:cNvPr id="45" name="Group 44">
            <a:extLst>
              <a:ext uri="{FF2B5EF4-FFF2-40B4-BE49-F238E27FC236}">
                <a16:creationId xmlns:a16="http://schemas.microsoft.com/office/drawing/2014/main" id="{B64A8F00-F1F9-3D43-8783-92E4F90B5D09}"/>
              </a:ext>
            </a:extLst>
          </p:cNvPr>
          <p:cNvGrpSpPr/>
          <p:nvPr/>
        </p:nvGrpSpPr>
        <p:grpSpPr>
          <a:xfrm>
            <a:off x="860167" y="2764187"/>
            <a:ext cx="7423666" cy="3086729"/>
            <a:chOff x="1081481" y="1851896"/>
            <a:chExt cx="8726339" cy="3585366"/>
          </a:xfrm>
        </p:grpSpPr>
        <p:sp>
          <p:nvSpPr>
            <p:cNvPr id="46" name="Oval 45">
              <a:extLst>
                <a:ext uri="{FF2B5EF4-FFF2-40B4-BE49-F238E27FC236}">
                  <a16:creationId xmlns:a16="http://schemas.microsoft.com/office/drawing/2014/main" id="{C3351666-7F5B-874C-B0F1-0946BA579092}"/>
                </a:ext>
              </a:extLst>
            </p:cNvPr>
            <p:cNvSpPr/>
            <p:nvPr/>
          </p:nvSpPr>
          <p:spPr>
            <a:xfrm>
              <a:off x="1081481" y="1906321"/>
              <a:ext cx="881244"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47" name="Rectangle 46" descr="Line Arrow: Straight">
              <a:extLst>
                <a:ext uri="{FF2B5EF4-FFF2-40B4-BE49-F238E27FC236}">
                  <a16:creationId xmlns:a16="http://schemas.microsoft.com/office/drawing/2014/main" id="{7729DD77-3D9C-694F-A7DD-E3CE560A1A35}"/>
                </a:ext>
              </a:extLst>
            </p:cNvPr>
            <p:cNvSpPr/>
            <p:nvPr/>
          </p:nvSpPr>
          <p:spPr>
            <a:xfrm>
              <a:off x="1233880" y="2058731"/>
              <a:ext cx="511121" cy="511121"/>
            </a:xfrm>
            <a:prstGeom prst="rect">
              <a:avLst/>
            </a:prstGeom>
            <a: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8" name="Freeform: Shape 7">
              <a:extLst>
                <a:ext uri="{FF2B5EF4-FFF2-40B4-BE49-F238E27FC236}">
                  <a16:creationId xmlns:a16="http://schemas.microsoft.com/office/drawing/2014/main" id="{B5F97D3F-CCEC-E14F-8403-3C6F848D7BE2}"/>
                </a:ext>
              </a:extLst>
            </p:cNvPr>
            <p:cNvSpPr/>
            <p:nvPr/>
          </p:nvSpPr>
          <p:spPr>
            <a:xfrm>
              <a:off x="2147788" y="1851896"/>
              <a:ext cx="2293584"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CA" sz="2400" kern="1200" dirty="0"/>
                <a:t>Right to Pass</a:t>
              </a:r>
              <a:r>
                <a:rPr lang="en-CA" sz="3200" kern="1200" dirty="0"/>
                <a:t> </a:t>
              </a:r>
              <a:endParaRPr lang="en-US" sz="3200" kern="1200" dirty="0"/>
            </a:p>
          </p:txBody>
        </p:sp>
        <p:sp>
          <p:nvSpPr>
            <p:cNvPr id="49" name="Oval 48">
              <a:extLst>
                <a:ext uri="{FF2B5EF4-FFF2-40B4-BE49-F238E27FC236}">
                  <a16:creationId xmlns:a16="http://schemas.microsoft.com/office/drawing/2014/main" id="{7388EAD7-6D11-104D-A45F-DBC4FDA95E4D}"/>
                </a:ext>
              </a:extLst>
            </p:cNvPr>
            <p:cNvSpPr/>
            <p:nvPr/>
          </p:nvSpPr>
          <p:spPr>
            <a:xfrm>
              <a:off x="6038516" y="1922421"/>
              <a:ext cx="881244" cy="881244"/>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50" name="Rectangle 49" descr="Question mark">
              <a:extLst>
                <a:ext uri="{FF2B5EF4-FFF2-40B4-BE49-F238E27FC236}">
                  <a16:creationId xmlns:a16="http://schemas.microsoft.com/office/drawing/2014/main" id="{898BF654-BA94-3B4F-A932-1C31BF603591}"/>
                </a:ext>
              </a:extLst>
            </p:cNvPr>
            <p:cNvSpPr/>
            <p:nvPr/>
          </p:nvSpPr>
          <p:spPr>
            <a:xfrm>
              <a:off x="6195892" y="2102391"/>
              <a:ext cx="511121" cy="511121"/>
            </a:xfrm>
            <a:prstGeom prst="rect">
              <a:avLst/>
            </a:prstGeom>
            <a: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1" name="Freeform: Shape 10">
              <a:extLst>
                <a:ext uri="{FF2B5EF4-FFF2-40B4-BE49-F238E27FC236}">
                  <a16:creationId xmlns:a16="http://schemas.microsoft.com/office/drawing/2014/main" id="{10D10010-8FF5-E947-93C3-DA694827AAB9}"/>
                </a:ext>
              </a:extLst>
            </p:cNvPr>
            <p:cNvSpPr/>
            <p:nvPr/>
          </p:nvSpPr>
          <p:spPr>
            <a:xfrm>
              <a:off x="7108598" y="1851896"/>
              <a:ext cx="2077217"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Q and A</a:t>
              </a:r>
            </a:p>
          </p:txBody>
        </p:sp>
        <p:sp>
          <p:nvSpPr>
            <p:cNvPr id="52" name="Oval 51">
              <a:extLst>
                <a:ext uri="{FF2B5EF4-FFF2-40B4-BE49-F238E27FC236}">
                  <a16:creationId xmlns:a16="http://schemas.microsoft.com/office/drawing/2014/main" id="{2D0788AB-553E-7143-845E-08AD2929F640}"/>
                </a:ext>
              </a:extLst>
            </p:cNvPr>
            <p:cNvSpPr/>
            <p:nvPr/>
          </p:nvSpPr>
          <p:spPr>
            <a:xfrm>
              <a:off x="1097280" y="3051473"/>
              <a:ext cx="881244" cy="88124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53" name="Rectangle 52" descr="Users">
              <a:extLst>
                <a:ext uri="{FF2B5EF4-FFF2-40B4-BE49-F238E27FC236}">
                  <a16:creationId xmlns:a16="http://schemas.microsoft.com/office/drawing/2014/main" id="{4D358451-F7B8-0C41-8A29-D2F31EF7D43C}"/>
                </a:ext>
              </a:extLst>
            </p:cNvPr>
            <p:cNvSpPr/>
            <p:nvPr/>
          </p:nvSpPr>
          <p:spPr>
            <a:xfrm>
              <a:off x="1282341" y="3236534"/>
              <a:ext cx="511121" cy="511121"/>
            </a:xfrm>
            <a:prstGeom prst="rect">
              <a:avLst/>
            </a:prstGeom>
            <a: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4" name="Freeform: Shape 13">
              <a:extLst>
                <a:ext uri="{FF2B5EF4-FFF2-40B4-BE49-F238E27FC236}">
                  <a16:creationId xmlns:a16="http://schemas.microsoft.com/office/drawing/2014/main" id="{37998846-DE5C-1641-B45F-278F44FD671F}"/>
                </a:ext>
              </a:extLst>
            </p:cNvPr>
            <p:cNvSpPr/>
            <p:nvPr/>
          </p:nvSpPr>
          <p:spPr>
            <a:xfrm>
              <a:off x="2144609" y="3024508"/>
              <a:ext cx="3245121"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Polling and whiteboard</a:t>
              </a:r>
            </a:p>
          </p:txBody>
        </p:sp>
        <p:sp>
          <p:nvSpPr>
            <p:cNvPr id="55" name="Oval 54">
              <a:extLst>
                <a:ext uri="{FF2B5EF4-FFF2-40B4-BE49-F238E27FC236}">
                  <a16:creationId xmlns:a16="http://schemas.microsoft.com/office/drawing/2014/main" id="{9B25EF7A-FBB5-BD43-AF9A-948E93F5C496}"/>
                </a:ext>
              </a:extLst>
            </p:cNvPr>
            <p:cNvSpPr/>
            <p:nvPr/>
          </p:nvSpPr>
          <p:spPr>
            <a:xfrm>
              <a:off x="6010831" y="3119568"/>
              <a:ext cx="881244" cy="881244"/>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56" name="Rectangle 55" descr="Mute Speaker">
              <a:extLst>
                <a:ext uri="{FF2B5EF4-FFF2-40B4-BE49-F238E27FC236}">
                  <a16:creationId xmlns:a16="http://schemas.microsoft.com/office/drawing/2014/main" id="{DAC2BCD1-4406-F143-91F2-01D9549C8FEB}"/>
                </a:ext>
              </a:extLst>
            </p:cNvPr>
            <p:cNvSpPr/>
            <p:nvPr/>
          </p:nvSpPr>
          <p:spPr>
            <a:xfrm>
              <a:off x="6195892" y="3304629"/>
              <a:ext cx="511121" cy="511121"/>
            </a:xfrm>
            <a:prstGeom prst="rect">
              <a:avLst/>
            </a:prstGeom>
            <a: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7" name="Freeform: Shape 16">
              <a:extLst>
                <a:ext uri="{FF2B5EF4-FFF2-40B4-BE49-F238E27FC236}">
                  <a16:creationId xmlns:a16="http://schemas.microsoft.com/office/drawing/2014/main" id="{20F476B6-C810-814B-A74B-0E2A1BF9BC51}"/>
                </a:ext>
              </a:extLst>
            </p:cNvPr>
            <p:cNvSpPr/>
            <p:nvPr/>
          </p:nvSpPr>
          <p:spPr>
            <a:xfrm>
              <a:off x="7091567" y="3203957"/>
              <a:ext cx="2716252"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1422400">
                <a:spcBef>
                  <a:spcPct val="0"/>
                </a:spcBef>
                <a:spcAft>
                  <a:spcPct val="35000"/>
                </a:spcAft>
              </a:pPr>
              <a:r>
                <a:rPr lang="en-US" sz="2400" kern="1200" dirty="0"/>
                <a:t>Reminder </a:t>
              </a:r>
              <a:r>
                <a:rPr lang="en-US" sz="2400" dirty="0"/>
                <a:t>— </a:t>
              </a:r>
              <a:r>
                <a:rPr lang="en-US" sz="2400" kern="1200" dirty="0"/>
                <a:t>mute mic when not sharing</a:t>
              </a:r>
            </a:p>
          </p:txBody>
        </p:sp>
        <p:sp>
          <p:nvSpPr>
            <p:cNvPr id="58" name="Oval 57">
              <a:extLst>
                <a:ext uri="{FF2B5EF4-FFF2-40B4-BE49-F238E27FC236}">
                  <a16:creationId xmlns:a16="http://schemas.microsoft.com/office/drawing/2014/main" id="{C9B0CC0E-BEDD-954F-96F7-B428D5DDA472}"/>
                </a:ext>
              </a:extLst>
            </p:cNvPr>
            <p:cNvSpPr/>
            <p:nvPr/>
          </p:nvSpPr>
          <p:spPr>
            <a:xfrm>
              <a:off x="1128741" y="4298247"/>
              <a:ext cx="881244" cy="881244"/>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59" name="Rectangle 58" descr="Smart Phone">
              <a:extLst>
                <a:ext uri="{FF2B5EF4-FFF2-40B4-BE49-F238E27FC236}">
                  <a16:creationId xmlns:a16="http://schemas.microsoft.com/office/drawing/2014/main" id="{B6DEA2DD-CBBA-C94A-BEBA-F523A521AA8D}"/>
                </a:ext>
              </a:extLst>
            </p:cNvPr>
            <p:cNvSpPr/>
            <p:nvPr/>
          </p:nvSpPr>
          <p:spPr>
            <a:xfrm>
              <a:off x="1313802" y="4470989"/>
              <a:ext cx="511121" cy="511121"/>
            </a:xfrm>
            <a:prstGeom prst="rect">
              <a:avLst/>
            </a:prstGeom>
            <a: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0" name="Freeform: Shape 19">
              <a:extLst>
                <a:ext uri="{FF2B5EF4-FFF2-40B4-BE49-F238E27FC236}">
                  <a16:creationId xmlns:a16="http://schemas.microsoft.com/office/drawing/2014/main" id="{04FA092D-A8D9-864E-8F05-05A6B6B8D541}"/>
                </a:ext>
              </a:extLst>
            </p:cNvPr>
            <p:cNvSpPr/>
            <p:nvPr/>
          </p:nvSpPr>
          <p:spPr>
            <a:xfrm>
              <a:off x="2195046" y="4470989"/>
              <a:ext cx="2540240"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CA" sz="2400" kern="1200" dirty="0"/>
                <a:t>Remember folks on the phone </a:t>
              </a:r>
              <a:endParaRPr lang="en-US" sz="2400" kern="1200" dirty="0"/>
            </a:p>
          </p:txBody>
        </p:sp>
        <p:sp>
          <p:nvSpPr>
            <p:cNvPr id="61" name="Oval 60">
              <a:extLst>
                <a:ext uri="{FF2B5EF4-FFF2-40B4-BE49-F238E27FC236}">
                  <a16:creationId xmlns:a16="http://schemas.microsoft.com/office/drawing/2014/main" id="{F4827216-0EFB-464C-91C2-6363F349B81C}"/>
                </a:ext>
              </a:extLst>
            </p:cNvPr>
            <p:cNvSpPr/>
            <p:nvPr/>
          </p:nvSpPr>
          <p:spPr>
            <a:xfrm>
              <a:off x="6025262" y="4555970"/>
              <a:ext cx="881244"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2" name="Rectangle 61">
              <a:extLst>
                <a:ext uri="{FF2B5EF4-FFF2-40B4-BE49-F238E27FC236}">
                  <a16:creationId xmlns:a16="http://schemas.microsoft.com/office/drawing/2014/main" id="{A0892A36-A698-274C-903E-938ADB5F3CA2}"/>
                </a:ext>
              </a:extLst>
            </p:cNvPr>
            <p:cNvSpPr/>
            <p:nvPr/>
          </p:nvSpPr>
          <p:spPr>
            <a:xfrm>
              <a:off x="6210323" y="4741031"/>
              <a:ext cx="511121" cy="511121"/>
            </a:xfrm>
            <a:prstGeom prst="rect">
              <a:avLst/>
            </a:prstGeom>
            <a:blipFill rotWithShape="1">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3" name="Freeform: Shape 22">
              <a:extLst>
                <a:ext uri="{FF2B5EF4-FFF2-40B4-BE49-F238E27FC236}">
                  <a16:creationId xmlns:a16="http://schemas.microsoft.com/office/drawing/2014/main" id="{1854F159-843F-154D-8DAA-B1C5E62D4E3C}"/>
                </a:ext>
              </a:extLst>
            </p:cNvPr>
            <p:cNvSpPr/>
            <p:nvPr/>
          </p:nvSpPr>
          <p:spPr>
            <a:xfrm>
              <a:off x="7091567" y="4556018"/>
              <a:ext cx="2716253" cy="881244"/>
            </a:xfrm>
            <a:custGeom>
              <a:avLst/>
              <a:gdLst>
                <a:gd name="connsiteX0" fmla="*/ 0 w 2716253"/>
                <a:gd name="connsiteY0" fmla="*/ 0 h 881244"/>
                <a:gd name="connsiteX1" fmla="*/ 2716253 w 2716253"/>
                <a:gd name="connsiteY1" fmla="*/ 0 h 881244"/>
                <a:gd name="connsiteX2" fmla="*/ 2716253 w 2716253"/>
                <a:gd name="connsiteY2" fmla="*/ 881244 h 881244"/>
                <a:gd name="connsiteX3" fmla="*/ 0 w 2716253"/>
                <a:gd name="connsiteY3" fmla="*/ 881244 h 881244"/>
                <a:gd name="connsiteX4" fmla="*/ 0 w 2716253"/>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253" h="881244">
                  <a:moveTo>
                    <a:pt x="0" y="0"/>
                  </a:moveTo>
                  <a:lnTo>
                    <a:pt x="2716253" y="0"/>
                  </a:lnTo>
                  <a:lnTo>
                    <a:pt x="2716253"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Chat and private message functions</a:t>
              </a:r>
            </a:p>
          </p:txBody>
        </p:sp>
      </p:grpSp>
    </p:spTree>
    <p:extLst>
      <p:ext uri="{BB962C8B-B14F-4D97-AF65-F5344CB8AC3E}">
        <p14:creationId xmlns:p14="http://schemas.microsoft.com/office/powerpoint/2010/main" val="276778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817971"/>
            <a:ext cx="8679942" cy="1325563"/>
          </a:xfrm>
        </p:spPr>
        <p:txBody>
          <a:bodyPr>
            <a:normAutofit fontScale="90000"/>
          </a:bodyPr>
          <a:lstStyle/>
          <a:p>
            <a:r>
              <a:rPr lang="en-US" sz="4800" b="1" i="1" dirty="0">
                <a:solidFill>
                  <a:schemeClr val="accent2">
                    <a:lumMod val="75000"/>
                  </a:schemeClr>
                </a:solidFill>
              </a:rPr>
              <a:t>Human Rights Code </a:t>
            </a:r>
            <a:r>
              <a:rPr lang="en-US" sz="4800" b="1" dirty="0">
                <a:solidFill>
                  <a:schemeClr val="accent2">
                    <a:lumMod val="75000"/>
                  </a:schemeClr>
                </a:solidFill>
              </a:rPr>
              <a:t>&amp; Discrimination</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1984374"/>
            <a:ext cx="8197850" cy="4351338"/>
          </a:xfrm>
        </p:spPr>
        <p:txBody>
          <a:bodyPr>
            <a:noAutofit/>
          </a:bodyPr>
          <a:lstStyle/>
          <a:p>
            <a:pPr marL="457200" indent="-457200">
              <a:buFont typeface="Arial" panose="020B0604020202020204" pitchFamily="34" charset="0"/>
              <a:buChar char="•"/>
            </a:pPr>
            <a:r>
              <a:rPr lang="en-CA" sz="3200" dirty="0"/>
              <a:t>Establishes protections from discrimination in certain areas of social life, based on protected grounds </a:t>
            </a:r>
          </a:p>
          <a:p>
            <a:pPr marL="457200" indent="-457200">
              <a:buFont typeface="Arial" panose="020B0604020202020204" pitchFamily="34" charset="0"/>
              <a:buChar char="•"/>
            </a:pPr>
            <a:r>
              <a:rPr lang="en-CA" sz="3200" dirty="0"/>
              <a:t>Permits special programs to advance groups</a:t>
            </a:r>
          </a:p>
          <a:p>
            <a:pPr marL="457200" indent="-457200">
              <a:buFont typeface="Arial" panose="020B0604020202020204" pitchFamily="34" charset="0"/>
              <a:buChar char="•"/>
            </a:pPr>
            <a:r>
              <a:rPr lang="en-CA" sz="3200" dirty="0"/>
              <a:t>Establishes limited defences</a:t>
            </a:r>
          </a:p>
          <a:p>
            <a:pPr marL="457200" indent="-457200">
              <a:buFont typeface="Arial" panose="020B0604020202020204" pitchFamily="34" charset="0"/>
              <a:buChar char="•"/>
            </a:pPr>
            <a:r>
              <a:rPr lang="en-CA" sz="3200" dirty="0"/>
              <a:t>Takes away right to sue in civil court for discrimination alone</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20</a:t>
            </a:fld>
            <a:endParaRPr lang="en-US" sz="1600" dirty="0"/>
          </a:p>
        </p:txBody>
      </p:sp>
    </p:spTree>
    <p:extLst>
      <p:ext uri="{BB962C8B-B14F-4D97-AF65-F5344CB8AC3E}">
        <p14:creationId xmlns:p14="http://schemas.microsoft.com/office/powerpoint/2010/main" val="821166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a:bodyPr>
          <a:lstStyle/>
          <a:p>
            <a:r>
              <a:rPr lang="en-US" sz="4800" b="1" dirty="0">
                <a:solidFill>
                  <a:schemeClr val="accent2">
                    <a:lumMod val="75000"/>
                  </a:schemeClr>
                </a:solidFill>
              </a:rPr>
              <a:t>The “Discrimination Equation”</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1997074"/>
            <a:ext cx="7886700" cy="4351338"/>
          </a:xfrm>
        </p:spPr>
        <p:txBody>
          <a:bodyPr>
            <a:noAutofit/>
          </a:bodyPr>
          <a:lstStyle/>
          <a:p>
            <a:pPr marL="0" lvl="1" indent="0">
              <a:buNone/>
            </a:pPr>
            <a:endParaRPr lang="en-CA" sz="4400" b="1" dirty="0"/>
          </a:p>
          <a:p>
            <a:pPr marL="0" lvl="1" indent="0">
              <a:buNone/>
            </a:pPr>
            <a:r>
              <a:rPr lang="en-CA" sz="4400" b="1" dirty="0"/>
              <a:t>Social area </a:t>
            </a:r>
            <a:r>
              <a:rPr lang="en-CA" sz="4400" b="1" dirty="0">
                <a:solidFill>
                  <a:srgbClr val="FF0000"/>
                </a:solidFill>
              </a:rPr>
              <a:t>+</a:t>
            </a:r>
            <a:r>
              <a:rPr lang="en-CA" sz="4400" b="1" dirty="0"/>
              <a:t> protected </a:t>
            </a:r>
            <a:r>
              <a:rPr lang="en-CA" sz="4400" b="1" i="1" dirty="0"/>
              <a:t>Code</a:t>
            </a:r>
            <a:r>
              <a:rPr lang="en-CA" sz="4400" b="1" dirty="0"/>
              <a:t> ground </a:t>
            </a:r>
            <a:r>
              <a:rPr lang="en-CA" sz="4400" b="1" dirty="0">
                <a:solidFill>
                  <a:srgbClr val="FF0000"/>
                </a:solidFill>
              </a:rPr>
              <a:t>+</a:t>
            </a:r>
            <a:r>
              <a:rPr lang="en-CA" sz="4400" b="1" dirty="0"/>
              <a:t> negative outcome </a:t>
            </a:r>
            <a:r>
              <a:rPr lang="en-CA" sz="4400" b="1" dirty="0">
                <a:solidFill>
                  <a:srgbClr val="FF0000"/>
                </a:solidFill>
              </a:rPr>
              <a:t>–</a:t>
            </a:r>
            <a:r>
              <a:rPr lang="en-CA" sz="4400" b="1" dirty="0"/>
              <a:t> defence </a:t>
            </a:r>
            <a:r>
              <a:rPr lang="en-CA" sz="4400" b="1" dirty="0">
                <a:solidFill>
                  <a:srgbClr val="FF0000"/>
                </a:solidFill>
              </a:rPr>
              <a:t>=</a:t>
            </a:r>
            <a:r>
              <a:rPr lang="en-CA" sz="4400" b="1" dirty="0"/>
              <a:t> illegal discrimination </a:t>
            </a:r>
          </a:p>
          <a:p>
            <a:pPr marL="0" lvl="1" indent="0">
              <a:buNone/>
            </a:pPr>
            <a:endParaRPr lang="en-CA" sz="1600" b="1" dirty="0"/>
          </a:p>
          <a:p>
            <a:pPr marL="0" lvl="1" indent="0">
              <a:buNone/>
            </a:pPr>
            <a:endParaRPr lang="en-CA" sz="4000" b="1" dirty="0"/>
          </a:p>
          <a:p>
            <a:pPr marL="457200" indent="-457200">
              <a:buFont typeface="Arial" panose="020B0604020202020204" pitchFamily="34" charset="0"/>
              <a:buChar char="•"/>
            </a:pPr>
            <a:endParaRPr lang="en-CA" sz="32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21</a:t>
            </a:fld>
            <a:endParaRPr lang="en-US" sz="1600" dirty="0"/>
          </a:p>
        </p:txBody>
      </p:sp>
    </p:spTree>
    <p:extLst>
      <p:ext uri="{BB962C8B-B14F-4D97-AF65-F5344CB8AC3E}">
        <p14:creationId xmlns:p14="http://schemas.microsoft.com/office/powerpoint/2010/main" val="2361431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Social areas</a:t>
            </a:r>
          </a:p>
        </p:txBody>
      </p:sp>
      <p:sp>
        <p:nvSpPr>
          <p:cNvPr id="3" name="Content Placeholder 2"/>
          <p:cNvSpPr>
            <a:spLocks noGrp="1"/>
          </p:cNvSpPr>
          <p:nvPr>
            <p:ph idx="1"/>
          </p:nvPr>
        </p:nvSpPr>
        <p:spPr/>
        <p:txBody>
          <a:bodyPr>
            <a:normAutofit lnSpcReduction="10000"/>
          </a:bodyPr>
          <a:lstStyle/>
          <a:p>
            <a:pPr lvl="1"/>
            <a:r>
              <a:rPr lang="en-CA" sz="3000" dirty="0"/>
              <a:t>Services, goods, facilities</a:t>
            </a:r>
          </a:p>
          <a:p>
            <a:pPr lvl="1"/>
            <a:r>
              <a:rPr lang="en-CA" sz="3000" dirty="0"/>
              <a:t>Accommodation (ie: housing)</a:t>
            </a:r>
          </a:p>
          <a:p>
            <a:pPr lvl="1"/>
            <a:r>
              <a:rPr lang="en-CA" sz="3000" dirty="0"/>
              <a:t>Contracts </a:t>
            </a:r>
          </a:p>
          <a:p>
            <a:pPr lvl="1"/>
            <a:r>
              <a:rPr lang="en-CA" sz="3000" dirty="0"/>
              <a:t>Employment</a:t>
            </a:r>
          </a:p>
          <a:p>
            <a:pPr lvl="1"/>
            <a:r>
              <a:rPr lang="en-CA" sz="3000" dirty="0"/>
              <a:t>Vocational association and trade-unions</a:t>
            </a:r>
          </a:p>
          <a:p>
            <a:endParaRPr lang="en-CA" sz="800" dirty="0"/>
          </a:p>
          <a:p>
            <a:pPr marL="0" indent="0">
              <a:buNone/>
            </a:pPr>
            <a:r>
              <a:rPr lang="en-CA" i="1" dirty="0"/>
              <a:t>Code</a:t>
            </a:r>
            <a:r>
              <a:rPr lang="en-CA" dirty="0"/>
              <a:t> applies to Ontario government, broader public sector and private sector in Ontario </a:t>
            </a:r>
          </a:p>
          <a:p>
            <a:pPr marL="0" indent="0">
              <a:buNone/>
            </a:pPr>
            <a:r>
              <a:rPr lang="en-CA" i="1" dirty="0"/>
              <a:t>Code</a:t>
            </a:r>
            <a:r>
              <a:rPr lang="en-CA" dirty="0"/>
              <a:t> does </a:t>
            </a:r>
            <a:r>
              <a:rPr lang="en-CA" b="1" i="1" u="sng" dirty="0"/>
              <a:t>not</a:t>
            </a:r>
            <a:r>
              <a:rPr lang="en-CA" dirty="0"/>
              <a:t> apply to purely private interpersonal relations</a:t>
            </a:r>
          </a:p>
          <a:p>
            <a:pPr marL="457200" lvl="1" indent="0">
              <a:buNone/>
            </a:pPr>
            <a:endParaRPr lang="en-CA" dirty="0"/>
          </a:p>
        </p:txBody>
      </p:sp>
      <p:sp>
        <p:nvSpPr>
          <p:cNvPr id="4" name="Slide Number Placeholder 3"/>
          <p:cNvSpPr>
            <a:spLocks noGrp="1"/>
          </p:cNvSpPr>
          <p:nvPr>
            <p:ph type="sldNum" sz="quarter" idx="12"/>
          </p:nvPr>
        </p:nvSpPr>
        <p:spPr/>
        <p:txBody>
          <a:bodyPr/>
          <a:lstStyle/>
          <a:p>
            <a:pPr>
              <a:defRPr/>
            </a:pPr>
            <a:fld id="{76FA16E4-6B3F-43DE-85F4-90601D2C1B08}" type="slidenum">
              <a:rPr lang="en-CA" altLang="en-US" smtClean="0"/>
              <a:pPr>
                <a:defRPr/>
              </a:pPr>
              <a:t>22</a:t>
            </a:fld>
            <a:endParaRPr lang="en-CA" altLang="en-US"/>
          </a:p>
        </p:txBody>
      </p:sp>
    </p:spTree>
    <p:extLst>
      <p:ext uri="{BB962C8B-B14F-4D97-AF65-F5344CB8AC3E}">
        <p14:creationId xmlns:p14="http://schemas.microsoft.com/office/powerpoint/2010/main" val="342615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a:t>
            </a:r>
            <a:r>
              <a:rPr lang="en-CA" dirty="0"/>
              <a:t> protected </a:t>
            </a:r>
            <a:r>
              <a:rPr lang="en-CA" i="1" dirty="0"/>
              <a:t>Code</a:t>
            </a:r>
            <a:r>
              <a:rPr lang="en-CA" dirty="0"/>
              <a:t> ground</a:t>
            </a:r>
          </a:p>
        </p:txBody>
      </p:sp>
      <p:sp>
        <p:nvSpPr>
          <p:cNvPr id="3" name="Content Placeholder 2"/>
          <p:cNvSpPr>
            <a:spLocks noGrp="1"/>
          </p:cNvSpPr>
          <p:nvPr>
            <p:ph idx="1"/>
          </p:nvPr>
        </p:nvSpPr>
        <p:spPr>
          <a:xfrm>
            <a:off x="628650" y="2174874"/>
            <a:ext cx="7886700" cy="4351338"/>
          </a:xfrm>
        </p:spPr>
        <p:txBody>
          <a:bodyPr>
            <a:normAutofit fontScale="92500" lnSpcReduction="10000"/>
          </a:bodyPr>
          <a:lstStyle/>
          <a:p>
            <a:pPr marL="457200" lvl="1" indent="0">
              <a:buNone/>
            </a:pPr>
            <a:r>
              <a:rPr lang="en-CA" sz="3600" i="1" dirty="0"/>
              <a:t>Code</a:t>
            </a:r>
            <a:r>
              <a:rPr lang="en-CA" sz="3600" dirty="0"/>
              <a:t> section 5 (employment) includes protection from discrimination on the following protected “grounds”:</a:t>
            </a:r>
          </a:p>
          <a:p>
            <a:pPr marL="457200" lvl="1" indent="0">
              <a:buNone/>
            </a:pPr>
            <a:endParaRPr lang="en-CA" sz="3600" dirty="0"/>
          </a:p>
          <a:p>
            <a:pPr lvl="2"/>
            <a:r>
              <a:rPr lang="en-CA" sz="3600" dirty="0"/>
              <a:t>race, ancestry, place of origin, colour, ethnic origin, citizenship, creed, sexual orientation, gender identity, gender expression, age, record of offences, marital status, family status or disability</a:t>
            </a:r>
          </a:p>
          <a:p>
            <a:pPr lvl="1"/>
            <a:endParaRPr lang="en-CA" dirty="0"/>
          </a:p>
        </p:txBody>
      </p:sp>
      <p:sp>
        <p:nvSpPr>
          <p:cNvPr id="4" name="Slide Number Placeholder 3"/>
          <p:cNvSpPr>
            <a:spLocks noGrp="1"/>
          </p:cNvSpPr>
          <p:nvPr>
            <p:ph type="sldNum" sz="quarter" idx="12"/>
          </p:nvPr>
        </p:nvSpPr>
        <p:spPr/>
        <p:txBody>
          <a:bodyPr/>
          <a:lstStyle/>
          <a:p>
            <a:pPr>
              <a:defRPr/>
            </a:pPr>
            <a:fld id="{76FA16E4-6B3F-43DE-85F4-90601D2C1B08}" type="slidenum">
              <a:rPr lang="en-CA" altLang="en-US" smtClean="0"/>
              <a:pPr>
                <a:defRPr/>
              </a:pPr>
              <a:t>23</a:t>
            </a:fld>
            <a:endParaRPr lang="en-CA" altLang="en-US"/>
          </a:p>
        </p:txBody>
      </p:sp>
    </p:spTree>
    <p:extLst>
      <p:ext uri="{BB962C8B-B14F-4D97-AF65-F5344CB8AC3E}">
        <p14:creationId xmlns:p14="http://schemas.microsoft.com/office/powerpoint/2010/main" val="197008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73CAE-8BAB-4162-BB28-7504208752A5}"/>
              </a:ext>
            </a:extLst>
          </p:cNvPr>
          <p:cNvSpPr>
            <a:spLocks noGrp="1"/>
          </p:cNvSpPr>
          <p:nvPr>
            <p:ph type="sldNum" sz="quarter" idx="12"/>
          </p:nvPr>
        </p:nvSpPr>
        <p:spPr/>
        <p:txBody>
          <a:bodyPr/>
          <a:lstStyle/>
          <a:p>
            <a:pPr>
              <a:defRPr/>
            </a:pPr>
            <a:fld id="{8935D7E9-55E1-4859-8873-0080E8DC5475}" type="slidenum">
              <a:rPr lang="en-CA" altLang="en-US" smtClean="0"/>
              <a:pPr>
                <a:defRPr/>
              </a:pPr>
              <a:t>24</a:t>
            </a:fld>
            <a:endParaRPr lang="en-CA" altLang="en-US" dirty="0"/>
          </a:p>
        </p:txBody>
      </p:sp>
      <p:pic>
        <p:nvPicPr>
          <p:cNvPr id="1032" name="Picture 1" descr="social Logo | Free Logo Design Tool from Flaming Text">
            <a:extLst>
              <a:ext uri="{FF2B5EF4-FFF2-40B4-BE49-F238E27FC236}">
                <a16:creationId xmlns:a16="http://schemas.microsoft.com/office/drawing/2014/main" id="{4A6D795B-145A-40CE-979B-35F5C48C1970}"/>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7144" b="19128"/>
          <a:stretch/>
        </p:blipFill>
        <p:spPr bwMode="auto">
          <a:xfrm>
            <a:off x="251520" y="1793304"/>
            <a:ext cx="2515662" cy="129740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
            <a:extLst>
              <a:ext uri="{FF2B5EF4-FFF2-40B4-BE49-F238E27FC236}">
                <a16:creationId xmlns:a16="http://schemas.microsoft.com/office/drawing/2014/main" id="{D798835B-EEF5-4948-8DAB-E4C8410C32C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V="1">
            <a:off x="2657759" y="2470750"/>
            <a:ext cx="361950" cy="292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 descr="Protected rubber stamp Royalty Free Vector Image">
            <a:extLst>
              <a:ext uri="{FF2B5EF4-FFF2-40B4-BE49-F238E27FC236}">
                <a16:creationId xmlns:a16="http://schemas.microsoft.com/office/drawing/2014/main" id="{E28B081F-134D-4677-8335-5BF96606A46B}"/>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18482"/>
          <a:stretch/>
        </p:blipFill>
        <p:spPr bwMode="auto">
          <a:xfrm>
            <a:off x="3286624" y="1904427"/>
            <a:ext cx="1809952" cy="115021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9D4FD7D9-7244-4A0B-8113-4802354B5B1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V="1">
            <a:off x="5314879" y="2374901"/>
            <a:ext cx="361950" cy="292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A72C238-4B90-4BF9-8850-B95462B4A627}"/>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807358" y="1987549"/>
            <a:ext cx="2058873" cy="13700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7" descr="Red Minus Sign. Negative Symbol Isolated On A White Background. Stock  Vector - Illustration of abstract, cons: 170758416">
            <a:extLst>
              <a:ext uri="{FF2B5EF4-FFF2-40B4-BE49-F238E27FC236}">
                <a16:creationId xmlns:a16="http://schemas.microsoft.com/office/drawing/2014/main" id="{8AE9DBC7-A907-492F-AD13-6A4FF1C91AE6}"/>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058024" y="382988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8" descr="The Strange History of the Student Borrower Defenses Provision">
            <a:extLst>
              <a:ext uri="{FF2B5EF4-FFF2-40B4-BE49-F238E27FC236}">
                <a16:creationId xmlns:a16="http://schemas.microsoft.com/office/drawing/2014/main" id="{AA21C12C-BEA2-45DD-B7F3-6B2C5071E431}"/>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825965" y="3367507"/>
            <a:ext cx="1365160" cy="13651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0">
            <a:extLst>
              <a:ext uri="{FF2B5EF4-FFF2-40B4-BE49-F238E27FC236}">
                <a16:creationId xmlns:a16="http://schemas.microsoft.com/office/drawing/2014/main" id="{555CA81C-F032-4588-A132-52186A3344AC}"/>
              </a:ext>
            </a:extLst>
          </p:cNvPr>
          <p:cNvSpPr>
            <a:spLocks noChangeArrowheads="1"/>
          </p:cNvSpPr>
          <p:nvPr/>
        </p:nvSpPr>
        <p:spPr bwMode="auto">
          <a:xfrm>
            <a:off x="251520" y="1056646"/>
            <a:ext cx="3225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r>
              <a:rPr lang="en-CA" altLang="en-US" sz="2400" b="1" dirty="0">
                <a:latin typeface="Calibri" panose="020F0502020204030204" pitchFamily="34" charset="0"/>
                <a:ea typeface="Calibri" panose="020F0502020204030204" pitchFamily="34" charset="0"/>
                <a:cs typeface="Times New Roman" panose="02020603050405020304" pitchFamily="18" charset="0"/>
              </a:rPr>
              <a:t>  </a:t>
            </a:r>
            <a:endParaRPr lang="en-CA" altLang="en-US" sz="2400" dirty="0"/>
          </a:p>
        </p:txBody>
      </p:sp>
      <p:sp>
        <p:nvSpPr>
          <p:cNvPr id="5" name="Rectangle 11">
            <a:extLst>
              <a:ext uri="{FF2B5EF4-FFF2-40B4-BE49-F238E27FC236}">
                <a16:creationId xmlns:a16="http://schemas.microsoft.com/office/drawing/2014/main" id="{7C307E67-1EEC-434A-92B1-701F2CD6E646}"/>
              </a:ext>
            </a:extLst>
          </p:cNvPr>
          <p:cNvSpPr>
            <a:spLocks noChangeArrowheads="1"/>
          </p:cNvSpPr>
          <p:nvPr/>
        </p:nvSpPr>
        <p:spPr bwMode="auto">
          <a:xfrm>
            <a:off x="1773936" y="1071041"/>
            <a:ext cx="6085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600" dirty="0">
                <a:solidFill>
                  <a:schemeClr val="accent2">
                    <a:lumMod val="75000"/>
                  </a:schemeClr>
                </a:solidFill>
              </a:rPr>
              <a:t>The “Discrimination Equation”</a:t>
            </a:r>
            <a:endParaRPr lang="en-CA" sz="3600" dirty="0">
              <a:solidFill>
                <a:schemeClr val="accent2">
                  <a:lumMod val="75000"/>
                </a:schemeClr>
              </a:solidFill>
            </a:endParaRPr>
          </a:p>
        </p:txBody>
      </p:sp>
      <p:sp>
        <p:nvSpPr>
          <p:cNvPr id="6" name="Rectangle 12">
            <a:extLst>
              <a:ext uri="{FF2B5EF4-FFF2-40B4-BE49-F238E27FC236}">
                <a16:creationId xmlns:a16="http://schemas.microsoft.com/office/drawing/2014/main" id="{8D8B8EEA-4367-4538-8C2A-125BB0672C3F}"/>
              </a:ext>
            </a:extLst>
          </p:cNvPr>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3">
            <a:extLst>
              <a:ext uri="{FF2B5EF4-FFF2-40B4-BE49-F238E27FC236}">
                <a16:creationId xmlns:a16="http://schemas.microsoft.com/office/drawing/2014/main" id="{607A1500-DC73-49CB-9C31-D7D86FF2EE4F}"/>
              </a:ext>
            </a:extLst>
          </p:cNvPr>
          <p:cNvSpPr>
            <a:spLocks noChangeArrowheads="1"/>
          </p:cNvSpPr>
          <p:nvPr/>
        </p:nvSpPr>
        <p:spPr bwMode="auto">
          <a:xfrm>
            <a:off x="0" y="292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4">
            <a:extLst>
              <a:ext uri="{FF2B5EF4-FFF2-40B4-BE49-F238E27FC236}">
                <a16:creationId xmlns:a16="http://schemas.microsoft.com/office/drawing/2014/main" id="{A9E174FC-97CD-45D8-AD4C-5719A822E595}"/>
              </a:ext>
            </a:extLst>
          </p:cNvPr>
          <p:cNvSpPr>
            <a:spLocks noChangeArrowheads="1"/>
          </p:cNvSpPr>
          <p:nvPr/>
        </p:nvSpPr>
        <p:spPr bwMode="auto">
          <a:xfrm>
            <a:off x="0" y="4057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9" name="Rectangle 15">
            <a:extLst>
              <a:ext uri="{FF2B5EF4-FFF2-40B4-BE49-F238E27FC236}">
                <a16:creationId xmlns:a16="http://schemas.microsoft.com/office/drawing/2014/main" id="{0BDC0506-ECB4-43FA-905D-D1A232A12171}"/>
              </a:ext>
            </a:extLst>
          </p:cNvPr>
          <p:cNvSpPr>
            <a:spLocks noChangeArrowheads="1"/>
          </p:cNvSpPr>
          <p:nvPr/>
        </p:nvSpPr>
        <p:spPr bwMode="auto">
          <a:xfrm>
            <a:off x="251520" y="4589796"/>
            <a:ext cx="764664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______________________________________________________</a:t>
            </a:r>
            <a:endParaRPr kumimoji="0" lang="en-US" altLang="en-U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6">
            <a:extLst>
              <a:ext uri="{FF2B5EF4-FFF2-40B4-BE49-F238E27FC236}">
                <a16:creationId xmlns:a16="http://schemas.microsoft.com/office/drawing/2014/main" id="{B4BFF241-0845-4CCA-927B-21F7F60679AE}"/>
              </a:ext>
            </a:extLst>
          </p:cNvPr>
          <p:cNvSpPr>
            <a:spLocks noChangeArrowheads="1"/>
          </p:cNvSpPr>
          <p:nvPr/>
        </p:nvSpPr>
        <p:spPr bwMode="auto">
          <a:xfrm>
            <a:off x="0" y="7639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CA" altLang="en-US" sz="600" b="0" i="0" u="none" strike="noStrike" cap="none" normalizeH="0" baseline="0">
                <a:ln>
                  <a:noFill/>
                </a:ln>
                <a:solidFill>
                  <a:schemeClr val="tx1"/>
                </a:solidFill>
                <a:effectLst/>
                <a:latin typeface="Arial" panose="020B0604020202020204" pitchFamily="34" charset="0"/>
              </a:rPr>
              <a:t> </a:t>
            </a:r>
            <a:endParaRPr kumimoji="0" lang="en-CA" altLang="en-US"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D8794E98-54B3-4985-BD9D-5F3AA7373207}"/>
              </a:ext>
            </a:extLst>
          </p:cNvPr>
          <p:cNvSpPr txBox="1"/>
          <p:nvPr/>
        </p:nvSpPr>
        <p:spPr>
          <a:xfrm>
            <a:off x="2376431" y="5402350"/>
            <a:ext cx="529415" cy="769441"/>
          </a:xfrm>
          <a:prstGeom prst="rect">
            <a:avLst/>
          </a:prstGeom>
          <a:noFill/>
        </p:spPr>
        <p:txBody>
          <a:bodyPr wrap="square">
            <a:spAutoFit/>
          </a:bodyPr>
          <a:lstStyle/>
          <a:p>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CA" sz="4400" dirty="0"/>
          </a:p>
        </p:txBody>
      </p:sp>
      <p:pic>
        <p:nvPicPr>
          <p:cNvPr id="3" name="Picture 2" descr="Illegal Discrimination In The Workplace | Labor Law Guides">
            <a:extLst>
              <a:ext uri="{FF2B5EF4-FFF2-40B4-BE49-F238E27FC236}">
                <a16:creationId xmlns:a16="http://schemas.microsoft.com/office/drawing/2014/main" id="{916E19B7-2D67-4602-B675-C55DFC0EEE2F}"/>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171926" y="4886221"/>
            <a:ext cx="3920354" cy="196017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E46C3E2-255A-4540-8BA1-9373B4DB4010}"/>
              </a:ext>
            </a:extLst>
          </p:cNvPr>
          <p:cNvSpPr/>
          <p:nvPr/>
        </p:nvSpPr>
        <p:spPr>
          <a:xfrm>
            <a:off x="4798110" y="5840490"/>
            <a:ext cx="2560250" cy="33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3020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 </a:t>
            </a:r>
            <a:r>
              <a:rPr lang="en-CA" dirty="0"/>
              <a:t>negative outcome</a:t>
            </a:r>
          </a:p>
        </p:txBody>
      </p:sp>
      <p:sp>
        <p:nvSpPr>
          <p:cNvPr id="3" name="Content Placeholder 2"/>
          <p:cNvSpPr>
            <a:spLocks noGrp="1"/>
          </p:cNvSpPr>
          <p:nvPr>
            <p:ph idx="1"/>
          </p:nvPr>
        </p:nvSpPr>
        <p:spPr>
          <a:xfrm>
            <a:off x="628649" y="2143534"/>
            <a:ext cx="8119565" cy="4395378"/>
          </a:xfrm>
        </p:spPr>
        <p:txBody>
          <a:bodyPr>
            <a:normAutofit lnSpcReduction="10000"/>
          </a:bodyPr>
          <a:lstStyle/>
          <a:p>
            <a:pPr marL="0" indent="0">
              <a:buNone/>
            </a:pPr>
            <a:r>
              <a:rPr lang="en-CA" dirty="0"/>
              <a:t>Non-economic losses</a:t>
            </a:r>
          </a:p>
          <a:p>
            <a:pPr lvl="1"/>
            <a:r>
              <a:rPr lang="en-CA" sz="2800" dirty="0"/>
              <a:t>Loss of right to be free from discrimination </a:t>
            </a:r>
          </a:p>
          <a:p>
            <a:pPr lvl="1"/>
            <a:r>
              <a:rPr lang="en-CA" sz="2800" dirty="0"/>
              <a:t>Injury to “dignity, feelings and self-respect”</a:t>
            </a:r>
          </a:p>
          <a:p>
            <a:pPr lvl="1"/>
            <a:endParaRPr lang="en-CA" sz="2800" dirty="0"/>
          </a:p>
          <a:p>
            <a:pPr marL="0" indent="0">
              <a:buNone/>
            </a:pPr>
            <a:r>
              <a:rPr lang="en-CA" dirty="0"/>
              <a:t>Economic losses</a:t>
            </a:r>
          </a:p>
          <a:p>
            <a:pPr lvl="1"/>
            <a:r>
              <a:rPr lang="en-CA" sz="2800" dirty="0"/>
              <a:t>Loss of job, salary or promotion </a:t>
            </a:r>
          </a:p>
          <a:p>
            <a:pPr lvl="1"/>
            <a:r>
              <a:rPr lang="en-CA" sz="2800" dirty="0"/>
              <a:t>Unable to continue with school program, tuition lost</a:t>
            </a:r>
          </a:p>
          <a:p>
            <a:pPr lvl="1"/>
            <a:r>
              <a:rPr lang="en-CA" sz="2800" dirty="0"/>
              <a:t>Cost of installing mobility ramp</a:t>
            </a:r>
          </a:p>
          <a:p>
            <a:pPr lvl="1"/>
            <a:r>
              <a:rPr lang="en-CA" sz="2800" dirty="0"/>
              <a:t>Other out-of-pocket expenses</a:t>
            </a:r>
          </a:p>
          <a:p>
            <a:pPr lvl="2"/>
            <a:endParaRPr lang="en-CA" dirty="0"/>
          </a:p>
        </p:txBody>
      </p:sp>
      <p:sp>
        <p:nvSpPr>
          <p:cNvPr id="4" name="Slide Number Placeholder 3"/>
          <p:cNvSpPr>
            <a:spLocks noGrp="1"/>
          </p:cNvSpPr>
          <p:nvPr>
            <p:ph type="sldNum" sz="quarter" idx="12"/>
          </p:nvPr>
        </p:nvSpPr>
        <p:spPr/>
        <p:txBody>
          <a:bodyPr/>
          <a:lstStyle/>
          <a:p>
            <a:pPr>
              <a:defRPr/>
            </a:pPr>
            <a:fld id="{76FA16E4-6B3F-43DE-85F4-90601D2C1B08}" type="slidenum">
              <a:rPr lang="en-CA" altLang="en-US" smtClean="0"/>
              <a:pPr>
                <a:defRPr/>
              </a:pPr>
              <a:t>25</a:t>
            </a:fld>
            <a:endParaRPr lang="en-CA" altLang="en-US" dirty="0"/>
          </a:p>
        </p:txBody>
      </p:sp>
    </p:spTree>
    <p:extLst>
      <p:ext uri="{BB962C8B-B14F-4D97-AF65-F5344CB8AC3E}">
        <p14:creationId xmlns:p14="http://schemas.microsoft.com/office/powerpoint/2010/main" val="961568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1037427"/>
            <a:ext cx="7886700" cy="1150147"/>
          </a:xfrm>
        </p:spPr>
        <p:txBody>
          <a:bodyPr/>
          <a:lstStyle/>
          <a:p>
            <a:r>
              <a:rPr lang="en-US" dirty="0"/>
              <a:t>Many Forms of Discrimination </a:t>
            </a:r>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a:bodyPr>
          <a:lstStyle/>
          <a:p>
            <a:r>
              <a:rPr lang="en-CA" dirty="0"/>
              <a:t>Direct (including harassment, sexual harassment, sexual solicitation)</a:t>
            </a:r>
          </a:p>
          <a:p>
            <a:r>
              <a:rPr lang="en-CA" dirty="0"/>
              <a:t>Constructive (also known as “adverse effect”)</a:t>
            </a:r>
          </a:p>
          <a:p>
            <a:r>
              <a:rPr lang="en-CA" dirty="0"/>
              <a:t>By association, or perceived</a:t>
            </a:r>
          </a:p>
          <a:p>
            <a:r>
              <a:rPr lang="en-CA" dirty="0"/>
              <a:t>Toxic environment </a:t>
            </a:r>
          </a:p>
          <a:p>
            <a:r>
              <a:rPr lang="en-CA" dirty="0"/>
              <a:t>Systemic, institutional</a:t>
            </a:r>
          </a:p>
          <a:p>
            <a:r>
              <a:rPr lang="en-CA" dirty="0"/>
              <a:t>Reprisal for claiming rights under </a:t>
            </a:r>
            <a:r>
              <a:rPr lang="en-CA" i="1" dirty="0"/>
              <a:t>Code</a:t>
            </a:r>
            <a:r>
              <a:rPr lang="en-CA" dirty="0"/>
              <a:t> </a:t>
            </a:r>
          </a:p>
          <a:p>
            <a:pPr marL="0" indent="0">
              <a:buNone/>
            </a:pPr>
            <a:endParaRPr lang="en-CA"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mtClean="0"/>
              <a:pPr/>
              <a:t>26</a:t>
            </a:fld>
            <a:endParaRPr lang="en-US" dirty="0"/>
          </a:p>
        </p:txBody>
      </p:sp>
    </p:spTree>
    <p:extLst>
      <p:ext uri="{BB962C8B-B14F-4D97-AF65-F5344CB8AC3E}">
        <p14:creationId xmlns:p14="http://schemas.microsoft.com/office/powerpoint/2010/main" val="290395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3887" y="1074870"/>
            <a:ext cx="8097031" cy="924605"/>
          </a:xfrm>
        </p:spPr>
        <p:txBody>
          <a:bodyPr>
            <a:normAutofit/>
          </a:bodyPr>
          <a:lstStyle/>
          <a:p>
            <a:r>
              <a:rPr lang="en-US" sz="4800" b="1" dirty="0">
                <a:solidFill>
                  <a:schemeClr val="accent2">
                    <a:lumMod val="75000"/>
                  </a:schemeClr>
                </a:solidFill>
              </a:rPr>
              <a:t> Intersectionality</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type="body" idx="1"/>
          </p:nvPr>
        </p:nvSpPr>
        <p:spPr>
          <a:xfrm>
            <a:off x="504967" y="2224586"/>
            <a:ext cx="8215952" cy="4258102"/>
          </a:xfrm>
        </p:spPr>
        <p:txBody>
          <a:bodyPr>
            <a:noAutofit/>
          </a:bodyPr>
          <a:lstStyle/>
          <a:p>
            <a:pPr lvl="1"/>
            <a:endParaRPr lang="en-CA" sz="32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27</a:t>
            </a:fld>
            <a:endParaRPr lang="en-US" sz="1600" dirty="0"/>
          </a:p>
        </p:txBody>
      </p:sp>
      <p:pic>
        <p:nvPicPr>
          <p:cNvPr id="5" name="Picture 4">
            <a:extLst>
              <a:ext uri="{FF2B5EF4-FFF2-40B4-BE49-F238E27FC236}">
                <a16:creationId xmlns:a16="http://schemas.microsoft.com/office/drawing/2014/main" id="{49479514-D1EE-4328-BA14-35CE5206B864}"/>
              </a:ext>
            </a:extLst>
          </p:cNvPr>
          <p:cNvPicPr>
            <a:picLocks noChangeAspect="1"/>
          </p:cNvPicPr>
          <p:nvPr/>
        </p:nvPicPr>
        <p:blipFill rotWithShape="1">
          <a:blip r:embed="rId3"/>
          <a:srcRect l="3702" t="2953" r="1448" b="14906"/>
          <a:stretch/>
        </p:blipFill>
        <p:spPr>
          <a:xfrm>
            <a:off x="423081" y="2044607"/>
            <a:ext cx="8215952" cy="4356080"/>
          </a:xfrm>
          <a:prstGeom prst="rect">
            <a:avLst/>
          </a:prstGeom>
          <a:ln w="25400">
            <a:solidFill>
              <a:schemeClr val="accent1"/>
            </a:solidFill>
          </a:ln>
        </p:spPr>
      </p:pic>
    </p:spTree>
    <p:extLst>
      <p:ext uri="{BB962C8B-B14F-4D97-AF65-F5344CB8AC3E}">
        <p14:creationId xmlns:p14="http://schemas.microsoft.com/office/powerpoint/2010/main" val="1553371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 </a:t>
            </a:r>
            <a:r>
              <a:rPr lang="en-CA" dirty="0"/>
              <a:t>defence</a:t>
            </a:r>
          </a:p>
        </p:txBody>
      </p:sp>
      <p:sp>
        <p:nvSpPr>
          <p:cNvPr id="3" name="Content Placeholder 2"/>
          <p:cNvSpPr>
            <a:spLocks noGrp="1"/>
          </p:cNvSpPr>
          <p:nvPr>
            <p:ph idx="1"/>
          </p:nvPr>
        </p:nvSpPr>
        <p:spPr/>
        <p:txBody>
          <a:bodyPr>
            <a:normAutofit/>
          </a:bodyPr>
          <a:lstStyle/>
          <a:p>
            <a:pPr marL="0" indent="0">
              <a:buNone/>
            </a:pPr>
            <a:r>
              <a:rPr lang="en-CA" i="1" dirty="0"/>
              <a:t>Code</a:t>
            </a:r>
            <a:r>
              <a:rPr lang="en-CA" dirty="0"/>
              <a:t> allows a </a:t>
            </a:r>
            <a:r>
              <a:rPr lang="en-CA" b="1" i="1" u="sng" dirty="0"/>
              <a:t>defence</a:t>
            </a:r>
            <a:r>
              <a:rPr lang="en-CA" dirty="0"/>
              <a:t> to a claim of discrimination</a:t>
            </a:r>
          </a:p>
          <a:p>
            <a:pPr lvl="1"/>
            <a:endParaRPr lang="en-CA" dirty="0"/>
          </a:p>
          <a:p>
            <a:pPr marL="0" indent="0">
              <a:buNone/>
            </a:pPr>
            <a:r>
              <a:rPr lang="en-CA" dirty="0"/>
              <a:t>Two basic types of defences:</a:t>
            </a:r>
          </a:p>
          <a:p>
            <a:pPr marL="971550" lvl="1" indent="-514350">
              <a:buFont typeface="+mj-lt"/>
              <a:buAutoNum type="arabicPeriod"/>
            </a:pPr>
            <a:r>
              <a:rPr lang="en-CA" dirty="0"/>
              <a:t>Specific defences </a:t>
            </a:r>
          </a:p>
          <a:p>
            <a:pPr marL="971550" lvl="1" indent="-514350">
              <a:buFont typeface="+mj-lt"/>
              <a:buAutoNum type="arabicPeriod"/>
            </a:pPr>
            <a:r>
              <a:rPr lang="en-CA" dirty="0"/>
              <a:t>Good faith and undue hardship defences (general)</a:t>
            </a:r>
          </a:p>
          <a:p>
            <a:pPr lvl="2"/>
            <a:r>
              <a:rPr lang="en-CA" sz="2400" dirty="0"/>
              <a:t>a requirement, qualification or factor is reasonable and made in good faith </a:t>
            </a:r>
            <a:r>
              <a:rPr lang="en-CA" sz="2400" b="1" i="1" u="sng" dirty="0"/>
              <a:t>and</a:t>
            </a:r>
          </a:p>
          <a:p>
            <a:pPr lvl="2"/>
            <a:r>
              <a:rPr lang="en-CA" sz="2400" dirty="0"/>
              <a:t>person’s needs can’t be accommodated without undue hardship</a:t>
            </a:r>
          </a:p>
          <a:p>
            <a:pPr marL="971550" lvl="1" indent="-514350">
              <a:buFont typeface="+mj-lt"/>
              <a:buAutoNum type="arabicPeriod"/>
            </a:pPr>
            <a:endParaRPr lang="en-CA" dirty="0"/>
          </a:p>
          <a:p>
            <a:pPr marL="971550" lvl="1" indent="-514350">
              <a:buFont typeface="+mj-lt"/>
              <a:buAutoNum type="arabicPeriod"/>
            </a:pPr>
            <a:endParaRPr lang="en-CA" dirty="0"/>
          </a:p>
          <a:p>
            <a:pPr marL="971550" lvl="1" indent="-514350">
              <a:buFont typeface="+mj-lt"/>
              <a:buAutoNum type="arabicPeriod"/>
            </a:pPr>
            <a:endParaRPr lang="en-CA" dirty="0"/>
          </a:p>
          <a:p>
            <a:pPr marL="471487" lvl="1" indent="0">
              <a:buNone/>
            </a:pPr>
            <a:endParaRPr lang="en-CA" dirty="0"/>
          </a:p>
        </p:txBody>
      </p:sp>
      <p:sp>
        <p:nvSpPr>
          <p:cNvPr id="4" name="Slide Number Placeholder 3"/>
          <p:cNvSpPr>
            <a:spLocks noGrp="1"/>
          </p:cNvSpPr>
          <p:nvPr>
            <p:ph type="sldNum" sz="quarter" idx="12"/>
          </p:nvPr>
        </p:nvSpPr>
        <p:spPr/>
        <p:txBody>
          <a:bodyPr/>
          <a:lstStyle/>
          <a:p>
            <a:pPr>
              <a:defRPr/>
            </a:pPr>
            <a:fld id="{76FA16E4-6B3F-43DE-85F4-90601D2C1B08}" type="slidenum">
              <a:rPr lang="en-CA" altLang="en-US" smtClean="0"/>
              <a:pPr>
                <a:defRPr/>
              </a:pPr>
              <a:t>28</a:t>
            </a:fld>
            <a:endParaRPr lang="en-CA" altLang="en-US"/>
          </a:p>
        </p:txBody>
      </p:sp>
    </p:spTree>
    <p:extLst>
      <p:ext uri="{BB962C8B-B14F-4D97-AF65-F5344CB8AC3E}">
        <p14:creationId xmlns:p14="http://schemas.microsoft.com/office/powerpoint/2010/main" val="4171754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1705970" y="2033517"/>
            <a:ext cx="6509982" cy="1323439"/>
          </a:xfrm>
          <a:prstGeom prst="rect">
            <a:avLst/>
          </a:prstGeom>
          <a:noFill/>
        </p:spPr>
        <p:txBody>
          <a:bodyPr wrap="square">
            <a:spAutoFit/>
          </a:bodyPr>
          <a:lstStyle/>
          <a:p>
            <a:pPr>
              <a:buSzPct val="100000"/>
            </a:pPr>
            <a:r>
              <a:rPr lang="en-CA" sz="4000" b="1" dirty="0">
                <a:solidFill>
                  <a:schemeClr val="accent2">
                    <a:lumMod val="75000"/>
                  </a:schemeClr>
                </a:solidFill>
              </a:rPr>
              <a:t>Duty to Accommodate … to point of undue hardship</a:t>
            </a:r>
            <a:endParaRPr lang="en-CA" sz="4000" b="1" i="1" dirty="0">
              <a:solidFill>
                <a:schemeClr val="accent2">
                  <a:lumMod val="75000"/>
                </a:schemeClr>
              </a:solidFill>
            </a:endParaRPr>
          </a:p>
        </p:txBody>
      </p:sp>
    </p:spTree>
    <p:extLst>
      <p:ext uri="{BB962C8B-B14F-4D97-AF65-F5344CB8AC3E}">
        <p14:creationId xmlns:p14="http://schemas.microsoft.com/office/powerpoint/2010/main" val="196513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3888" y="1343932"/>
            <a:ext cx="7886700" cy="924605"/>
          </a:xfrm>
        </p:spPr>
        <p:txBody>
          <a:bodyPr>
            <a:normAutofit/>
          </a:bodyPr>
          <a:lstStyle/>
          <a:p>
            <a:r>
              <a:rPr lang="en-CA" sz="4800" b="1" dirty="0">
                <a:solidFill>
                  <a:schemeClr val="accent2">
                    <a:lumMod val="75000"/>
                  </a:schemeClr>
                </a:solidFill>
              </a:rPr>
              <a:t>Land Acknowledgment</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type="body" idx="1"/>
          </p:nvPr>
        </p:nvSpPr>
        <p:spPr>
          <a:xfrm>
            <a:off x="623888" y="2423206"/>
            <a:ext cx="7886700" cy="1500187"/>
          </a:xfrm>
        </p:spPr>
        <p:txBody>
          <a:bodyPr/>
          <a:lstStyle/>
          <a:p>
            <a:r>
              <a:rPr lang="en-US" dirty="0">
                <a:solidFill>
                  <a:schemeClr val="tx1"/>
                </a:solidFill>
              </a:rPr>
              <a:t>[Add a meaningful land acknowledgment connected to where you are delivering the workshop]</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3</a:t>
            </a:fld>
            <a:endParaRPr lang="en-US" sz="1600" dirty="0"/>
          </a:p>
        </p:txBody>
      </p:sp>
    </p:spTree>
    <p:extLst>
      <p:ext uri="{BB962C8B-B14F-4D97-AF65-F5344CB8AC3E}">
        <p14:creationId xmlns:p14="http://schemas.microsoft.com/office/powerpoint/2010/main" val="420222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49" y="291090"/>
            <a:ext cx="7886699" cy="932688"/>
          </a:xfrm>
        </p:spPr>
        <p:txBody>
          <a:bodyPr vert="horz" lIns="91440" tIns="45720" rIns="91440" bIns="45720" rtlCol="0" anchor="b">
            <a:normAutofit/>
          </a:bodyPr>
          <a:lstStyle/>
          <a:p>
            <a:r>
              <a:rPr lang="en-US" sz="4700" b="1" kern="1200" dirty="0">
                <a:solidFill>
                  <a:schemeClr val="tx1"/>
                </a:solidFill>
                <a:latin typeface="+mj-lt"/>
                <a:ea typeface="+mj-ea"/>
                <a:cs typeface="+mj-cs"/>
              </a:rPr>
              <a:t> </a:t>
            </a:r>
          </a:p>
        </p:txBody>
      </p:sp>
      <p:sp>
        <p:nvSpPr>
          <p:cNvPr id="3" name="Text Placeholder 2">
            <a:extLst>
              <a:ext uri="{FF2B5EF4-FFF2-40B4-BE49-F238E27FC236}">
                <a16:creationId xmlns:a16="http://schemas.microsoft.com/office/drawing/2014/main" id="{83BBDA4E-614D-5A46-8952-9A86E820DA62}"/>
              </a:ext>
            </a:extLst>
          </p:cNvPr>
          <p:cNvSpPr>
            <a:spLocks noGrp="1"/>
          </p:cNvSpPr>
          <p:nvPr>
            <p:ph type="body" idx="1"/>
          </p:nvPr>
        </p:nvSpPr>
        <p:spPr>
          <a:xfrm>
            <a:off x="628651" y="941550"/>
            <a:ext cx="7886699" cy="668885"/>
          </a:xfrm>
        </p:spPr>
        <p:txBody>
          <a:bodyPr vert="horz" lIns="91440" tIns="45720" rIns="91440" bIns="45720" rtlCol="0">
            <a:noAutofit/>
          </a:bodyPr>
          <a:lstStyle/>
          <a:p>
            <a:r>
              <a:rPr lang="en-US" sz="4000" b="1" kern="1200" dirty="0">
                <a:solidFill>
                  <a:schemeClr val="accent2">
                    <a:lumMod val="75000"/>
                  </a:schemeClr>
                </a:solidFill>
                <a:latin typeface="+mj-lt"/>
                <a:ea typeface="+mj-ea"/>
                <a:cs typeface="+mj-cs"/>
              </a:rPr>
              <a:t>Duty to Accommodate</a:t>
            </a:r>
            <a:endParaRPr lang="en-US" sz="4000" kern="1200" dirty="0">
              <a:solidFill>
                <a:schemeClr val="accent2">
                  <a:lumMod val="75000"/>
                </a:schemeClr>
              </a:solidFill>
              <a:latin typeface="+mn-lt"/>
              <a:ea typeface="+mn-ea"/>
              <a:cs typeface="+mn-cs"/>
            </a:endParaRPr>
          </a:p>
        </p:txBody>
      </p:sp>
      <p:pic>
        <p:nvPicPr>
          <p:cNvPr id="5" name="Picture 4">
            <a:extLst>
              <a:ext uri="{FF2B5EF4-FFF2-40B4-BE49-F238E27FC236}">
                <a16:creationId xmlns:a16="http://schemas.microsoft.com/office/drawing/2014/main" id="{6AF874DA-70DA-4D6D-9FD8-93A3AEB8ABBE}"/>
              </a:ext>
            </a:extLst>
          </p:cNvPr>
          <p:cNvPicPr>
            <a:picLocks noChangeAspect="1"/>
          </p:cNvPicPr>
          <p:nvPr/>
        </p:nvPicPr>
        <p:blipFill>
          <a:blip r:embed="rId3"/>
          <a:stretch>
            <a:fillRect/>
          </a:stretch>
        </p:blipFill>
        <p:spPr>
          <a:xfrm>
            <a:off x="1330579" y="1863801"/>
            <a:ext cx="6482840" cy="4440746"/>
          </a:xfrm>
          <a:prstGeom prst="rect">
            <a:avLst/>
          </a:prstGeom>
        </p:spPr>
      </p:pic>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2843D7-B4A2-6A42-B18D-F75DE8916FD0}" type="slidenum">
              <a:rPr lang="en-US" smtClean="0"/>
              <a:pPr>
                <a:spcAft>
                  <a:spcPts val="600"/>
                </a:spcAft>
              </a:pPr>
              <a:t>30</a:t>
            </a:fld>
            <a:endParaRPr lang="en-US"/>
          </a:p>
        </p:txBody>
      </p:sp>
    </p:spTree>
    <p:extLst>
      <p:ext uri="{BB962C8B-B14F-4D97-AF65-F5344CB8AC3E}">
        <p14:creationId xmlns:p14="http://schemas.microsoft.com/office/powerpoint/2010/main" val="416484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1046571"/>
            <a:ext cx="7886700" cy="1325563"/>
          </a:xfrm>
        </p:spPr>
        <p:txBody>
          <a:bodyPr>
            <a:normAutofit fontScale="90000"/>
          </a:bodyPr>
          <a:lstStyle/>
          <a:p>
            <a:r>
              <a:rPr lang="en-US" sz="4800" b="1" dirty="0">
                <a:solidFill>
                  <a:schemeClr val="accent2">
                    <a:lumMod val="75000"/>
                  </a:schemeClr>
                </a:solidFill>
              </a:rPr>
              <a:t>Accommodation: </a:t>
            </a:r>
            <a:r>
              <a:rPr lang="en-US" sz="4800" dirty="0"/>
              <a:t>A</a:t>
            </a:r>
            <a:r>
              <a:rPr lang="en-US" sz="4800" b="1" dirty="0">
                <a:solidFill>
                  <a:schemeClr val="accent2">
                    <a:lumMod val="75000"/>
                  </a:schemeClr>
                </a:solidFill>
              </a:rPr>
              <a:t> Duty and a </a:t>
            </a:r>
            <a:r>
              <a:rPr lang="en-US" sz="4800" dirty="0"/>
              <a:t>Defence</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2293936"/>
            <a:ext cx="8058150" cy="3846514"/>
          </a:xfrm>
        </p:spPr>
        <p:txBody>
          <a:bodyPr>
            <a:noAutofit/>
          </a:bodyPr>
          <a:lstStyle/>
          <a:p>
            <a:r>
              <a:rPr lang="en-US" sz="3600" dirty="0"/>
              <a:t>Defence to a claim of discrimination where person’s disability-related needs can’t be accommodated without undue hardship</a:t>
            </a:r>
          </a:p>
          <a:p>
            <a:pPr lvl="1"/>
            <a:r>
              <a:rPr lang="en-US" sz="3200" u="sng" dirty="0"/>
              <a:t>Duty to Accommodate</a:t>
            </a:r>
          </a:p>
          <a:p>
            <a:pPr lvl="1"/>
            <a:r>
              <a:rPr lang="en-US" sz="3200" dirty="0"/>
              <a:t>If person still can’t fulfill essential requirements after appropriate accommodation, </a:t>
            </a:r>
            <a:r>
              <a:rPr lang="en-US" sz="3200" u="sng" dirty="0"/>
              <a:t>undue hardship defence </a:t>
            </a:r>
            <a:r>
              <a:rPr lang="en-US" sz="3200" dirty="0"/>
              <a:t>established </a:t>
            </a:r>
          </a:p>
          <a:p>
            <a:pPr lvl="1"/>
            <a:endParaRPr lang="en-US" sz="32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31</a:t>
            </a:fld>
            <a:endParaRPr lang="en-US" sz="1600" dirty="0"/>
          </a:p>
        </p:txBody>
      </p:sp>
    </p:spTree>
    <p:extLst>
      <p:ext uri="{BB962C8B-B14F-4D97-AF65-F5344CB8AC3E}">
        <p14:creationId xmlns:p14="http://schemas.microsoft.com/office/powerpoint/2010/main" val="3067241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85B5-3D65-4474-B1FD-1C38BD762874}"/>
              </a:ext>
            </a:extLst>
          </p:cNvPr>
          <p:cNvSpPr>
            <a:spLocks noGrp="1"/>
          </p:cNvSpPr>
          <p:nvPr>
            <p:ph type="title"/>
          </p:nvPr>
        </p:nvSpPr>
        <p:spPr/>
        <p:txBody>
          <a:bodyPr/>
          <a:lstStyle/>
          <a:p>
            <a:r>
              <a:rPr lang="en-US" dirty="0"/>
              <a:t>Undue hardship factors</a:t>
            </a:r>
            <a:endParaRPr lang="en-CA" dirty="0"/>
          </a:p>
        </p:txBody>
      </p:sp>
      <p:sp>
        <p:nvSpPr>
          <p:cNvPr id="3" name="Content Placeholder 2">
            <a:extLst>
              <a:ext uri="{FF2B5EF4-FFF2-40B4-BE49-F238E27FC236}">
                <a16:creationId xmlns:a16="http://schemas.microsoft.com/office/drawing/2014/main" id="{48FD775D-EFF8-43F9-B98A-1DD008F8B17F}"/>
              </a:ext>
            </a:extLst>
          </p:cNvPr>
          <p:cNvSpPr>
            <a:spLocks noGrp="1"/>
          </p:cNvSpPr>
          <p:nvPr>
            <p:ph idx="1"/>
          </p:nvPr>
        </p:nvSpPr>
        <p:spPr/>
        <p:txBody>
          <a:bodyPr/>
          <a:lstStyle/>
          <a:p>
            <a:endParaRPr lang="en-US" dirty="0"/>
          </a:p>
          <a:p>
            <a:endParaRPr lang="en-US" dirty="0"/>
          </a:p>
        </p:txBody>
      </p:sp>
      <p:pic>
        <p:nvPicPr>
          <p:cNvPr id="2050" name="Picture 2" descr="FMCG Gurus">
            <a:extLst>
              <a:ext uri="{FF2B5EF4-FFF2-40B4-BE49-F238E27FC236}">
                <a16:creationId xmlns:a16="http://schemas.microsoft.com/office/drawing/2014/main" id="{1DF49FF9-CEE9-4D4C-A655-4AA425037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280" y="3658992"/>
            <a:ext cx="2287459" cy="23810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fety Policy &amp;amp; Program - Dig-Con">
            <a:extLst>
              <a:ext uri="{FF2B5EF4-FFF2-40B4-BE49-F238E27FC236}">
                <a16:creationId xmlns:a16="http://schemas.microsoft.com/office/drawing/2014/main" id="{1B511432-169B-4A78-A289-CF06D2AFD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49" y="4662416"/>
            <a:ext cx="3438383" cy="19254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st of Goods for WooCommerce - WPFactory">
            <a:extLst>
              <a:ext uri="{FF2B5EF4-FFF2-40B4-BE49-F238E27FC236}">
                <a16:creationId xmlns:a16="http://schemas.microsoft.com/office/drawing/2014/main" id="{1ABA3F9C-E861-4B34-912C-19CAA5107E9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40990" y="1916657"/>
            <a:ext cx="3024685" cy="3024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911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817971"/>
            <a:ext cx="8277606" cy="1325563"/>
          </a:xfrm>
        </p:spPr>
        <p:txBody>
          <a:bodyPr>
            <a:normAutofit fontScale="90000"/>
          </a:bodyPr>
          <a:lstStyle/>
          <a:p>
            <a:r>
              <a:rPr lang="en-US" sz="4800" b="1" dirty="0">
                <a:solidFill>
                  <a:schemeClr val="accent2">
                    <a:lumMod val="75000"/>
                  </a:schemeClr>
                </a:solidFill>
              </a:rPr>
              <a:t>Accommodation: Housing </a:t>
            </a:r>
            <a:r>
              <a:rPr lang="en-US" sz="4800" dirty="0"/>
              <a:t>E</a:t>
            </a:r>
            <a:r>
              <a:rPr lang="en-US" sz="4800" b="1" dirty="0">
                <a:solidFill>
                  <a:schemeClr val="accent2">
                    <a:lumMod val="75000"/>
                  </a:schemeClr>
                </a:solidFill>
              </a:rPr>
              <a:t>xamples</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2098674"/>
            <a:ext cx="7886700" cy="4351338"/>
          </a:xfrm>
        </p:spPr>
        <p:txBody>
          <a:bodyPr>
            <a:noAutofit/>
          </a:bodyPr>
          <a:lstStyle/>
          <a:p>
            <a:pPr lvl="1"/>
            <a:r>
              <a:rPr lang="en-CA" sz="3200" dirty="0"/>
              <a:t>Helping someone complete a written or online application for a co-op</a:t>
            </a:r>
          </a:p>
          <a:p>
            <a:pPr lvl="1"/>
            <a:r>
              <a:rPr lang="en-CA" sz="3200" dirty="0"/>
              <a:t>Making structural changes to a unit or building to make it accessible</a:t>
            </a:r>
          </a:p>
          <a:p>
            <a:pPr lvl="1"/>
            <a:r>
              <a:rPr lang="en-CA" sz="3200" dirty="0"/>
              <a:t>Extending deadline for tenant to submit documents for their annual rent review</a:t>
            </a:r>
          </a:p>
          <a:p>
            <a:pPr lvl="1"/>
            <a:r>
              <a:rPr lang="en-CA" sz="3200" dirty="0"/>
              <a:t>Allowing transfer to new unit where “the rules” wouldn’t otherwise permit it</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33</a:t>
            </a:fld>
            <a:endParaRPr lang="en-US" sz="1600" dirty="0"/>
          </a:p>
        </p:txBody>
      </p:sp>
    </p:spTree>
    <p:extLst>
      <p:ext uri="{BB962C8B-B14F-4D97-AF65-F5344CB8AC3E}">
        <p14:creationId xmlns:p14="http://schemas.microsoft.com/office/powerpoint/2010/main" val="2893074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640080" y="2033517"/>
            <a:ext cx="8284464" cy="707886"/>
          </a:xfrm>
          <a:prstGeom prst="rect">
            <a:avLst/>
          </a:prstGeom>
          <a:noFill/>
        </p:spPr>
        <p:txBody>
          <a:bodyPr wrap="square">
            <a:spAutoFit/>
          </a:bodyPr>
          <a:lstStyle/>
          <a:p>
            <a:pPr>
              <a:buSzPct val="100000"/>
            </a:pPr>
            <a:r>
              <a:rPr lang="en-CA" sz="4000" b="1" dirty="0">
                <a:solidFill>
                  <a:schemeClr val="accent2">
                    <a:lumMod val="75000"/>
                  </a:schemeClr>
                </a:solidFill>
              </a:rPr>
              <a:t>Proving the “Discrimination Equation” </a:t>
            </a:r>
            <a:endParaRPr lang="en-CA" sz="4000" b="1" i="1" dirty="0">
              <a:solidFill>
                <a:schemeClr val="accent2">
                  <a:lumMod val="75000"/>
                </a:schemeClr>
              </a:solidFill>
            </a:endParaRPr>
          </a:p>
        </p:txBody>
      </p:sp>
    </p:spTree>
    <p:extLst>
      <p:ext uri="{BB962C8B-B14F-4D97-AF65-F5344CB8AC3E}">
        <p14:creationId xmlns:p14="http://schemas.microsoft.com/office/powerpoint/2010/main" val="2789808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a:bodyPr>
          <a:lstStyle/>
          <a:p>
            <a:r>
              <a:rPr lang="en-US" sz="4800" b="1" dirty="0">
                <a:solidFill>
                  <a:schemeClr val="accent2">
                    <a:lumMod val="75000"/>
                  </a:schemeClr>
                </a:solidFill>
              </a:rPr>
              <a:t> = illegal discrimination</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Autofit/>
          </a:bodyPr>
          <a:lstStyle/>
          <a:p>
            <a:pPr marL="0" indent="0">
              <a:buNone/>
            </a:pPr>
            <a:r>
              <a:rPr lang="en-CA" dirty="0"/>
              <a:t>Person claiming discrimination must prove …</a:t>
            </a:r>
          </a:p>
          <a:p>
            <a:pPr marL="457200" lvl="1" indent="0">
              <a:buNone/>
            </a:pPr>
            <a:endParaRPr lang="en-CA" sz="2800" b="1" dirty="0"/>
          </a:p>
          <a:p>
            <a:pPr marL="457200" lvl="1" indent="0">
              <a:buNone/>
            </a:pPr>
            <a:r>
              <a:rPr lang="en-CA" sz="2800" b="1" dirty="0"/>
              <a:t>Social area </a:t>
            </a:r>
            <a:r>
              <a:rPr lang="en-CA" sz="2800" b="1" dirty="0">
                <a:solidFill>
                  <a:srgbClr val="FF0000"/>
                </a:solidFill>
              </a:rPr>
              <a:t>+</a:t>
            </a:r>
            <a:r>
              <a:rPr lang="en-CA" sz="2800" b="1" dirty="0"/>
              <a:t> protected </a:t>
            </a:r>
            <a:r>
              <a:rPr lang="en-CA" sz="2800" b="1" i="1" dirty="0"/>
              <a:t>Code</a:t>
            </a:r>
            <a:r>
              <a:rPr lang="en-CA" sz="2800" b="1" dirty="0"/>
              <a:t> ground </a:t>
            </a:r>
            <a:r>
              <a:rPr lang="en-CA" sz="2800" b="1" dirty="0">
                <a:solidFill>
                  <a:srgbClr val="FF0000"/>
                </a:solidFill>
              </a:rPr>
              <a:t>+</a:t>
            </a:r>
            <a:r>
              <a:rPr lang="en-CA" sz="2800" b="1" dirty="0"/>
              <a:t> negative outcome</a:t>
            </a:r>
          </a:p>
          <a:p>
            <a:pPr lvl="1"/>
            <a:endParaRPr lang="en-CA" sz="900" dirty="0"/>
          </a:p>
          <a:p>
            <a:pPr lvl="1"/>
            <a:r>
              <a:rPr lang="en-CA" sz="2800" dirty="0"/>
              <a:t>Must prove on a balance of probabilities (50%+1; more likely than not)</a:t>
            </a:r>
          </a:p>
          <a:p>
            <a:pPr lvl="1"/>
            <a:r>
              <a:rPr lang="en-CA" sz="2800" dirty="0"/>
              <a:t>Prove based on evidence</a:t>
            </a:r>
          </a:p>
          <a:p>
            <a:pPr lvl="2"/>
            <a:r>
              <a:rPr lang="en-CA" sz="2800" dirty="0"/>
              <a:t>Documents, emails, testimony, witnesses, reports from experts</a:t>
            </a:r>
          </a:p>
          <a:p>
            <a:pPr marL="571500" indent="-571500">
              <a:buFont typeface="Arial" panose="020B0604020202020204" pitchFamily="34" charset="0"/>
              <a:buChar char="•"/>
            </a:pPr>
            <a:endParaRPr lang="en-CA" sz="40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35</a:t>
            </a:fld>
            <a:endParaRPr lang="en-US" sz="1600" dirty="0"/>
          </a:p>
        </p:txBody>
      </p:sp>
    </p:spTree>
    <p:extLst>
      <p:ext uri="{BB962C8B-B14F-4D97-AF65-F5344CB8AC3E}">
        <p14:creationId xmlns:p14="http://schemas.microsoft.com/office/powerpoint/2010/main" val="3606281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a:bodyPr>
          <a:lstStyle/>
          <a:p>
            <a:r>
              <a:rPr lang="en-US" sz="4800" b="1" dirty="0">
                <a:solidFill>
                  <a:schemeClr val="accent2">
                    <a:lumMod val="75000"/>
                  </a:schemeClr>
                </a:solidFill>
              </a:rPr>
              <a:t> = illegal discrimination</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Autofit/>
          </a:bodyPr>
          <a:lstStyle/>
          <a:p>
            <a:r>
              <a:rPr lang="en-CA" dirty="0"/>
              <a:t>Person/organization accused of discrimination has the opportunity to establish a …  </a:t>
            </a:r>
            <a:endParaRPr lang="en-CA" b="1" dirty="0"/>
          </a:p>
          <a:p>
            <a:pPr marL="457200" lvl="1" indent="0">
              <a:buNone/>
            </a:pPr>
            <a:r>
              <a:rPr lang="en-CA" sz="2800" dirty="0">
                <a:solidFill>
                  <a:srgbClr val="FF0000"/>
                </a:solidFill>
              </a:rPr>
              <a:t>–</a:t>
            </a:r>
            <a:r>
              <a:rPr lang="en-CA" sz="2800" b="1" dirty="0">
                <a:solidFill>
                  <a:srgbClr val="FF0000"/>
                </a:solidFill>
              </a:rPr>
              <a:t> </a:t>
            </a:r>
            <a:r>
              <a:rPr lang="en-CA" sz="2800" b="1" dirty="0"/>
              <a:t>defence</a:t>
            </a:r>
          </a:p>
          <a:p>
            <a:pPr lvl="1"/>
            <a:endParaRPr lang="en-CA" sz="900" dirty="0"/>
          </a:p>
          <a:p>
            <a:pPr lvl="1"/>
            <a:r>
              <a:rPr lang="en-CA" dirty="0"/>
              <a:t>On a balance of probabilities, based on evidence</a:t>
            </a:r>
          </a:p>
          <a:p>
            <a:pPr marL="457200" lvl="1" indent="0">
              <a:buNone/>
            </a:pPr>
            <a:endParaRPr lang="en-CA" dirty="0"/>
          </a:p>
          <a:p>
            <a:r>
              <a:rPr lang="en-CA" dirty="0"/>
              <a:t>If unable to establish a defence, then </a:t>
            </a:r>
          </a:p>
          <a:p>
            <a:pPr marL="457200" lvl="1" indent="0">
              <a:buNone/>
            </a:pPr>
            <a:r>
              <a:rPr lang="en-CA" sz="2800" b="1" dirty="0">
                <a:solidFill>
                  <a:srgbClr val="FF0000"/>
                </a:solidFill>
              </a:rPr>
              <a:t>=</a:t>
            </a:r>
            <a:r>
              <a:rPr lang="en-CA" sz="2800" b="1" dirty="0"/>
              <a:t> illegal discrimination </a:t>
            </a:r>
          </a:p>
          <a:p>
            <a:pPr marL="0" indent="0">
              <a:buNone/>
            </a:pPr>
            <a:endParaRPr lang="en-CA" sz="40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36</a:t>
            </a:fld>
            <a:endParaRPr lang="en-US" sz="1600" dirty="0"/>
          </a:p>
        </p:txBody>
      </p:sp>
    </p:spTree>
    <p:extLst>
      <p:ext uri="{BB962C8B-B14F-4D97-AF65-F5344CB8AC3E}">
        <p14:creationId xmlns:p14="http://schemas.microsoft.com/office/powerpoint/2010/main" val="2817078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offee break">
            <a:extLst>
              <a:ext uri="{FF2B5EF4-FFF2-40B4-BE49-F238E27FC236}">
                <a16:creationId xmlns:a16="http://schemas.microsoft.com/office/drawing/2014/main" id="{5D2A9168-1C61-8A41-88BC-ADB145248CA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6696" t="6195" r="16776" b="-1"/>
          <a:stretch/>
        </p:blipFill>
        <p:spPr bwMode="auto">
          <a:xfrm>
            <a:off x="3992298" y="1600200"/>
            <a:ext cx="4124971" cy="4761176"/>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24F54FC-10BD-A844-91F6-4A02A43A970F}"/>
              </a:ext>
            </a:extLst>
          </p:cNvPr>
          <p:cNvSpPr/>
          <p:nvPr/>
        </p:nvSpPr>
        <p:spPr>
          <a:xfrm>
            <a:off x="1026731" y="4117185"/>
            <a:ext cx="3559925" cy="8925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3600" b="1" spc="-38" dirty="0">
                <a:solidFill>
                  <a:schemeClr val="accent2">
                    <a:lumMod val="75000"/>
                  </a:schemeClr>
                </a:solidFill>
                <a:latin typeface="+mj-lt"/>
                <a:ea typeface="+mj-ea"/>
                <a:cs typeface="+mj-cs"/>
              </a:rPr>
              <a:t>Time for a break</a:t>
            </a:r>
          </a:p>
        </p:txBody>
      </p:sp>
    </p:spTree>
    <p:extLst>
      <p:ext uri="{BB962C8B-B14F-4D97-AF65-F5344CB8AC3E}">
        <p14:creationId xmlns:p14="http://schemas.microsoft.com/office/powerpoint/2010/main" val="3100455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292608" y="2033517"/>
            <a:ext cx="8705088" cy="1938992"/>
          </a:xfrm>
          <a:prstGeom prst="rect">
            <a:avLst/>
          </a:prstGeom>
          <a:noFill/>
        </p:spPr>
        <p:txBody>
          <a:bodyPr wrap="square">
            <a:spAutoFit/>
          </a:bodyPr>
          <a:lstStyle/>
          <a:p>
            <a:pPr algn="ctr">
              <a:buSzPct val="100000"/>
            </a:pPr>
            <a:r>
              <a:rPr lang="en-CA" sz="4000" b="1" dirty="0">
                <a:solidFill>
                  <a:schemeClr val="accent2">
                    <a:lumMod val="75000"/>
                  </a:schemeClr>
                </a:solidFill>
              </a:rPr>
              <a:t>Activity 2 </a:t>
            </a:r>
          </a:p>
          <a:p>
            <a:pPr algn="ctr">
              <a:buSzPct val="100000"/>
            </a:pPr>
            <a:r>
              <a:rPr lang="en-CA" sz="4000" b="1" dirty="0">
                <a:solidFill>
                  <a:schemeClr val="accent2">
                    <a:lumMod val="75000"/>
                  </a:schemeClr>
                </a:solidFill>
              </a:rPr>
              <a:t>Applying the “Discrimination Equation”: two scenarios </a:t>
            </a:r>
            <a:endParaRPr lang="en-CA" sz="4000" b="1" i="1" dirty="0">
              <a:solidFill>
                <a:schemeClr val="accent2">
                  <a:lumMod val="75000"/>
                </a:schemeClr>
              </a:solidFill>
            </a:endParaRPr>
          </a:p>
        </p:txBody>
      </p:sp>
    </p:spTree>
    <p:extLst>
      <p:ext uri="{BB962C8B-B14F-4D97-AF65-F5344CB8AC3E}">
        <p14:creationId xmlns:p14="http://schemas.microsoft.com/office/powerpoint/2010/main" val="2601834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33710" y="862011"/>
            <a:ext cx="9076580" cy="1325563"/>
          </a:xfrm>
        </p:spPr>
        <p:txBody>
          <a:bodyPr>
            <a:normAutofit fontScale="90000"/>
          </a:bodyPr>
          <a:lstStyle/>
          <a:p>
            <a:r>
              <a:rPr lang="en-US" sz="4800" b="1" dirty="0">
                <a:solidFill>
                  <a:schemeClr val="accent2">
                    <a:lumMod val="75000"/>
                  </a:schemeClr>
                </a:solidFill>
              </a:rPr>
              <a:t> Does it add up to illegal discrimination?</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Autofit/>
          </a:bodyPr>
          <a:lstStyle/>
          <a:p>
            <a:pPr marL="0" indent="0">
              <a:lnSpc>
                <a:spcPct val="150000"/>
              </a:lnSpc>
              <a:buNone/>
            </a:pPr>
            <a:r>
              <a:rPr lang="en-CA" sz="2800" b="1" dirty="0"/>
              <a:t>social area: __________________</a:t>
            </a:r>
          </a:p>
          <a:p>
            <a:pPr marL="0" indent="0">
              <a:lnSpc>
                <a:spcPct val="150000"/>
              </a:lnSpc>
              <a:buNone/>
            </a:pPr>
            <a:r>
              <a:rPr lang="en-CA" sz="2800" b="1" dirty="0">
                <a:solidFill>
                  <a:srgbClr val="FF0000"/>
                </a:solidFill>
              </a:rPr>
              <a:t>+</a:t>
            </a:r>
            <a:r>
              <a:rPr lang="en-CA" sz="2800" b="1" dirty="0"/>
              <a:t> protected </a:t>
            </a:r>
            <a:r>
              <a:rPr lang="en-CA" sz="2800" b="1" i="1" dirty="0"/>
              <a:t>Code</a:t>
            </a:r>
            <a:r>
              <a:rPr lang="en-CA" sz="2800" b="1" dirty="0"/>
              <a:t> ground: ________________</a:t>
            </a:r>
          </a:p>
          <a:p>
            <a:pPr marL="0" indent="0">
              <a:lnSpc>
                <a:spcPct val="150000"/>
              </a:lnSpc>
              <a:buNone/>
            </a:pPr>
            <a:r>
              <a:rPr lang="en-CA" sz="2800" b="1" dirty="0">
                <a:solidFill>
                  <a:srgbClr val="FF0000"/>
                </a:solidFill>
              </a:rPr>
              <a:t>+</a:t>
            </a:r>
            <a:r>
              <a:rPr lang="en-CA" sz="2800" b="1" dirty="0"/>
              <a:t> negative outcome: __________________</a:t>
            </a:r>
          </a:p>
          <a:p>
            <a:pPr marL="0" indent="0">
              <a:lnSpc>
                <a:spcPct val="150000"/>
              </a:lnSpc>
              <a:buNone/>
            </a:pPr>
            <a:r>
              <a:rPr lang="en-CA" sz="2800" b="1" dirty="0">
                <a:solidFill>
                  <a:srgbClr val="FF0000"/>
                </a:solidFill>
              </a:rPr>
              <a:t>–</a:t>
            </a:r>
            <a:r>
              <a:rPr lang="en-CA" sz="2800" b="1" dirty="0"/>
              <a:t> defence: _________________</a:t>
            </a:r>
          </a:p>
          <a:p>
            <a:pPr marL="0" indent="0">
              <a:lnSpc>
                <a:spcPct val="150000"/>
              </a:lnSpc>
              <a:buNone/>
            </a:pPr>
            <a:r>
              <a:rPr lang="en-CA" sz="2800" b="1" dirty="0">
                <a:solidFill>
                  <a:srgbClr val="FF0000"/>
                </a:solidFill>
              </a:rPr>
              <a:t>=</a:t>
            </a:r>
            <a:r>
              <a:rPr lang="en-CA" sz="2800" b="1" dirty="0"/>
              <a:t> illegal discrimination ?</a:t>
            </a:r>
          </a:p>
          <a:p>
            <a:endParaRPr lang="en-CA" sz="40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39</a:t>
            </a:fld>
            <a:endParaRPr lang="en-US" sz="1600" dirty="0"/>
          </a:p>
        </p:txBody>
      </p:sp>
    </p:spTree>
    <p:extLst>
      <p:ext uri="{BB962C8B-B14F-4D97-AF65-F5344CB8AC3E}">
        <p14:creationId xmlns:p14="http://schemas.microsoft.com/office/powerpoint/2010/main" val="62517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2C40-638B-B84A-8F1E-8AE2F69A83B3}"/>
              </a:ext>
            </a:extLst>
          </p:cNvPr>
          <p:cNvSpPr>
            <a:spLocks noGrp="1"/>
          </p:cNvSpPr>
          <p:nvPr>
            <p:ph type="title"/>
          </p:nvPr>
        </p:nvSpPr>
        <p:spPr>
          <a:xfrm>
            <a:off x="628650" y="736186"/>
            <a:ext cx="7886700" cy="1325563"/>
          </a:xfrm>
        </p:spPr>
        <p:txBody>
          <a:bodyPr>
            <a:normAutofit/>
          </a:bodyPr>
          <a:lstStyle/>
          <a:p>
            <a:r>
              <a:rPr lang="en-CA" sz="4800" b="1" dirty="0">
                <a:solidFill>
                  <a:schemeClr val="accent2">
                    <a:lumMod val="75000"/>
                  </a:schemeClr>
                </a:solidFill>
              </a:rPr>
              <a:t>Agenda</a:t>
            </a:r>
            <a:endParaRPr lang="en-US" sz="4800" b="1" dirty="0"/>
          </a:p>
        </p:txBody>
      </p:sp>
      <p:sp>
        <p:nvSpPr>
          <p:cNvPr id="3" name="Text Placeholder 2">
            <a:extLst>
              <a:ext uri="{FF2B5EF4-FFF2-40B4-BE49-F238E27FC236}">
                <a16:creationId xmlns:a16="http://schemas.microsoft.com/office/drawing/2014/main" id="{6B260D6B-5C47-824F-B36B-820E3E9F2BFD}"/>
              </a:ext>
            </a:extLst>
          </p:cNvPr>
          <p:cNvSpPr>
            <a:spLocks noGrp="1"/>
          </p:cNvSpPr>
          <p:nvPr>
            <p:ph idx="1"/>
          </p:nvPr>
        </p:nvSpPr>
        <p:spPr>
          <a:xfrm>
            <a:off x="628650" y="1895474"/>
            <a:ext cx="7886700" cy="4351338"/>
          </a:xfrm>
        </p:spPr>
        <p:txBody>
          <a:bodyPr>
            <a:normAutofit fontScale="92500" lnSpcReduction="20000"/>
          </a:bodyPr>
          <a:lstStyle/>
          <a:p>
            <a:pPr marL="514350" indent="-514350">
              <a:buFont typeface="+mj-lt"/>
              <a:buAutoNum type="arabicPeriod"/>
            </a:pPr>
            <a:r>
              <a:rPr lang="en-CA" sz="2800" dirty="0">
                <a:solidFill>
                  <a:schemeClr val="tx1"/>
                </a:solidFill>
              </a:rPr>
              <a:t>Welcome and </a:t>
            </a:r>
            <a:r>
              <a:rPr lang="en-CA" dirty="0"/>
              <a:t>introductory </a:t>
            </a:r>
            <a:r>
              <a:rPr lang="en-CA" sz="2800" dirty="0">
                <a:solidFill>
                  <a:schemeClr val="tx1"/>
                </a:solidFill>
              </a:rPr>
              <a:t>activity</a:t>
            </a:r>
          </a:p>
          <a:p>
            <a:pPr marL="514350" indent="-514350">
              <a:buFont typeface="+mj-lt"/>
              <a:buAutoNum type="arabicPeriod"/>
            </a:pPr>
            <a:r>
              <a:rPr lang="en-CA" sz="2800" dirty="0">
                <a:solidFill>
                  <a:schemeClr val="tx1"/>
                </a:solidFill>
              </a:rPr>
              <a:t>Human Rights laws in Canada and Ontario</a:t>
            </a:r>
          </a:p>
          <a:p>
            <a:pPr marL="514350" indent="-514350">
              <a:buFont typeface="+mj-lt"/>
              <a:buAutoNum type="arabicPeriod"/>
            </a:pPr>
            <a:r>
              <a:rPr lang="en-CA" sz="2800" dirty="0">
                <a:solidFill>
                  <a:schemeClr val="tx1"/>
                </a:solidFill>
              </a:rPr>
              <a:t>Ontario’s </a:t>
            </a:r>
            <a:r>
              <a:rPr lang="en-CA" sz="2800" i="1" dirty="0">
                <a:solidFill>
                  <a:schemeClr val="tx1"/>
                </a:solidFill>
              </a:rPr>
              <a:t>Human Rights Code </a:t>
            </a:r>
          </a:p>
          <a:p>
            <a:pPr marL="514350" indent="-514350">
              <a:buFont typeface="+mj-lt"/>
              <a:buAutoNum type="arabicPeriod"/>
            </a:pPr>
            <a:r>
              <a:rPr lang="en-CA" dirty="0"/>
              <a:t>D</a:t>
            </a:r>
            <a:r>
              <a:rPr lang="en-CA" sz="2800" dirty="0">
                <a:solidFill>
                  <a:schemeClr val="tx1"/>
                </a:solidFill>
              </a:rPr>
              <a:t>uty to Accommodate</a:t>
            </a:r>
          </a:p>
          <a:p>
            <a:pPr marL="514350" indent="-514350">
              <a:buFont typeface="+mj-lt"/>
              <a:buAutoNum type="arabicPeriod"/>
            </a:pPr>
            <a:r>
              <a:rPr lang="en-CA" sz="2800" dirty="0">
                <a:solidFill>
                  <a:schemeClr val="tx1"/>
                </a:solidFill>
              </a:rPr>
              <a:t>Proving the “Discrimination Equation”</a:t>
            </a:r>
          </a:p>
          <a:p>
            <a:pPr marL="0" indent="0">
              <a:buNone/>
            </a:pPr>
            <a:r>
              <a:rPr lang="en-CA" sz="2800" b="1" i="1" dirty="0">
                <a:solidFill>
                  <a:schemeClr val="tx1"/>
                </a:solidFill>
              </a:rPr>
              <a:t>BREAK	</a:t>
            </a:r>
          </a:p>
          <a:p>
            <a:pPr marL="0" indent="0">
              <a:buNone/>
            </a:pPr>
            <a:r>
              <a:rPr lang="en-CA" sz="2800" dirty="0">
                <a:solidFill>
                  <a:schemeClr val="tx1"/>
                </a:solidFill>
              </a:rPr>
              <a:t>6.    Applying the discrimination equation: two scenarios</a:t>
            </a:r>
          </a:p>
          <a:p>
            <a:pPr marL="514350" indent="-514350">
              <a:buFont typeface="+mj-lt"/>
              <a:buAutoNum type="arabicPeriod" startAt="7"/>
            </a:pPr>
            <a:r>
              <a:rPr lang="en-CA" dirty="0"/>
              <a:t>Human Rights Tribunal of Ontario </a:t>
            </a:r>
            <a:endParaRPr lang="en-CA" sz="2800" dirty="0">
              <a:solidFill>
                <a:schemeClr val="tx1"/>
              </a:solidFill>
            </a:endParaRPr>
          </a:p>
          <a:p>
            <a:pPr marL="514350" indent="-514350">
              <a:buFont typeface="+mj-lt"/>
              <a:buAutoNum type="arabicPeriod" startAt="7"/>
            </a:pPr>
            <a:r>
              <a:rPr lang="en-CA" sz="2800" dirty="0">
                <a:solidFill>
                  <a:schemeClr val="tx1"/>
                </a:solidFill>
              </a:rPr>
              <a:t>What can community workers</a:t>
            </a:r>
            <a:r>
              <a:rPr lang="en-CA" dirty="0"/>
              <a:t> do?</a:t>
            </a:r>
            <a:r>
              <a:rPr lang="en-CA" sz="2800" dirty="0">
                <a:solidFill>
                  <a:schemeClr val="tx1"/>
                </a:solidFill>
              </a:rPr>
              <a:t> | Resources</a:t>
            </a:r>
          </a:p>
          <a:p>
            <a:pPr marL="514350" indent="-514350">
              <a:buFont typeface="+mj-lt"/>
              <a:buAutoNum type="arabicPeriod" startAt="7"/>
            </a:pPr>
            <a:r>
              <a:rPr lang="en-CA" sz="2800" dirty="0">
                <a:solidFill>
                  <a:schemeClr val="tx1"/>
                </a:solidFill>
              </a:rPr>
              <a:t>Evaluation and wrap-up </a:t>
            </a:r>
          </a:p>
          <a:p>
            <a:endParaRPr lang="en-US" dirty="0"/>
          </a:p>
        </p:txBody>
      </p:sp>
      <p:sp>
        <p:nvSpPr>
          <p:cNvPr id="6" name="Slide Number Placeholder 5">
            <a:extLst>
              <a:ext uri="{FF2B5EF4-FFF2-40B4-BE49-F238E27FC236}">
                <a16:creationId xmlns:a16="http://schemas.microsoft.com/office/drawing/2014/main" id="{8FC78E0D-1828-9146-850A-0F75C7D48E09}"/>
              </a:ext>
            </a:extLst>
          </p:cNvPr>
          <p:cNvSpPr>
            <a:spLocks noGrp="1"/>
          </p:cNvSpPr>
          <p:nvPr>
            <p:ph type="sldNum" sz="quarter" idx="12"/>
          </p:nvPr>
        </p:nvSpPr>
        <p:spPr/>
        <p:txBody>
          <a:bodyPr/>
          <a:lstStyle/>
          <a:p>
            <a:fld id="{352843D7-B4A2-6A42-B18D-F75DE8916FD0}" type="slidenum">
              <a:rPr lang="en-US" sz="1600" smtClean="0"/>
              <a:t>4</a:t>
            </a:fld>
            <a:endParaRPr lang="en-US" sz="1600" dirty="0"/>
          </a:p>
        </p:txBody>
      </p:sp>
    </p:spTree>
    <p:extLst>
      <p:ext uri="{BB962C8B-B14F-4D97-AF65-F5344CB8AC3E}">
        <p14:creationId xmlns:p14="http://schemas.microsoft.com/office/powerpoint/2010/main" val="165985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49" y="667845"/>
            <a:ext cx="7886700" cy="1325563"/>
          </a:xfrm>
        </p:spPr>
        <p:txBody>
          <a:bodyPr>
            <a:normAutofit fontScale="90000"/>
          </a:bodyPr>
          <a:lstStyle/>
          <a:p>
            <a:r>
              <a:rPr lang="en-US" sz="4800" b="1" dirty="0">
                <a:solidFill>
                  <a:schemeClr val="accent2">
                    <a:lumMod val="75000"/>
                  </a:schemeClr>
                </a:solidFill>
              </a:rPr>
              <a:t> Scenario 1: Dental discrimination?</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49" y="1672744"/>
            <a:ext cx="8351578" cy="4549776"/>
          </a:xfrm>
        </p:spPr>
        <p:txBody>
          <a:bodyPr>
            <a:noAutofit/>
          </a:bodyPr>
          <a:lstStyle/>
          <a:p>
            <a:r>
              <a:rPr lang="en-CA" dirty="0"/>
              <a:t>AB is living with HIV, is in great health, takes meds, and HIV is at “undetectable levels”. Books a dental check-up with new dentist, has no dental problems.</a:t>
            </a:r>
          </a:p>
          <a:p>
            <a:r>
              <a:rPr lang="en-CA" dirty="0"/>
              <a:t>AB completes the “New Patient Info” form, doesn’t disclose HIV.</a:t>
            </a:r>
          </a:p>
          <a:p>
            <a:r>
              <a:rPr lang="en-CA" dirty="0"/>
              <a:t>In the chair, AB tells dentist about HIV, meds, and “undetectable levels”.</a:t>
            </a:r>
          </a:p>
          <a:p>
            <a:r>
              <a:rPr lang="en-CA" dirty="0"/>
              <a:t>Dentist says can’t do check-up or cleaning, AB has to book a special hour-long appointment.</a:t>
            </a:r>
          </a:p>
          <a:p>
            <a:r>
              <a:rPr lang="en-CA" dirty="0"/>
              <a:t>Dentist explains that they need to take special precautions because of risk to staff, other patients.</a:t>
            </a:r>
          </a:p>
          <a:p>
            <a:endParaRPr lang="en-CA" sz="40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40</a:t>
            </a:fld>
            <a:endParaRPr lang="en-US" sz="1600" dirty="0"/>
          </a:p>
        </p:txBody>
      </p:sp>
    </p:spTree>
    <p:extLst>
      <p:ext uri="{BB962C8B-B14F-4D97-AF65-F5344CB8AC3E}">
        <p14:creationId xmlns:p14="http://schemas.microsoft.com/office/powerpoint/2010/main" val="1310360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163773" y="626978"/>
            <a:ext cx="7886700" cy="1325563"/>
          </a:xfrm>
        </p:spPr>
        <p:txBody>
          <a:bodyPr>
            <a:normAutofit/>
          </a:bodyPr>
          <a:lstStyle/>
          <a:p>
            <a:r>
              <a:rPr lang="en-US" sz="4800" b="1" dirty="0">
                <a:solidFill>
                  <a:schemeClr val="accent2">
                    <a:lumMod val="75000"/>
                  </a:schemeClr>
                </a:solidFill>
              </a:rPr>
              <a:t> Scenario 1: Answer</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136478" y="1555845"/>
            <a:ext cx="8843749" cy="5302155"/>
          </a:xfrm>
        </p:spPr>
        <p:txBody>
          <a:bodyPr>
            <a:noAutofit/>
          </a:bodyPr>
          <a:lstStyle/>
          <a:p>
            <a:pPr>
              <a:lnSpc>
                <a:spcPct val="107000"/>
              </a:lnSpc>
              <a:spcAft>
                <a:spcPts val="800"/>
              </a:spcAft>
            </a:pPr>
            <a:r>
              <a:rPr lang="en-CA" sz="2400" b="1" baseline="0" dirty="0">
                <a:effectLst/>
                <a:latin typeface="Calibri" panose="020F0502020204030204" pitchFamily="34" charset="0"/>
                <a:ea typeface="Calibri" panose="020F0502020204030204" pitchFamily="34" charset="0"/>
                <a:cs typeface="Times New Roman" panose="02020603050405020304" pitchFamily="18" charset="0"/>
              </a:rPr>
              <a:t>Social area</a:t>
            </a:r>
            <a:r>
              <a:rPr lang="en-CA" sz="2400" baseline="0" dirty="0">
                <a:effectLst/>
                <a:latin typeface="Calibri" panose="020F0502020204030204" pitchFamily="34" charset="0"/>
                <a:ea typeface="Calibri" panose="020F0502020204030204" pitchFamily="34" charset="0"/>
                <a:cs typeface="Times New Roman" panose="02020603050405020304" pitchFamily="18" charset="0"/>
              </a:rPr>
              <a:t>: services or contract</a:t>
            </a:r>
          </a:p>
          <a:p>
            <a:pPr>
              <a:lnSpc>
                <a:spcPct val="107000"/>
              </a:lnSpc>
              <a:spcAft>
                <a:spcPts val="800"/>
              </a:spcAft>
            </a:pPr>
            <a:r>
              <a:rPr lang="en-CA" sz="2400" b="1" baseline="0" dirty="0">
                <a:effectLst/>
                <a:latin typeface="Calibri" panose="020F0502020204030204" pitchFamily="34" charset="0"/>
                <a:ea typeface="Calibri" panose="020F0502020204030204" pitchFamily="34" charset="0"/>
                <a:cs typeface="Times New Roman" panose="02020603050405020304" pitchFamily="18" charset="0"/>
              </a:rPr>
              <a:t>Enumerated ground</a:t>
            </a:r>
            <a:r>
              <a:rPr lang="en-CA" sz="2400" baseline="0" dirty="0">
                <a:effectLst/>
                <a:latin typeface="Calibri" panose="020F0502020204030204" pitchFamily="34" charset="0"/>
                <a:ea typeface="Calibri" panose="020F0502020204030204" pitchFamily="34" charset="0"/>
                <a:cs typeface="Times New Roman" panose="02020603050405020304" pitchFamily="18" charset="0"/>
              </a:rPr>
              <a:t>: disability (HIV status recognized as a disability under </a:t>
            </a:r>
            <a:r>
              <a:rPr lang="en-CA" sz="2400" i="1" baseline="0" dirty="0">
                <a:effectLst/>
                <a:latin typeface="Calibri" panose="020F0502020204030204" pitchFamily="34" charset="0"/>
                <a:ea typeface="Calibri" panose="020F0502020204030204" pitchFamily="34" charset="0"/>
                <a:cs typeface="Times New Roman" panose="02020603050405020304" pitchFamily="18" charset="0"/>
              </a:rPr>
              <a:t>Code</a:t>
            </a:r>
            <a:r>
              <a:rPr lang="en-CA" sz="2400" baseline="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Negative outcome</a:t>
            </a:r>
            <a:r>
              <a:rPr lang="en-CA" sz="2400" dirty="0">
                <a:effectLst/>
                <a:latin typeface="Calibri" panose="020F0502020204030204" pitchFamily="34" charset="0"/>
                <a:ea typeface="Calibri" panose="020F0502020204030204" pitchFamily="34" charset="0"/>
                <a:cs typeface="Times New Roman" panose="02020603050405020304" pitchFamily="18" charset="0"/>
              </a:rPr>
              <a:t>: Injury</a:t>
            </a:r>
            <a:r>
              <a:rPr lang="en-CA" sz="2400" baseline="0" dirty="0">
                <a:effectLst/>
                <a:latin typeface="Calibri" panose="020F0502020204030204" pitchFamily="34" charset="0"/>
                <a:ea typeface="Calibri" panose="020F0502020204030204" pitchFamily="34" charset="0"/>
                <a:cs typeface="Times New Roman" panose="02020603050405020304" pitchFamily="18" charset="0"/>
              </a:rPr>
              <a:t> to dignity, self-respect; loss of right to be free from discrimination accessing dental services; denial/delay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Defence</a:t>
            </a:r>
            <a:r>
              <a:rPr lang="en-CA" sz="2400" dirty="0">
                <a:effectLst/>
                <a:latin typeface="Calibri" panose="020F0502020204030204" pitchFamily="34" charset="0"/>
                <a:ea typeface="Calibri" panose="020F0502020204030204" pitchFamily="34" charset="0"/>
                <a:cs typeface="Times New Roman" panose="02020603050405020304" pitchFamily="18" charset="0"/>
              </a:rPr>
              <a:t>: None. No health and safety risk to AB or dental staff associated with routine dental check-up</a:t>
            </a:r>
            <a:r>
              <a:rPr lang="en-CA" sz="2400" baseline="0" dirty="0">
                <a:effectLst/>
                <a:latin typeface="Calibri" panose="020F0502020204030204" pitchFamily="34" charset="0"/>
                <a:ea typeface="Calibri" panose="020F0502020204030204" pitchFamily="34" charset="0"/>
                <a:cs typeface="Times New Roman" panose="02020603050405020304" pitchFamily="18" charset="0"/>
              </a:rPr>
              <a:t> and cleaning. Dental staff should be trained in, and dental offices should have equipment needed to carry out, universal precautions for infection control and prevention of blood-borne pathogens. </a:t>
            </a:r>
          </a:p>
          <a:p>
            <a:pPr>
              <a:lnSpc>
                <a:spcPct val="107000"/>
              </a:lnSpc>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Illegal Discrimination</a:t>
            </a:r>
            <a:r>
              <a:rPr lang="en-CA" sz="2400" dirty="0">
                <a:effectLst/>
                <a:latin typeface="Calibri" panose="020F0502020204030204" pitchFamily="34" charset="0"/>
                <a:ea typeface="Calibri" panose="020F0502020204030204" pitchFamily="34" charset="0"/>
                <a:cs typeface="Times New Roman" panose="02020603050405020304" pitchFamily="18" charset="0"/>
              </a:rPr>
              <a:t>: Yes</a:t>
            </a:r>
          </a:p>
          <a:p>
            <a:pPr marL="0" indent="0">
              <a:buNone/>
            </a:pPr>
            <a:endParaRPr lang="en-CA" sz="40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41</a:t>
            </a:fld>
            <a:endParaRPr lang="en-US" sz="1600" dirty="0"/>
          </a:p>
        </p:txBody>
      </p:sp>
    </p:spTree>
    <p:extLst>
      <p:ext uri="{BB962C8B-B14F-4D97-AF65-F5344CB8AC3E}">
        <p14:creationId xmlns:p14="http://schemas.microsoft.com/office/powerpoint/2010/main" val="3534739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232012" y="711183"/>
            <a:ext cx="8679975" cy="1325563"/>
          </a:xfrm>
        </p:spPr>
        <p:txBody>
          <a:bodyPr>
            <a:normAutofit fontScale="90000"/>
          </a:bodyPr>
          <a:lstStyle/>
          <a:p>
            <a:r>
              <a:rPr lang="en-US" sz="4800" b="1" dirty="0">
                <a:solidFill>
                  <a:schemeClr val="accent2">
                    <a:lumMod val="75000"/>
                  </a:schemeClr>
                </a:solidFill>
              </a:rPr>
              <a:t>Scenario 2: Workplace discrimination?</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232012" y="1716873"/>
            <a:ext cx="8679975" cy="4959351"/>
          </a:xfrm>
        </p:spPr>
        <p:txBody>
          <a:bodyPr>
            <a:noAutofit/>
          </a:bodyPr>
          <a:lstStyle/>
          <a:p>
            <a:r>
              <a:rPr lang="en-CA" dirty="0"/>
              <a:t>ZZ works on the line at a factory. Shifts are based on union seniority. ZZ has worked the midnight to 8 a.m. shift for one year. </a:t>
            </a:r>
          </a:p>
          <a:p>
            <a:r>
              <a:rPr lang="en-CA" dirty="0"/>
              <a:t>ZZ has a degenerative eye disease that might eventually cause blindness. ZZ can enrol in a clinical drug trial, but must go to a clinic at 6 a.m., 3 times a week, for 2 months.</a:t>
            </a:r>
          </a:p>
          <a:p>
            <a:r>
              <a:rPr lang="en-CA" dirty="0"/>
              <a:t>Employer refuses to allow ZZ to change shifts. ZZ does the drug trial using sick days, but eventually runs out of sick days and is fired for missing work.</a:t>
            </a:r>
          </a:p>
          <a:p>
            <a:r>
              <a:rPr lang="en-CA" dirty="0"/>
              <a:t>Union refuses to grieve termination because “seniority is a fundamental right for our union members”.</a:t>
            </a:r>
          </a:p>
          <a:p>
            <a:pPr marL="0" indent="0">
              <a:buNone/>
            </a:pPr>
            <a:endParaRPr lang="en-CA" sz="40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42</a:t>
            </a:fld>
            <a:endParaRPr lang="en-US" sz="1600" dirty="0"/>
          </a:p>
        </p:txBody>
      </p:sp>
    </p:spTree>
    <p:extLst>
      <p:ext uri="{BB962C8B-B14F-4D97-AF65-F5344CB8AC3E}">
        <p14:creationId xmlns:p14="http://schemas.microsoft.com/office/powerpoint/2010/main" val="734364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232012" y="832181"/>
            <a:ext cx="5234940" cy="1106267"/>
          </a:xfrm>
        </p:spPr>
        <p:txBody>
          <a:bodyPr>
            <a:normAutofit/>
          </a:bodyPr>
          <a:lstStyle/>
          <a:p>
            <a:r>
              <a:rPr lang="en-US" sz="4800" b="1" dirty="0">
                <a:solidFill>
                  <a:schemeClr val="accent2">
                    <a:lumMod val="75000"/>
                  </a:schemeClr>
                </a:solidFill>
              </a:rPr>
              <a:t>Scenario 2: Answer </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232012" y="1622424"/>
            <a:ext cx="8679975" cy="4733926"/>
          </a:xfrm>
        </p:spPr>
        <p:txBody>
          <a:bodyPr>
            <a:noAutofit/>
          </a:bodyPr>
          <a:lstStyle/>
          <a:p>
            <a:pPr>
              <a:lnSpc>
                <a:spcPct val="107000"/>
              </a:lnSpc>
              <a:spcAft>
                <a:spcPts val="800"/>
              </a:spcAft>
            </a:pPr>
            <a:r>
              <a:rPr lang="en-CA" sz="2400" b="1" baseline="0" dirty="0">
                <a:effectLst/>
                <a:latin typeface="Calibri" panose="020F0502020204030204" pitchFamily="34" charset="0"/>
                <a:ea typeface="Calibri" panose="020F0502020204030204" pitchFamily="34" charset="0"/>
                <a:cs typeface="Times New Roman" panose="02020603050405020304" pitchFamily="18" charset="0"/>
              </a:rPr>
              <a:t>Social area</a:t>
            </a:r>
            <a:r>
              <a:rPr lang="en-CA" sz="2400" baseline="0" dirty="0">
                <a:effectLst/>
                <a:latin typeface="Calibri" panose="020F0502020204030204" pitchFamily="34" charset="0"/>
                <a:ea typeface="Calibri" panose="020F0502020204030204" pitchFamily="34" charset="0"/>
                <a:cs typeface="Times New Roman" panose="02020603050405020304" pitchFamily="18" charset="0"/>
              </a:rPr>
              <a:t>: Employment and vocational association</a:t>
            </a:r>
          </a:p>
          <a:p>
            <a:pPr>
              <a:lnSpc>
                <a:spcPct val="107000"/>
              </a:lnSpc>
              <a:spcAft>
                <a:spcPts val="800"/>
              </a:spcAft>
            </a:pPr>
            <a:r>
              <a:rPr lang="en-CA" sz="2400" b="1" baseline="0" dirty="0">
                <a:effectLst/>
                <a:latin typeface="Calibri" panose="020F0502020204030204" pitchFamily="34" charset="0"/>
                <a:ea typeface="Calibri" panose="020F0502020204030204" pitchFamily="34" charset="0"/>
                <a:cs typeface="Times New Roman" panose="02020603050405020304" pitchFamily="18" charset="0"/>
              </a:rPr>
              <a:t>Enumerated ground</a:t>
            </a:r>
            <a:r>
              <a:rPr lang="en-CA" sz="2400" baseline="0" dirty="0">
                <a:effectLst/>
                <a:latin typeface="Calibri" panose="020F0502020204030204" pitchFamily="34" charset="0"/>
                <a:ea typeface="Calibri" panose="020F0502020204030204" pitchFamily="34" charset="0"/>
                <a:cs typeface="Times New Roman" panose="02020603050405020304" pitchFamily="18" charset="0"/>
              </a:rPr>
              <a:t>: disability (degenerative eye disease)</a:t>
            </a:r>
          </a:p>
          <a:p>
            <a:pPr>
              <a:lnSpc>
                <a:spcPct val="107000"/>
              </a:lnSpc>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Negative outcome</a:t>
            </a:r>
            <a:r>
              <a:rPr lang="en-CA" sz="2400" dirty="0">
                <a:effectLst/>
                <a:latin typeface="Calibri" panose="020F0502020204030204" pitchFamily="34" charset="0"/>
                <a:ea typeface="Calibri" panose="020F0502020204030204" pitchFamily="34" charset="0"/>
                <a:cs typeface="Times New Roman" panose="02020603050405020304" pitchFamily="18" charset="0"/>
              </a:rPr>
              <a:t>: Loss of employment; injury</a:t>
            </a:r>
            <a:r>
              <a:rPr lang="en-CA" sz="2400" baseline="0" dirty="0">
                <a:effectLst/>
                <a:latin typeface="Calibri" panose="020F0502020204030204" pitchFamily="34" charset="0"/>
                <a:ea typeface="Calibri" panose="020F0502020204030204" pitchFamily="34" charset="0"/>
                <a:cs typeface="Times New Roman" panose="02020603050405020304" pitchFamily="18" charset="0"/>
              </a:rPr>
              <a:t> to dignity, feelings and self-respect; loss of right to be free from discrimination in employment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Defence:</a:t>
            </a:r>
            <a:r>
              <a:rPr lang="en-CA" sz="2400" dirty="0">
                <a:effectLst/>
                <a:latin typeface="Calibri" panose="020F0502020204030204" pitchFamily="34" charset="0"/>
                <a:ea typeface="Calibri" panose="020F0502020204030204" pitchFamily="34" charset="0"/>
                <a:cs typeface="Times New Roman" panose="02020603050405020304" pitchFamily="18" charset="0"/>
              </a:rPr>
              <a:t> None.  Employer and union have</a:t>
            </a:r>
            <a:r>
              <a:rPr lang="en-CA" sz="2400" baseline="0" dirty="0">
                <a:effectLst/>
                <a:latin typeface="Calibri" panose="020F0502020204030204" pitchFamily="34" charset="0"/>
                <a:ea typeface="Calibri" panose="020F0502020204030204" pitchFamily="34" charset="0"/>
                <a:cs typeface="Times New Roman" panose="02020603050405020304" pitchFamily="18" charset="0"/>
              </a:rPr>
              <a:t> duty to accommodate disability, which could have been fulfilled by allowing ZZ to change shifts for two months, allowing ZZ to exceed maximum number of sick days allowable.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Illegal Discrimination</a:t>
            </a:r>
            <a:r>
              <a:rPr lang="en-CA" sz="2400" dirty="0">
                <a:effectLst/>
                <a:latin typeface="Calibri" panose="020F0502020204030204" pitchFamily="34" charset="0"/>
                <a:ea typeface="Calibri" panose="020F0502020204030204" pitchFamily="34" charset="0"/>
                <a:cs typeface="Times New Roman" panose="02020603050405020304" pitchFamily="18" charset="0"/>
              </a:rPr>
              <a:t>: Yes</a:t>
            </a:r>
          </a:p>
          <a:p>
            <a:pPr marL="0" indent="0">
              <a:buNone/>
            </a:pPr>
            <a:endParaRPr lang="en-CA" sz="40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43</a:t>
            </a:fld>
            <a:endParaRPr lang="en-US" sz="1600" dirty="0"/>
          </a:p>
        </p:txBody>
      </p:sp>
    </p:spTree>
    <p:extLst>
      <p:ext uri="{BB962C8B-B14F-4D97-AF65-F5344CB8AC3E}">
        <p14:creationId xmlns:p14="http://schemas.microsoft.com/office/powerpoint/2010/main" val="280352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128016" y="2507897"/>
            <a:ext cx="9015984" cy="707886"/>
          </a:xfrm>
          <a:prstGeom prst="rect">
            <a:avLst/>
          </a:prstGeom>
          <a:noFill/>
        </p:spPr>
        <p:txBody>
          <a:bodyPr wrap="square">
            <a:spAutoFit/>
          </a:bodyPr>
          <a:lstStyle/>
          <a:p>
            <a:pPr>
              <a:buSzPct val="100000"/>
            </a:pPr>
            <a:r>
              <a:rPr lang="en-CA" sz="4000" b="1" dirty="0">
                <a:solidFill>
                  <a:schemeClr val="accent2">
                    <a:lumMod val="75000"/>
                  </a:schemeClr>
                </a:solidFill>
              </a:rPr>
              <a:t>Human Rights Tribunal of Ontario (HRTO)</a:t>
            </a:r>
            <a:endParaRPr lang="en-CA" sz="4000" b="1" i="1" dirty="0">
              <a:solidFill>
                <a:schemeClr val="accent2">
                  <a:lumMod val="75000"/>
                </a:schemeClr>
              </a:solidFill>
            </a:endParaRPr>
          </a:p>
        </p:txBody>
      </p:sp>
    </p:spTree>
    <p:extLst>
      <p:ext uri="{BB962C8B-B14F-4D97-AF65-F5344CB8AC3E}">
        <p14:creationId xmlns:p14="http://schemas.microsoft.com/office/powerpoint/2010/main" val="992414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fontScale="90000"/>
          </a:bodyPr>
          <a:lstStyle/>
          <a:p>
            <a:r>
              <a:rPr lang="en-CA" sz="4800" b="1" dirty="0">
                <a:solidFill>
                  <a:schemeClr val="accent2">
                    <a:lumMod val="75000"/>
                  </a:schemeClr>
                </a:solidFill>
              </a:rPr>
              <a:t>Human Rights Tribunal of Ontario</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lstStyle/>
          <a:p>
            <a:pPr marL="450850" indent="-436563">
              <a:spcBef>
                <a:spcPct val="20000"/>
              </a:spcBef>
              <a:buClr>
                <a:schemeClr val="accent2"/>
              </a:buClr>
              <a:buSzPct val="50000"/>
              <a:buFont typeface="Wingdings" panose="05000000000000000000" pitchFamily="2" charset="2"/>
              <a:buChar char="q"/>
            </a:pPr>
            <a:r>
              <a:rPr lang="en-CA" sz="3600" dirty="0">
                <a:latin typeface="+mn-lt"/>
                <a:ea typeface="+mn-ea"/>
                <a:cs typeface="+mn-cs"/>
              </a:rPr>
              <a:t>Free, </a:t>
            </a:r>
            <a:r>
              <a:rPr lang="en-CA" sz="3600" b="1" i="1" u="sng" dirty="0">
                <a:latin typeface="+mn-lt"/>
                <a:ea typeface="+mn-ea"/>
                <a:cs typeface="+mn-cs"/>
              </a:rPr>
              <a:t>no cost</a:t>
            </a:r>
            <a:r>
              <a:rPr lang="en-CA" sz="3600" b="1" i="1" dirty="0">
                <a:latin typeface="+mn-lt"/>
                <a:ea typeface="+mn-ea"/>
                <a:cs typeface="+mn-cs"/>
              </a:rPr>
              <a:t> </a:t>
            </a:r>
            <a:r>
              <a:rPr lang="en-CA" sz="3600" dirty="0">
                <a:latin typeface="+mn-lt"/>
                <a:ea typeface="+mn-ea"/>
                <a:cs typeface="+mn-cs"/>
              </a:rPr>
              <a:t>process</a:t>
            </a:r>
          </a:p>
          <a:p>
            <a:pPr marL="450850" indent="-436563">
              <a:spcBef>
                <a:spcPct val="20000"/>
              </a:spcBef>
              <a:buClr>
                <a:schemeClr val="accent2"/>
              </a:buClr>
              <a:buSzPct val="50000"/>
              <a:buFont typeface="Wingdings" panose="05000000000000000000" pitchFamily="2" charset="2"/>
              <a:buChar char="q"/>
            </a:pPr>
            <a:r>
              <a:rPr lang="en-CA" sz="3600" dirty="0">
                <a:latin typeface="+mn-lt"/>
                <a:ea typeface="+mn-ea"/>
                <a:cs typeface="+mn-cs"/>
              </a:rPr>
              <a:t>You can represent yourself, or be represented by a lawyer, paralegal or an “exempt person”</a:t>
            </a:r>
          </a:p>
          <a:p>
            <a:pPr marL="450850" indent="-436563">
              <a:spcBef>
                <a:spcPct val="20000"/>
              </a:spcBef>
              <a:buClr>
                <a:schemeClr val="accent2"/>
              </a:buClr>
              <a:buSzPct val="50000"/>
              <a:buFont typeface="Wingdings" panose="05000000000000000000" pitchFamily="2" charset="2"/>
              <a:buChar char="q"/>
            </a:pPr>
            <a:r>
              <a:rPr lang="en-CA" sz="3600" dirty="0">
                <a:latin typeface="+mn-lt"/>
                <a:ea typeface="+mn-ea"/>
                <a:cs typeface="+mn-cs"/>
              </a:rPr>
              <a:t>You can have a support person</a:t>
            </a:r>
          </a:p>
          <a:p>
            <a:endParaRPr lang="en-US"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45</a:t>
            </a:fld>
            <a:endParaRPr lang="en-US" sz="1600" dirty="0"/>
          </a:p>
        </p:txBody>
      </p:sp>
    </p:spTree>
    <p:extLst>
      <p:ext uri="{BB962C8B-B14F-4D97-AF65-F5344CB8AC3E}">
        <p14:creationId xmlns:p14="http://schemas.microsoft.com/office/powerpoint/2010/main" val="4238854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a:bodyPr>
          <a:lstStyle/>
          <a:p>
            <a:r>
              <a:rPr lang="en-CA" sz="4800" b="1" dirty="0">
                <a:solidFill>
                  <a:schemeClr val="accent2">
                    <a:lumMod val="75000"/>
                  </a:schemeClr>
                </a:solidFill>
              </a:rPr>
              <a:t>Direct Access to HRTO</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a:bodyPr>
          <a:lstStyle/>
          <a:p>
            <a:pPr marL="0" indent="0">
              <a:buNone/>
            </a:pPr>
            <a:r>
              <a:rPr lang="en-CA" sz="3200" dirty="0"/>
              <a:t>Anyone can make a complaint to the </a:t>
            </a:r>
          </a:p>
          <a:p>
            <a:pPr marL="0" indent="0">
              <a:buNone/>
            </a:pPr>
            <a:r>
              <a:rPr lang="en-CA" sz="3200" dirty="0"/>
              <a:t>Human Rights Tribunal of Ontario (HRTO)</a:t>
            </a:r>
          </a:p>
          <a:p>
            <a:pPr marL="0" indent="0">
              <a:buNone/>
            </a:pPr>
            <a:endParaRPr lang="en-CA" sz="3200" dirty="0"/>
          </a:p>
          <a:p>
            <a:pPr lvl="1"/>
            <a:r>
              <a:rPr lang="en-CA" sz="3200" b="1" i="1" u="sng" dirty="0"/>
              <a:t>within one year of incident</a:t>
            </a:r>
            <a:r>
              <a:rPr lang="en-CA" sz="3200" b="1" i="1" dirty="0"/>
              <a:t> </a:t>
            </a:r>
            <a:r>
              <a:rPr lang="en-CA" sz="3200" dirty="0"/>
              <a:t>(or the last in a series of incidents) </a:t>
            </a:r>
          </a:p>
          <a:p>
            <a:pPr lvl="1"/>
            <a:endParaRPr lang="en-CA" sz="3200" dirty="0"/>
          </a:p>
          <a:p>
            <a:pPr marL="457200" lvl="1" indent="0">
              <a:buNone/>
            </a:pPr>
            <a:endParaRPr lang="en-CA" sz="3200" dirty="0"/>
          </a:p>
          <a:p>
            <a:pPr marL="14287">
              <a:spcBef>
                <a:spcPct val="20000"/>
              </a:spcBef>
              <a:buClr>
                <a:schemeClr val="accent2"/>
              </a:buClr>
              <a:buSzPct val="50000"/>
            </a:pPr>
            <a:endParaRPr lang="en-US"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46</a:t>
            </a:fld>
            <a:endParaRPr lang="en-US" sz="1600" dirty="0"/>
          </a:p>
        </p:txBody>
      </p:sp>
    </p:spTree>
    <p:extLst>
      <p:ext uri="{BB962C8B-B14F-4D97-AF65-F5344CB8AC3E}">
        <p14:creationId xmlns:p14="http://schemas.microsoft.com/office/powerpoint/2010/main" val="2069214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994410" y="862011"/>
            <a:ext cx="4951476" cy="1325563"/>
          </a:xfrm>
        </p:spPr>
        <p:txBody>
          <a:bodyPr>
            <a:normAutofit/>
          </a:bodyPr>
          <a:lstStyle/>
          <a:p>
            <a:r>
              <a:rPr lang="en-CA" sz="4800" b="1" dirty="0">
                <a:solidFill>
                  <a:schemeClr val="accent2">
                    <a:lumMod val="75000"/>
                  </a:schemeClr>
                </a:solidFill>
              </a:rPr>
              <a:t>Timelines at HRTO</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lnSpcReduction="10000"/>
          </a:bodyPr>
          <a:lstStyle/>
          <a:p>
            <a:pPr marL="457200" lvl="1" indent="0">
              <a:buNone/>
            </a:pPr>
            <a:r>
              <a:rPr lang="en-CA" sz="3600" dirty="0"/>
              <a:t>Filing Application to Mediation</a:t>
            </a:r>
          </a:p>
          <a:p>
            <a:pPr lvl="2"/>
            <a:r>
              <a:rPr lang="en-CA" sz="3600" dirty="0"/>
              <a:t>1 year to 18 months </a:t>
            </a:r>
          </a:p>
          <a:p>
            <a:pPr marL="457200" lvl="1" indent="0">
              <a:buNone/>
            </a:pPr>
            <a:r>
              <a:rPr lang="en-CA" sz="3600" dirty="0"/>
              <a:t>Mediation to Hearing </a:t>
            </a:r>
          </a:p>
          <a:p>
            <a:pPr lvl="2"/>
            <a:r>
              <a:rPr lang="en-CA" sz="3600" dirty="0"/>
              <a:t>Another 9 months to 1 year</a:t>
            </a:r>
          </a:p>
          <a:p>
            <a:pPr marL="457200" lvl="1" indent="0">
              <a:buNone/>
            </a:pPr>
            <a:r>
              <a:rPr lang="en-CA" sz="3600" dirty="0"/>
              <a:t>Hearing to Written decision</a:t>
            </a:r>
          </a:p>
          <a:p>
            <a:pPr lvl="2"/>
            <a:r>
              <a:rPr lang="en-CA" sz="3600" dirty="0"/>
              <a:t>???</a:t>
            </a:r>
          </a:p>
          <a:p>
            <a:pPr marL="457200" lvl="1" indent="0">
              <a:buNone/>
            </a:pPr>
            <a:r>
              <a:rPr lang="en-CA" sz="3600" dirty="0"/>
              <a:t>Interim Motions can slow down process</a:t>
            </a:r>
          </a:p>
          <a:p>
            <a:pPr marL="457200" lvl="1" indent="0">
              <a:buNone/>
            </a:pPr>
            <a:endParaRPr lang="en-CA" sz="3200" dirty="0"/>
          </a:p>
          <a:p>
            <a:pPr marL="14287">
              <a:spcBef>
                <a:spcPct val="20000"/>
              </a:spcBef>
              <a:buClr>
                <a:schemeClr val="accent2"/>
              </a:buClr>
              <a:buSzPct val="50000"/>
            </a:pPr>
            <a:endParaRPr lang="en-US"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47</a:t>
            </a:fld>
            <a:endParaRPr lang="en-US" sz="1600" dirty="0"/>
          </a:p>
        </p:txBody>
      </p:sp>
    </p:spTree>
    <p:extLst>
      <p:ext uri="{BB962C8B-B14F-4D97-AF65-F5344CB8AC3E}">
        <p14:creationId xmlns:p14="http://schemas.microsoft.com/office/powerpoint/2010/main" val="2786091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a:bodyPr>
          <a:lstStyle/>
          <a:p>
            <a:r>
              <a:rPr lang="en-US" sz="4800" b="1" dirty="0"/>
              <a:t>Supporting a client’s disclosure</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48</a:t>
            </a:fld>
            <a:endParaRPr lang="en-US" sz="1600" dirty="0"/>
          </a:p>
        </p:txBody>
      </p:sp>
      <p:pic>
        <p:nvPicPr>
          <p:cNvPr id="5" name="Content Placeholder 5" descr="Diagram, text&#10;&#10;Description automatically generated with medium confidence">
            <a:extLst>
              <a:ext uri="{FF2B5EF4-FFF2-40B4-BE49-F238E27FC236}">
                <a16:creationId xmlns:a16="http://schemas.microsoft.com/office/drawing/2014/main" id="{C08B8293-8EDC-474D-A1D4-E00D05F2935B}"/>
              </a:ext>
            </a:extLst>
          </p:cNvPr>
          <p:cNvPicPr>
            <a:picLocks noGrp="1" noChangeAspect="1"/>
          </p:cNvPicPr>
          <p:nvPr>
            <p:ph idx="1"/>
          </p:nvPr>
        </p:nvPicPr>
        <p:blipFill>
          <a:blip r:embed="rId3"/>
          <a:stretch>
            <a:fillRect/>
          </a:stretch>
        </p:blipFill>
        <p:spPr>
          <a:xfrm>
            <a:off x="341194" y="1952836"/>
            <a:ext cx="8461611" cy="4759656"/>
          </a:xfrm>
          <a:prstGeom prst="rect">
            <a:avLst/>
          </a:prstGeom>
        </p:spPr>
      </p:pic>
    </p:spTree>
    <p:extLst>
      <p:ext uri="{BB962C8B-B14F-4D97-AF65-F5344CB8AC3E}">
        <p14:creationId xmlns:p14="http://schemas.microsoft.com/office/powerpoint/2010/main" val="4089816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fontScale="90000"/>
          </a:bodyPr>
          <a:lstStyle/>
          <a:p>
            <a:r>
              <a:rPr lang="en-CA" sz="4800" b="1" dirty="0">
                <a:solidFill>
                  <a:schemeClr val="accent2">
                    <a:lumMod val="75000"/>
                  </a:schemeClr>
                </a:solidFill>
              </a:rPr>
              <a:t>What can community workers do?</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a:bodyPr>
          <a:lstStyle/>
          <a:p>
            <a:pPr marL="457200" indent="-457200">
              <a:buFont typeface="Arial" panose="020B0604020202020204" pitchFamily="34" charset="0"/>
              <a:buChar char="•"/>
            </a:pPr>
            <a:r>
              <a:rPr lang="en-US" sz="3200" dirty="0"/>
              <a:t>Active listening</a:t>
            </a:r>
          </a:p>
          <a:p>
            <a:pPr marL="457200" indent="-457200">
              <a:buFont typeface="Arial" panose="020B0604020202020204" pitchFamily="34" charset="0"/>
              <a:buChar char="•"/>
            </a:pPr>
            <a:r>
              <a:rPr lang="en-US" sz="3200" dirty="0"/>
              <a:t>Recommend good record keeping</a:t>
            </a:r>
          </a:p>
          <a:p>
            <a:pPr marL="457200" indent="-457200">
              <a:buFont typeface="Arial" panose="020B0604020202020204" pitchFamily="34" charset="0"/>
              <a:buChar char="•"/>
            </a:pPr>
            <a:r>
              <a:rPr lang="en-US" sz="3200" dirty="0"/>
              <a:t>Keep “Discrimination Equation” in mind</a:t>
            </a:r>
          </a:p>
          <a:p>
            <a:pPr marL="457200" indent="-457200">
              <a:buFont typeface="Arial" panose="020B0604020202020204" pitchFamily="34" charset="0"/>
              <a:buChar char="•"/>
            </a:pPr>
            <a:r>
              <a:rPr lang="en-US" sz="3200" dirty="0"/>
              <a:t>Referral to psycho-social supports </a:t>
            </a:r>
          </a:p>
          <a:p>
            <a:pPr marL="457200" indent="-457200">
              <a:buFont typeface="Arial" panose="020B0604020202020204" pitchFamily="34" charset="0"/>
              <a:buChar char="•"/>
            </a:pPr>
            <a:r>
              <a:rPr lang="en-US" sz="3200" dirty="0"/>
              <a:t>Legal information and referrals, provided early, don’t wait for negative outcome(s) </a:t>
            </a:r>
          </a:p>
          <a:p>
            <a:pPr marL="457200" indent="-457200">
              <a:buFont typeface="Arial" panose="020B0604020202020204" pitchFamily="34" charset="0"/>
              <a:buChar char="•"/>
            </a:pPr>
            <a:r>
              <a:rPr lang="en-US" sz="3200" dirty="0"/>
              <a:t>Support client to access legal advice</a:t>
            </a:r>
          </a:p>
          <a:p>
            <a:pPr marL="457200" indent="-457200">
              <a:buFont typeface="Arial" panose="020B0604020202020204" pitchFamily="34" charset="0"/>
              <a:buChar char="•"/>
            </a:pPr>
            <a:endParaRPr lang="en-US" sz="32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49</a:t>
            </a:fld>
            <a:endParaRPr lang="en-US" sz="1600" dirty="0"/>
          </a:p>
        </p:txBody>
      </p:sp>
    </p:spTree>
    <p:extLst>
      <p:ext uri="{BB962C8B-B14F-4D97-AF65-F5344CB8AC3E}">
        <p14:creationId xmlns:p14="http://schemas.microsoft.com/office/powerpoint/2010/main" val="16148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1076672" y="2179821"/>
            <a:ext cx="6990656" cy="1938992"/>
          </a:xfrm>
          <a:prstGeom prst="rect">
            <a:avLst/>
          </a:prstGeom>
          <a:noFill/>
        </p:spPr>
        <p:txBody>
          <a:bodyPr wrap="square">
            <a:spAutoFit/>
          </a:bodyPr>
          <a:lstStyle/>
          <a:p>
            <a:pPr algn="ctr">
              <a:buSzPct val="100000"/>
            </a:pPr>
            <a:r>
              <a:rPr lang="en-CA" sz="4000" b="1" dirty="0">
                <a:solidFill>
                  <a:schemeClr val="accent2">
                    <a:lumMod val="75000"/>
                  </a:schemeClr>
                </a:solidFill>
              </a:rPr>
              <a:t>Activity 1 </a:t>
            </a:r>
          </a:p>
          <a:p>
            <a:pPr algn="ctr">
              <a:buSzPct val="100000"/>
            </a:pPr>
            <a:r>
              <a:rPr lang="en-CA" sz="4000" b="1" dirty="0">
                <a:solidFill>
                  <a:schemeClr val="accent2">
                    <a:lumMod val="75000"/>
                  </a:schemeClr>
                </a:solidFill>
              </a:rPr>
              <a:t>Introduction to Human Rights:</a:t>
            </a:r>
          </a:p>
          <a:p>
            <a:pPr algn="ctr">
              <a:buSzPct val="100000"/>
            </a:pPr>
            <a:r>
              <a:rPr lang="en-CA" sz="4000" b="1" dirty="0">
                <a:solidFill>
                  <a:schemeClr val="accent2">
                    <a:lumMod val="75000"/>
                  </a:schemeClr>
                </a:solidFill>
              </a:rPr>
              <a:t>Myth Busting</a:t>
            </a:r>
          </a:p>
        </p:txBody>
      </p:sp>
    </p:spTree>
    <p:extLst>
      <p:ext uri="{BB962C8B-B14F-4D97-AF65-F5344CB8AC3E}">
        <p14:creationId xmlns:p14="http://schemas.microsoft.com/office/powerpoint/2010/main" val="2430137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6EE-5E8B-4518-B9B6-7C071065BC15}"/>
              </a:ext>
            </a:extLst>
          </p:cNvPr>
          <p:cNvSpPr>
            <a:spLocks noGrp="1"/>
          </p:cNvSpPr>
          <p:nvPr>
            <p:ph type="title"/>
          </p:nvPr>
        </p:nvSpPr>
        <p:spPr/>
        <p:txBody>
          <a:bodyPr/>
          <a:lstStyle/>
          <a:p>
            <a:r>
              <a:rPr lang="en-US" dirty="0"/>
              <a:t>Questions?</a:t>
            </a:r>
            <a:endParaRPr lang="en-CA" dirty="0"/>
          </a:p>
        </p:txBody>
      </p:sp>
      <p:pic>
        <p:nvPicPr>
          <p:cNvPr id="4" name="Content Placeholder 5">
            <a:extLst>
              <a:ext uri="{FF2B5EF4-FFF2-40B4-BE49-F238E27FC236}">
                <a16:creationId xmlns:a16="http://schemas.microsoft.com/office/drawing/2014/main" id="{EBF346CB-6013-4178-962E-350DEA247098}"/>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278380" y="2872772"/>
            <a:ext cx="3901440" cy="2599944"/>
          </a:xfrm>
          <a:prstGeom prst="rect">
            <a:avLst/>
          </a:prstGeom>
          <a:noFill/>
        </p:spPr>
      </p:pic>
    </p:spTree>
    <p:extLst>
      <p:ext uri="{BB962C8B-B14F-4D97-AF65-F5344CB8AC3E}">
        <p14:creationId xmlns:p14="http://schemas.microsoft.com/office/powerpoint/2010/main" val="451077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lstStyle/>
          <a:p>
            <a:r>
              <a:rPr lang="en-CA" dirty="0"/>
              <a:t>CLEO Resources – Steps to Justice</a:t>
            </a:r>
            <a:endParaRPr lang="en-US"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a:bodyPr>
          <a:lstStyle/>
          <a:p>
            <a:pPr lvl="1"/>
            <a:r>
              <a:rPr lang="en-US" sz="3200" dirty="0">
                <a:hlinkClick r:id="rId3"/>
              </a:rPr>
              <a:t>I was discriminated against. What are my options?</a:t>
            </a:r>
            <a:r>
              <a:rPr lang="en-US" sz="3200" dirty="0"/>
              <a:t> </a:t>
            </a:r>
            <a:r>
              <a:rPr lang="en-CA" sz="3200" dirty="0"/>
              <a:t> </a:t>
            </a:r>
          </a:p>
          <a:p>
            <a:pPr lvl="1"/>
            <a:r>
              <a:rPr lang="en-US" sz="3200" dirty="0">
                <a:hlinkClick r:id="rId4"/>
              </a:rPr>
              <a:t>What can I do if I'm being harassed at work?</a:t>
            </a:r>
            <a:endParaRPr lang="en-US" sz="3200" dirty="0"/>
          </a:p>
          <a:p>
            <a:pPr lvl="1"/>
            <a:r>
              <a:rPr lang="en-US" sz="3200" dirty="0">
                <a:hlinkClick r:id="rId5"/>
              </a:rPr>
              <a:t>I'm transgender or non-binary. What are my rights at work?</a:t>
            </a:r>
            <a:r>
              <a:rPr lang="en-US" sz="3200" dirty="0"/>
              <a:t> </a:t>
            </a:r>
            <a:r>
              <a:rPr lang="en-CA" sz="3200" dirty="0"/>
              <a:t> </a:t>
            </a:r>
          </a:p>
          <a:p>
            <a:pPr lvl="1"/>
            <a:r>
              <a:rPr lang="en-US" sz="3200" dirty="0">
                <a:hlinkClick r:id="rId6"/>
              </a:rPr>
              <a:t>How do I make a claim to the Human Rights Tribunal of Ontario?</a:t>
            </a:r>
            <a:endParaRPr lang="en-US" sz="32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mtClean="0"/>
              <a:pPr/>
              <a:t>51</a:t>
            </a:fld>
            <a:endParaRPr lang="en-US" dirty="0"/>
          </a:p>
        </p:txBody>
      </p:sp>
    </p:spTree>
    <p:extLst>
      <p:ext uri="{BB962C8B-B14F-4D97-AF65-F5344CB8AC3E}">
        <p14:creationId xmlns:p14="http://schemas.microsoft.com/office/powerpoint/2010/main" val="1142922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legal help?</a:t>
            </a:r>
            <a:endParaRPr lang="en-CA" dirty="0"/>
          </a:p>
        </p:txBody>
      </p:sp>
      <p:sp>
        <p:nvSpPr>
          <p:cNvPr id="3" name="Content Placeholder 2"/>
          <p:cNvSpPr>
            <a:spLocks noGrp="1"/>
          </p:cNvSpPr>
          <p:nvPr>
            <p:ph idx="1"/>
          </p:nvPr>
        </p:nvSpPr>
        <p:spPr/>
        <p:txBody>
          <a:bodyPr/>
          <a:lstStyle/>
          <a:p>
            <a:pPr marL="0" indent="0">
              <a:buNone/>
            </a:pPr>
            <a:r>
              <a:rPr lang="en-US" sz="2800" dirty="0">
                <a:solidFill>
                  <a:schemeClr val="tx1"/>
                </a:solidFill>
                <a:cs typeface="Arial" panose="020B0604020202020204" pitchFamily="34" charset="0"/>
                <a:hlinkClick r:id="rId3"/>
              </a:rPr>
              <a:t>Local Community Legal Clinic</a:t>
            </a:r>
            <a:r>
              <a:rPr lang="en-US" sz="2800" dirty="0">
                <a:solidFill>
                  <a:schemeClr val="tx1"/>
                </a:solidFill>
                <a:cs typeface="Arial" panose="020B0604020202020204" pitchFamily="34" charset="0"/>
              </a:rPr>
              <a:t> </a:t>
            </a:r>
          </a:p>
          <a:p>
            <a:pPr marL="0" indent="0">
              <a:buNone/>
            </a:pPr>
            <a:endParaRPr lang="en-US" dirty="0">
              <a:cs typeface="Arial" panose="020B0604020202020204" pitchFamily="34" charset="0"/>
            </a:endParaRPr>
          </a:p>
          <a:p>
            <a:pPr marL="0" indent="0">
              <a:buNone/>
            </a:pPr>
            <a:r>
              <a:rPr lang="en-CA" sz="2800" u="sng" dirty="0">
                <a:solidFill>
                  <a:srgbClr val="0070C0"/>
                </a:solidFill>
                <a:sym typeface="Calibri"/>
                <a:hlinkClick r:id="rId4"/>
              </a:rPr>
              <a:t>Speciality legal clinics </a:t>
            </a:r>
            <a:r>
              <a:rPr lang="en-CA" sz="2800" u="sng" dirty="0">
                <a:solidFill>
                  <a:srgbClr val="0070C0"/>
                </a:solidFill>
                <a:sym typeface="Calibri"/>
              </a:rPr>
              <a:t> </a:t>
            </a:r>
          </a:p>
          <a:p>
            <a:pPr marL="0" indent="0">
              <a:buNone/>
            </a:pPr>
            <a:endParaRPr lang="en-US" sz="2800" dirty="0">
              <a:solidFill>
                <a:schemeClr val="tx1"/>
              </a:solidFill>
              <a:cs typeface="Arial" panose="020B0604020202020204" pitchFamily="34" charset="0"/>
            </a:endParaRPr>
          </a:p>
          <a:p>
            <a:pPr marL="0" indent="0">
              <a:buNone/>
            </a:pPr>
            <a:r>
              <a:rPr lang="en-US" dirty="0">
                <a:hlinkClick r:id="rId5"/>
              </a:rPr>
              <a:t>Human Rights Legal Support Centre</a:t>
            </a:r>
            <a:r>
              <a:rPr lang="en-US" dirty="0"/>
              <a:t> </a:t>
            </a:r>
            <a:r>
              <a:rPr lang="en-CA" sz="2800" dirty="0">
                <a:solidFill>
                  <a:schemeClr val="tx1"/>
                </a:solidFill>
                <a:cs typeface="Arial" panose="020B0604020202020204" pitchFamily="34" charset="0"/>
              </a:rPr>
              <a:t>–</a:t>
            </a:r>
            <a:r>
              <a:rPr lang="en-US" dirty="0">
                <a:cs typeface="Arial" panose="020B0604020202020204" pitchFamily="34" charset="0"/>
              </a:rPr>
              <a:t> </a:t>
            </a:r>
            <a:r>
              <a:rPr lang="en-US" dirty="0"/>
              <a:t>Free information, advice, and representation</a:t>
            </a:r>
          </a:p>
          <a:p>
            <a:pPr lvl="1"/>
            <a:r>
              <a:rPr lang="en-US" dirty="0"/>
              <a:t>Tel: (416) 597-4900 / Toll Free: 1-866-625-5179</a:t>
            </a:r>
          </a:p>
          <a:p>
            <a:pPr lvl="1"/>
            <a:r>
              <a:rPr lang="en-US" dirty="0">
                <a:hlinkClick r:id="rId6"/>
              </a:rPr>
              <a:t>Frequently Asked Questions</a:t>
            </a:r>
            <a:r>
              <a:rPr lang="en-US" dirty="0"/>
              <a:t> </a:t>
            </a:r>
          </a:p>
          <a:p>
            <a:pPr lvl="1"/>
            <a:r>
              <a:rPr lang="en-US" dirty="0">
                <a:hlinkClick r:id="rId7"/>
              </a:rPr>
              <a:t>How-to Guides</a:t>
            </a:r>
            <a:endParaRPr lang="en-US" dirty="0"/>
          </a:p>
          <a:p>
            <a:endParaRPr lang="en-US" sz="2800" dirty="0">
              <a:solidFill>
                <a:schemeClr val="tx1"/>
              </a:solidFill>
              <a:cs typeface="Arial" panose="020B0604020202020204" pitchFamily="34" charset="0"/>
            </a:endParaRPr>
          </a:p>
          <a:p>
            <a:endParaRPr lang="en-CA" dirty="0"/>
          </a:p>
        </p:txBody>
      </p:sp>
    </p:spTree>
    <p:extLst>
      <p:ext uri="{BB962C8B-B14F-4D97-AF65-F5344CB8AC3E}">
        <p14:creationId xmlns:p14="http://schemas.microsoft.com/office/powerpoint/2010/main" val="1424358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lstStyle/>
          <a:p>
            <a:r>
              <a:rPr lang="en-CA" dirty="0"/>
              <a:t>Human Rights Tribunal of Ontario</a:t>
            </a:r>
            <a:endParaRPr lang="en-US"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lstStyle/>
          <a:p>
            <a:pPr lvl="1"/>
            <a:r>
              <a:rPr lang="en-CA" sz="4400" dirty="0">
                <a:hlinkClick r:id="rId3"/>
              </a:rPr>
              <a:t>Application and Hearing Process </a:t>
            </a:r>
            <a:endParaRPr lang="en-CA" sz="4400" dirty="0"/>
          </a:p>
          <a:p>
            <a:pPr lvl="1"/>
            <a:r>
              <a:rPr lang="en-CA" sz="4400" dirty="0">
                <a:hlinkClick r:id="rId4"/>
              </a:rPr>
              <a:t>FAQs, Videos, Guides </a:t>
            </a:r>
            <a:endParaRPr lang="en-CA" sz="4400" dirty="0"/>
          </a:p>
          <a:p>
            <a:pPr lvl="1"/>
            <a:r>
              <a:rPr lang="en-CA" sz="4400" dirty="0">
                <a:hlinkClick r:id="rId5"/>
              </a:rPr>
              <a:t>Forms &amp; Filing </a:t>
            </a:r>
            <a:r>
              <a:rPr lang="en-CA" sz="4400" dirty="0"/>
              <a:t> </a:t>
            </a:r>
          </a:p>
          <a:p>
            <a:pPr lvl="1"/>
            <a:r>
              <a:rPr lang="en-CA" sz="4400" dirty="0">
                <a:hlinkClick r:id="rId6"/>
              </a:rPr>
              <a:t>Rules &amp; Practice Directions </a:t>
            </a:r>
            <a:r>
              <a:rPr lang="en-CA" sz="4400" dirty="0"/>
              <a:t> </a:t>
            </a:r>
          </a:p>
          <a:p>
            <a:endParaRPr lang="en-US"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mtClean="0"/>
              <a:pPr/>
              <a:t>53</a:t>
            </a:fld>
            <a:endParaRPr lang="en-US" dirty="0"/>
          </a:p>
        </p:txBody>
      </p:sp>
    </p:spTree>
    <p:extLst>
      <p:ext uri="{BB962C8B-B14F-4D97-AF65-F5344CB8AC3E}">
        <p14:creationId xmlns:p14="http://schemas.microsoft.com/office/powerpoint/2010/main" val="3486385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lstStyle/>
          <a:p>
            <a:r>
              <a:rPr lang="en-CA" dirty="0"/>
              <a:t>Human Rights Commissions</a:t>
            </a:r>
            <a:endParaRPr lang="en-US"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49" y="1951630"/>
            <a:ext cx="8133213" cy="4587282"/>
          </a:xfrm>
        </p:spPr>
        <p:txBody>
          <a:bodyPr>
            <a:normAutofit/>
          </a:bodyPr>
          <a:lstStyle/>
          <a:p>
            <a:pPr marL="0" indent="0">
              <a:buNone/>
            </a:pPr>
            <a:r>
              <a:rPr lang="en-US" dirty="0">
                <a:hlinkClick r:id="rId3"/>
              </a:rPr>
              <a:t>Ontario Human Rights Commission </a:t>
            </a:r>
            <a:endParaRPr lang="en-US" dirty="0"/>
          </a:p>
          <a:p>
            <a:pPr lvl="1"/>
            <a:r>
              <a:rPr lang="en-CA" sz="2800" dirty="0">
                <a:solidFill>
                  <a:srgbClr val="0070C0"/>
                </a:solidFill>
                <a:hlinkClick r:id="rId4">
                  <a:extLst>
                    <a:ext uri="{A12FA001-AC4F-418D-AE19-62706E023703}">
                      <ahyp:hlinkClr xmlns:ahyp="http://schemas.microsoft.com/office/drawing/2018/hyperlinkcolor" val="tx"/>
                    </a:ext>
                  </a:extLst>
                </a:hlinkClick>
              </a:rPr>
              <a:t>Brochures, Factsheets &amp; Guides </a:t>
            </a:r>
            <a:endParaRPr lang="en-CA" sz="2800" dirty="0">
              <a:solidFill>
                <a:srgbClr val="0070C0"/>
              </a:solidFill>
            </a:endParaRPr>
          </a:p>
          <a:p>
            <a:pPr lvl="1"/>
            <a:r>
              <a:rPr lang="en-CA" sz="2800" dirty="0">
                <a:hlinkClick r:id="rId5"/>
              </a:rPr>
              <a:t>Policies &amp; Guidelines </a:t>
            </a:r>
            <a:r>
              <a:rPr lang="en-CA" sz="2800" dirty="0"/>
              <a:t> </a:t>
            </a:r>
          </a:p>
          <a:p>
            <a:pPr marL="0" indent="0">
              <a:buNone/>
            </a:pPr>
            <a:endParaRPr lang="en-US" dirty="0"/>
          </a:p>
          <a:p>
            <a:pPr marL="0" indent="0">
              <a:buNone/>
            </a:pPr>
            <a:r>
              <a:rPr lang="en-US" dirty="0">
                <a:hlinkClick r:id="rId6"/>
              </a:rPr>
              <a:t>Canadian Human Rights Commission</a:t>
            </a:r>
            <a:endParaRPr lang="en-US" dirty="0"/>
          </a:p>
          <a:p>
            <a:pPr lvl="1"/>
            <a:r>
              <a:rPr lang="en-US" sz="2800" dirty="0">
                <a:hlinkClick r:id="rId7"/>
              </a:rPr>
              <a:t>How to file</a:t>
            </a:r>
            <a:endParaRPr lang="en-US" sz="2800" dirty="0"/>
          </a:p>
          <a:p>
            <a:pPr lvl="1"/>
            <a:r>
              <a:rPr lang="en-US" sz="2800" dirty="0">
                <a:hlinkClick r:id="rId8"/>
              </a:rPr>
              <a:t>Complaint FAQs</a:t>
            </a:r>
            <a:r>
              <a:rPr lang="en-US" sz="2800" dirty="0"/>
              <a:t>  </a:t>
            </a:r>
          </a:p>
          <a:p>
            <a:pPr marL="457200" lvl="1" indent="0">
              <a:buNone/>
            </a:pPr>
            <a:endParaRPr lang="en-US" sz="2800" dirty="0"/>
          </a:p>
          <a:p>
            <a:pPr marL="457200" lvl="1" indent="0">
              <a:buNone/>
            </a:pPr>
            <a:r>
              <a:rPr lang="en-US" sz="2800" dirty="0">
                <a:hlinkClick r:id="rId9"/>
              </a:rPr>
              <a:t>List of federally regulated industries</a:t>
            </a:r>
            <a:r>
              <a:rPr lang="en-CA" sz="2800" dirty="0"/>
              <a:t> </a:t>
            </a:r>
            <a:endParaRPr lang="en-US" sz="28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mtClean="0"/>
              <a:pPr/>
              <a:t>54</a:t>
            </a:fld>
            <a:endParaRPr lang="en-US" dirty="0"/>
          </a:p>
        </p:txBody>
      </p:sp>
    </p:spTree>
    <p:extLst>
      <p:ext uri="{BB962C8B-B14F-4D97-AF65-F5344CB8AC3E}">
        <p14:creationId xmlns:p14="http://schemas.microsoft.com/office/powerpoint/2010/main" val="2096979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16665-1548-B144-BFF2-F1CA5B72C78E}"/>
              </a:ext>
            </a:extLst>
          </p:cNvPr>
          <p:cNvSpPr>
            <a:spLocks noGrp="1"/>
          </p:cNvSpPr>
          <p:nvPr>
            <p:ph type="title"/>
          </p:nvPr>
        </p:nvSpPr>
        <p:spPr>
          <a:xfrm>
            <a:off x="623888" y="1300389"/>
            <a:ext cx="7886700" cy="968148"/>
          </a:xfrm>
        </p:spPr>
        <p:txBody>
          <a:bodyPr>
            <a:normAutofit/>
          </a:bodyPr>
          <a:lstStyle/>
          <a:p>
            <a:r>
              <a:rPr lang="en-CA" sz="4800" b="1" dirty="0">
                <a:solidFill>
                  <a:schemeClr val="accent2">
                    <a:lumMod val="75000"/>
                  </a:schemeClr>
                </a:solidFill>
              </a:rPr>
              <a:t>Thank you!</a:t>
            </a:r>
            <a:endParaRPr lang="en-US" sz="4800" b="1" dirty="0"/>
          </a:p>
        </p:txBody>
      </p:sp>
      <p:sp>
        <p:nvSpPr>
          <p:cNvPr id="3" name="Text Placeholder 2">
            <a:extLst>
              <a:ext uri="{FF2B5EF4-FFF2-40B4-BE49-F238E27FC236}">
                <a16:creationId xmlns:a16="http://schemas.microsoft.com/office/drawing/2014/main" id="{768F1360-CEEC-5840-9032-9AEFFDBA3BCE}"/>
              </a:ext>
            </a:extLst>
          </p:cNvPr>
          <p:cNvSpPr>
            <a:spLocks noGrp="1"/>
          </p:cNvSpPr>
          <p:nvPr>
            <p:ph type="body" idx="1"/>
          </p:nvPr>
        </p:nvSpPr>
        <p:spPr>
          <a:xfrm>
            <a:off x="721859" y="2532063"/>
            <a:ext cx="6092598" cy="1500187"/>
          </a:xfrm>
        </p:spPr>
        <p:txBody>
          <a:bodyPr/>
          <a:lstStyle/>
          <a:p>
            <a:r>
              <a:rPr lang="en-CA" i="1" dirty="0"/>
              <a:t>Include your clinic information and your </a:t>
            </a:r>
          </a:p>
          <a:p>
            <a:r>
              <a:rPr lang="en-CA" i="1" dirty="0"/>
              <a:t>contact email</a:t>
            </a:r>
          </a:p>
          <a:p>
            <a:endParaRPr lang="en-US" dirty="0"/>
          </a:p>
        </p:txBody>
      </p:sp>
      <p:sp>
        <p:nvSpPr>
          <p:cNvPr id="7" name="Slide Number Placeholder 6">
            <a:extLst>
              <a:ext uri="{FF2B5EF4-FFF2-40B4-BE49-F238E27FC236}">
                <a16:creationId xmlns:a16="http://schemas.microsoft.com/office/drawing/2014/main" id="{B208FB3B-956A-1349-AF48-A877AB43B451}"/>
              </a:ext>
            </a:extLst>
          </p:cNvPr>
          <p:cNvSpPr>
            <a:spLocks noGrp="1"/>
          </p:cNvSpPr>
          <p:nvPr>
            <p:ph type="sldNum" sz="quarter" idx="12"/>
          </p:nvPr>
        </p:nvSpPr>
        <p:spPr/>
        <p:txBody>
          <a:bodyPr/>
          <a:lstStyle/>
          <a:p>
            <a:fld id="{352843D7-B4A2-6A42-B18D-F75DE8916FD0}" type="slidenum">
              <a:rPr lang="en-US" sz="1600" smtClean="0"/>
              <a:t>55</a:t>
            </a:fld>
            <a:endParaRPr lang="en-US" sz="1600" dirty="0"/>
          </a:p>
        </p:txBody>
      </p:sp>
    </p:spTree>
    <p:extLst>
      <p:ext uri="{BB962C8B-B14F-4D97-AF65-F5344CB8AC3E}">
        <p14:creationId xmlns:p14="http://schemas.microsoft.com/office/powerpoint/2010/main" val="3823240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5C90-5EA7-194F-B30F-863E7C972543}"/>
              </a:ext>
            </a:extLst>
          </p:cNvPr>
          <p:cNvSpPr>
            <a:spLocks noGrp="1"/>
          </p:cNvSpPr>
          <p:nvPr>
            <p:ph type="title"/>
          </p:nvPr>
        </p:nvSpPr>
        <p:spPr>
          <a:xfrm>
            <a:off x="628650" y="1548947"/>
            <a:ext cx="7886700" cy="848405"/>
          </a:xfrm>
        </p:spPr>
        <p:txBody>
          <a:bodyPr>
            <a:normAutofit/>
          </a:bodyPr>
          <a:lstStyle/>
          <a:p>
            <a:r>
              <a:rPr lang="en-CA" sz="4800" b="1" dirty="0">
                <a:solidFill>
                  <a:schemeClr val="accent2">
                    <a:lumMod val="75000"/>
                  </a:schemeClr>
                </a:solidFill>
              </a:rPr>
              <a:t>We want your feedback!</a:t>
            </a:r>
            <a:endParaRPr lang="en-US" sz="4800" b="1" dirty="0"/>
          </a:p>
        </p:txBody>
      </p:sp>
      <p:pic>
        <p:nvPicPr>
          <p:cNvPr id="4" name="Content Placeholder 4">
            <a:extLst>
              <a:ext uri="{FF2B5EF4-FFF2-40B4-BE49-F238E27FC236}">
                <a16:creationId xmlns:a16="http://schemas.microsoft.com/office/drawing/2014/main" id="{214A5996-099E-D14C-84D2-B606A09F29BA}"/>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355340" y="2397352"/>
            <a:ext cx="6036445" cy="4022725"/>
          </a:xfrm>
        </p:spPr>
      </p:pic>
      <p:sp>
        <p:nvSpPr>
          <p:cNvPr id="6" name="Slide Number Placeholder 5">
            <a:extLst>
              <a:ext uri="{FF2B5EF4-FFF2-40B4-BE49-F238E27FC236}">
                <a16:creationId xmlns:a16="http://schemas.microsoft.com/office/drawing/2014/main" id="{B90F36FA-04F5-6C47-AC01-420357E74C57}"/>
              </a:ext>
            </a:extLst>
          </p:cNvPr>
          <p:cNvSpPr>
            <a:spLocks noGrp="1"/>
          </p:cNvSpPr>
          <p:nvPr>
            <p:ph type="sldNum" sz="quarter" idx="12"/>
          </p:nvPr>
        </p:nvSpPr>
        <p:spPr/>
        <p:txBody>
          <a:bodyPr/>
          <a:lstStyle/>
          <a:p>
            <a:fld id="{352843D7-B4A2-6A42-B18D-F75DE8916FD0}" type="slidenum">
              <a:rPr lang="en-US" sz="1600" smtClean="0"/>
              <a:t>56</a:t>
            </a:fld>
            <a:endParaRPr lang="en-US" sz="1600" dirty="0"/>
          </a:p>
        </p:txBody>
      </p:sp>
    </p:spTree>
    <p:extLst>
      <p:ext uri="{BB962C8B-B14F-4D97-AF65-F5344CB8AC3E}">
        <p14:creationId xmlns:p14="http://schemas.microsoft.com/office/powerpoint/2010/main" val="2051847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23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a:xfrm>
            <a:off x="628650" y="1211890"/>
            <a:ext cx="7886700" cy="1325563"/>
          </a:xfrm>
        </p:spPr>
        <p:txBody>
          <a:bodyPr/>
          <a:lstStyle/>
          <a:p>
            <a:r>
              <a:rPr lang="en-CA" b="1" dirty="0">
                <a:solidFill>
                  <a:schemeClr val="accent2">
                    <a:lumMod val="75000"/>
                  </a:schemeClr>
                </a:solidFill>
              </a:rPr>
              <a:t>Introduction to Human Rights </a:t>
            </a:r>
            <a:r>
              <a:rPr lang="en-CA" dirty="0">
                <a:solidFill>
                  <a:srgbClr val="DB7E06"/>
                </a:solidFill>
              </a:rPr>
              <a:t>—</a:t>
            </a:r>
            <a:br>
              <a:rPr lang="en-CA" b="1" dirty="0">
                <a:solidFill>
                  <a:srgbClr val="DB7E06"/>
                </a:solidFill>
              </a:rPr>
            </a:br>
            <a:r>
              <a:rPr lang="en-CA" b="1" dirty="0">
                <a:solidFill>
                  <a:schemeClr val="accent2">
                    <a:lumMod val="75000"/>
                  </a:schemeClr>
                </a:solidFill>
              </a:rPr>
              <a:t>Myth Busting 1</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en-US" sz="3200" dirty="0"/>
              <a:t>To win a human rights case you must prove that someone intended to discriminate against you. </a:t>
            </a:r>
            <a:endParaRPr lang="en-CA" sz="3000" dirty="0"/>
          </a:p>
        </p:txBody>
      </p:sp>
      <p:sp>
        <p:nvSpPr>
          <p:cNvPr id="4" name="Slide Number Placeholder 3">
            <a:extLst>
              <a:ext uri="{FF2B5EF4-FFF2-40B4-BE49-F238E27FC236}">
                <a16:creationId xmlns:a16="http://schemas.microsoft.com/office/drawing/2014/main" id="{FC6F9F65-F00A-C847-8968-7ABD3698B5BB}"/>
              </a:ext>
            </a:extLst>
          </p:cNvPr>
          <p:cNvSpPr>
            <a:spLocks noGrp="1"/>
          </p:cNvSpPr>
          <p:nvPr>
            <p:ph type="sldNum" sz="quarter" idx="12"/>
          </p:nvPr>
        </p:nvSpPr>
        <p:spPr/>
        <p:txBody>
          <a:bodyPr/>
          <a:lstStyle/>
          <a:p>
            <a:fld id="{BD2F4511-7CA5-4274-8305-088E6E1C4721}" type="slidenum">
              <a:rPr lang="en-CA" smtClean="0"/>
              <a:t>6</a:t>
            </a:fld>
            <a:endParaRPr lang="en-CA"/>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79E35CF8-7D3B-524D-92AF-EBAC8DEFC13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42038" y="1784816"/>
            <a:ext cx="2631824" cy="13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08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a:xfrm>
            <a:off x="628650" y="1159666"/>
            <a:ext cx="7886700" cy="1325563"/>
          </a:xfrm>
        </p:spPr>
        <p:txBody>
          <a:bodyPr/>
          <a:lstStyle/>
          <a:p>
            <a:r>
              <a:rPr lang="en-CA" b="1" dirty="0">
                <a:solidFill>
                  <a:schemeClr val="accent2">
                    <a:lumMod val="75000"/>
                  </a:schemeClr>
                </a:solidFill>
              </a:rPr>
              <a:t>Introduction to Human Rights </a:t>
            </a:r>
            <a:r>
              <a:rPr lang="en-CA" dirty="0">
                <a:solidFill>
                  <a:srgbClr val="DB7E06"/>
                </a:solidFill>
              </a:rPr>
              <a:t>—</a:t>
            </a:r>
            <a:br>
              <a:rPr lang="en-CA" b="1" dirty="0">
                <a:solidFill>
                  <a:srgbClr val="DB7E06"/>
                </a:solidFill>
              </a:rPr>
            </a:br>
            <a:r>
              <a:rPr lang="en-CA" b="1" dirty="0">
                <a:solidFill>
                  <a:schemeClr val="accent2">
                    <a:lumMod val="75000"/>
                  </a:schemeClr>
                </a:solidFill>
              </a:rPr>
              <a:t>Myth Busting 2</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en-CA" sz="3000" dirty="0"/>
              <a:t>During a job interview an employer can ask me questions about my health and whether I have any disabilities.</a:t>
            </a:r>
          </a:p>
        </p:txBody>
      </p:sp>
      <p:sp>
        <p:nvSpPr>
          <p:cNvPr id="4" name="Slide Number Placeholder 3">
            <a:extLst>
              <a:ext uri="{FF2B5EF4-FFF2-40B4-BE49-F238E27FC236}">
                <a16:creationId xmlns:a16="http://schemas.microsoft.com/office/drawing/2014/main" id="{FC6F9F65-F00A-C847-8968-7ABD3698B5BB}"/>
              </a:ext>
            </a:extLst>
          </p:cNvPr>
          <p:cNvSpPr>
            <a:spLocks noGrp="1"/>
          </p:cNvSpPr>
          <p:nvPr>
            <p:ph type="sldNum" sz="quarter" idx="12"/>
          </p:nvPr>
        </p:nvSpPr>
        <p:spPr/>
        <p:txBody>
          <a:bodyPr/>
          <a:lstStyle/>
          <a:p>
            <a:fld id="{BD2F4511-7CA5-4274-8305-088E6E1C4721}" type="slidenum">
              <a:rPr lang="en-CA" smtClean="0"/>
              <a:t>7</a:t>
            </a:fld>
            <a:endParaRPr lang="en-CA" dirty="0"/>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79E35CF8-7D3B-524D-92AF-EBAC8DEFC13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42038" y="2005011"/>
            <a:ext cx="2631824" cy="13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87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a:xfrm>
            <a:off x="628650" y="1230504"/>
            <a:ext cx="7886700" cy="1325563"/>
          </a:xfrm>
        </p:spPr>
        <p:txBody>
          <a:bodyPr/>
          <a:lstStyle/>
          <a:p>
            <a:r>
              <a:rPr lang="en-CA" b="1" dirty="0">
                <a:solidFill>
                  <a:schemeClr val="accent2">
                    <a:lumMod val="75000"/>
                  </a:schemeClr>
                </a:solidFill>
              </a:rPr>
              <a:t>Introduction to Human Rights </a:t>
            </a:r>
            <a:r>
              <a:rPr lang="en-CA" dirty="0">
                <a:solidFill>
                  <a:srgbClr val="DB7E06"/>
                </a:solidFill>
              </a:rPr>
              <a:t>—</a:t>
            </a:r>
            <a:br>
              <a:rPr lang="en-CA" b="1" dirty="0">
                <a:solidFill>
                  <a:srgbClr val="DB7E06"/>
                </a:solidFill>
              </a:rPr>
            </a:br>
            <a:r>
              <a:rPr lang="en-CA" b="1" dirty="0">
                <a:solidFill>
                  <a:schemeClr val="accent2">
                    <a:lumMod val="75000"/>
                  </a:schemeClr>
                </a:solidFill>
              </a:rPr>
              <a:t>Myth Busting 3</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a:xfrm>
            <a:off x="628650" y="2249424"/>
            <a:ext cx="7886700" cy="4289488"/>
          </a:xfrm>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en-CA" sz="3000" dirty="0"/>
              <a:t>My partner and I want $100,000 worth of life insurance to cover our new mortgage. The insurance company can require us to get medical exams first because we are between 46 and 50 years old. </a:t>
            </a:r>
          </a:p>
        </p:txBody>
      </p:sp>
      <p:sp>
        <p:nvSpPr>
          <p:cNvPr id="4" name="Slide Number Placeholder 3">
            <a:extLst>
              <a:ext uri="{FF2B5EF4-FFF2-40B4-BE49-F238E27FC236}">
                <a16:creationId xmlns:a16="http://schemas.microsoft.com/office/drawing/2014/main" id="{FC6F9F65-F00A-C847-8968-7ABD3698B5BB}"/>
              </a:ext>
            </a:extLst>
          </p:cNvPr>
          <p:cNvSpPr>
            <a:spLocks noGrp="1"/>
          </p:cNvSpPr>
          <p:nvPr>
            <p:ph type="sldNum" sz="quarter" idx="12"/>
          </p:nvPr>
        </p:nvSpPr>
        <p:spPr/>
        <p:txBody>
          <a:bodyPr/>
          <a:lstStyle/>
          <a:p>
            <a:fld id="{BD2F4511-7CA5-4274-8305-088E6E1C4721}" type="slidenum">
              <a:rPr lang="en-CA" smtClean="0"/>
              <a:t>8</a:t>
            </a:fld>
            <a:endParaRPr lang="en-CA"/>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79E35CF8-7D3B-524D-92AF-EBAC8DEFC13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1754" y="1893999"/>
            <a:ext cx="2631824" cy="13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23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a:xfrm>
            <a:off x="628650" y="1121321"/>
            <a:ext cx="7886700" cy="1325563"/>
          </a:xfrm>
        </p:spPr>
        <p:txBody>
          <a:bodyPr/>
          <a:lstStyle/>
          <a:p>
            <a:r>
              <a:rPr lang="en-CA" b="1" dirty="0">
                <a:solidFill>
                  <a:schemeClr val="accent2">
                    <a:lumMod val="75000"/>
                  </a:schemeClr>
                </a:solidFill>
              </a:rPr>
              <a:t>Introduction to Human Rights </a:t>
            </a:r>
            <a:r>
              <a:rPr lang="en-CA" dirty="0">
                <a:solidFill>
                  <a:srgbClr val="DB7E06"/>
                </a:solidFill>
              </a:rPr>
              <a:t>—</a:t>
            </a:r>
            <a:br>
              <a:rPr lang="en-CA" b="1" dirty="0">
                <a:solidFill>
                  <a:srgbClr val="DB7E06"/>
                </a:solidFill>
              </a:rPr>
            </a:br>
            <a:r>
              <a:rPr lang="en-CA" b="1" dirty="0">
                <a:solidFill>
                  <a:schemeClr val="accent2">
                    <a:lumMod val="75000"/>
                  </a:schemeClr>
                </a:solidFill>
              </a:rPr>
              <a:t>Myth Busting 4 </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en-CA" sz="3000" dirty="0"/>
              <a:t>A restaurant can ask a person to stop breastfeeding, cover themselves or to go to the washroom if they want to breastfeed. </a:t>
            </a:r>
          </a:p>
        </p:txBody>
      </p:sp>
      <p:sp>
        <p:nvSpPr>
          <p:cNvPr id="4" name="Slide Number Placeholder 3">
            <a:extLst>
              <a:ext uri="{FF2B5EF4-FFF2-40B4-BE49-F238E27FC236}">
                <a16:creationId xmlns:a16="http://schemas.microsoft.com/office/drawing/2014/main" id="{FC6F9F65-F00A-C847-8968-7ABD3698B5BB}"/>
              </a:ext>
            </a:extLst>
          </p:cNvPr>
          <p:cNvSpPr>
            <a:spLocks noGrp="1"/>
          </p:cNvSpPr>
          <p:nvPr>
            <p:ph type="sldNum" sz="quarter" idx="12"/>
          </p:nvPr>
        </p:nvSpPr>
        <p:spPr/>
        <p:txBody>
          <a:bodyPr/>
          <a:lstStyle/>
          <a:p>
            <a:fld id="{BD2F4511-7CA5-4274-8305-088E6E1C4721}" type="slidenum">
              <a:rPr lang="en-CA" smtClean="0"/>
              <a:t>9</a:t>
            </a:fld>
            <a:endParaRPr lang="en-CA" dirty="0"/>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79E35CF8-7D3B-524D-92AF-EBAC8DEFC13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6345" y="1784816"/>
            <a:ext cx="2631824" cy="13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143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Custom 3">
      <a:dk1>
        <a:sysClr val="windowText" lastClr="000000"/>
      </a:dk1>
      <a:lt1>
        <a:sysClr val="window" lastClr="FFFFFF"/>
      </a:lt1>
      <a:dk2>
        <a:srgbClr val="1F497D"/>
      </a:dk2>
      <a:lt2>
        <a:srgbClr val="EF8D1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16124</TotalTime>
  <Words>7514</Words>
  <Application>Microsoft Office PowerPoint</Application>
  <PresentationFormat>On-screen Show (4:3)</PresentationFormat>
  <Paragraphs>688</Paragraphs>
  <Slides>57</Slides>
  <Notes>57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57</vt:i4>
      </vt:variant>
    </vt:vector>
  </HeadingPairs>
  <TitlesOfParts>
    <vt:vector size="69" baseType="lpstr">
      <vt:lpstr>Arial</vt:lpstr>
      <vt:lpstr>Calibri</vt:lpstr>
      <vt:lpstr>Calibri Light</vt:lpstr>
      <vt:lpstr>Courier New</vt:lpstr>
      <vt:lpstr>DM Sans</vt:lpstr>
      <vt:lpstr>Segoe UI</vt:lpstr>
      <vt:lpstr>Symbol</vt:lpstr>
      <vt:lpstr>Times New Roman</vt:lpstr>
      <vt:lpstr>Wingdings</vt:lpstr>
      <vt:lpstr>Custom Design</vt:lpstr>
      <vt:lpstr>1_Custom Design</vt:lpstr>
      <vt:lpstr>1_Default Theme</vt:lpstr>
      <vt:lpstr>PowerPoint Presentation</vt:lpstr>
      <vt:lpstr>Creating Safer Spaces</vt:lpstr>
      <vt:lpstr>Land Acknowledgment</vt:lpstr>
      <vt:lpstr>Agenda</vt:lpstr>
      <vt:lpstr>PowerPoint Presentation</vt:lpstr>
      <vt:lpstr>Introduction to Human Rights — Myth Busting 1</vt:lpstr>
      <vt:lpstr>Introduction to Human Rights — Myth Busting 2</vt:lpstr>
      <vt:lpstr>Introduction to Human Rights — Myth Busting 3</vt:lpstr>
      <vt:lpstr>Introduction to Human Rights — Myth Busting 4 </vt:lpstr>
      <vt:lpstr>Introduction to Human Rights — Myth Busting 5</vt:lpstr>
      <vt:lpstr>Myth Busting Answers</vt:lpstr>
      <vt:lpstr>Learning Goals</vt:lpstr>
      <vt:lpstr>PowerPoint Presentation</vt:lpstr>
      <vt:lpstr>Charter and Human Rights Laws</vt:lpstr>
      <vt:lpstr>Charter Equality Guarantee</vt:lpstr>
      <vt:lpstr>Human Rights (anti-discrimination) Laws</vt:lpstr>
      <vt:lpstr>Ontario Human Rights Code</vt:lpstr>
      <vt:lpstr>PowerPoint Presentation</vt:lpstr>
      <vt:lpstr>What is discrimination?</vt:lpstr>
      <vt:lpstr>Human Rights Code &amp; Discrimination</vt:lpstr>
      <vt:lpstr>The “Discrimination Equation”</vt:lpstr>
      <vt:lpstr>Social areas</vt:lpstr>
      <vt:lpstr>+ protected Code ground</vt:lpstr>
      <vt:lpstr>PowerPoint Presentation</vt:lpstr>
      <vt:lpstr>+ negative outcome</vt:lpstr>
      <vt:lpstr>Many Forms of Discrimination </vt:lpstr>
      <vt:lpstr> Intersectionality</vt:lpstr>
      <vt:lpstr>– defence</vt:lpstr>
      <vt:lpstr>PowerPoint Presentation</vt:lpstr>
      <vt:lpstr> </vt:lpstr>
      <vt:lpstr>Accommodation: A Duty and a Defence</vt:lpstr>
      <vt:lpstr>Undue hardship factors</vt:lpstr>
      <vt:lpstr>Accommodation: Housing Examples</vt:lpstr>
      <vt:lpstr>PowerPoint Presentation</vt:lpstr>
      <vt:lpstr> = illegal discrimination</vt:lpstr>
      <vt:lpstr> = illegal discrimination</vt:lpstr>
      <vt:lpstr>PowerPoint Presentation</vt:lpstr>
      <vt:lpstr>PowerPoint Presentation</vt:lpstr>
      <vt:lpstr> Does it add up to illegal discrimination?</vt:lpstr>
      <vt:lpstr> Scenario 1: Dental discrimination?</vt:lpstr>
      <vt:lpstr> Scenario 1: Answer</vt:lpstr>
      <vt:lpstr>Scenario 2: Workplace discrimination?</vt:lpstr>
      <vt:lpstr>Scenario 2: Answer </vt:lpstr>
      <vt:lpstr>PowerPoint Presentation</vt:lpstr>
      <vt:lpstr>Human Rights Tribunal of Ontario</vt:lpstr>
      <vt:lpstr>Direct Access to HRTO</vt:lpstr>
      <vt:lpstr>Timelines at HRTO</vt:lpstr>
      <vt:lpstr>Supporting a client’s disclosure</vt:lpstr>
      <vt:lpstr>What can community workers do?</vt:lpstr>
      <vt:lpstr>Questions?</vt:lpstr>
      <vt:lpstr>CLEO Resources – Steps to Justice</vt:lpstr>
      <vt:lpstr>Where to get legal help?</vt:lpstr>
      <vt:lpstr>Human Rights Tribunal of Ontario</vt:lpstr>
      <vt:lpstr>Human Rights Commissions</vt:lpstr>
      <vt:lpstr>Thank you!</vt:lpstr>
      <vt:lpstr>We want your feedback!</vt:lpstr>
      <vt:lpstr>PowerPoint Presentation</vt:lpstr>
    </vt:vector>
  </TitlesOfParts>
  <Company>Eye Cue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Perko</dc:creator>
  <cp:lastModifiedBy>Urooj Ameeruddin</cp:lastModifiedBy>
  <cp:revision>292</cp:revision>
  <cp:lastPrinted>2021-09-01T00:28:16Z</cp:lastPrinted>
  <dcterms:created xsi:type="dcterms:W3CDTF">2019-09-13T23:06:36Z</dcterms:created>
  <dcterms:modified xsi:type="dcterms:W3CDTF">2022-03-10T21:06:47Z</dcterms:modified>
</cp:coreProperties>
</file>