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6"/>
  </p:notesMasterIdLst>
  <p:sldIdLst>
    <p:sldId id="257" r:id="rId2"/>
    <p:sldId id="261" r:id="rId3"/>
    <p:sldId id="263" r:id="rId4"/>
    <p:sldId id="262" r:id="rId5"/>
    <p:sldId id="264" r:id="rId6"/>
    <p:sldId id="265" r:id="rId7"/>
    <p:sldId id="266" r:id="rId8"/>
    <p:sldId id="267" r:id="rId9"/>
    <p:sldId id="268" r:id="rId10"/>
    <p:sldId id="269" r:id="rId11"/>
    <p:sldId id="270" r:id="rId12"/>
    <p:sldId id="272" r:id="rId13"/>
    <p:sldId id="273" r:id="rId14"/>
    <p:sldId id="274" r:id="rId15"/>
    <p:sldId id="275" r:id="rId16"/>
    <p:sldId id="507" r:id="rId17"/>
    <p:sldId id="508" r:id="rId18"/>
    <p:sldId id="509" r:id="rId19"/>
    <p:sldId id="510" r:id="rId20"/>
    <p:sldId id="511" r:id="rId21"/>
    <p:sldId id="513" r:id="rId22"/>
    <p:sldId id="514" r:id="rId23"/>
    <p:sldId id="515" r:id="rId24"/>
    <p:sldId id="516" r:id="rId25"/>
    <p:sldId id="517" r:id="rId26"/>
    <p:sldId id="512" r:id="rId27"/>
    <p:sldId id="519" r:id="rId28"/>
    <p:sldId id="521" r:id="rId29"/>
    <p:sldId id="518" r:id="rId30"/>
    <p:sldId id="523" r:id="rId31"/>
    <p:sldId id="522" r:id="rId32"/>
    <p:sldId id="525" r:id="rId33"/>
    <p:sldId id="524" r:id="rId34"/>
    <p:sldId id="546" r:id="rId35"/>
  </p:sldIdLst>
  <p:sldSz cx="12192000" cy="6858000"/>
  <p:notesSz cx="6950075" cy="9167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Marie Kaskens" initials="AMK" lastIdx="1" clrIdx="0">
    <p:extLst>
      <p:ext uri="{19B8F6BF-5375-455C-9EA6-DF929625EA0E}">
        <p15:presenceInfo xmlns:p15="http://schemas.microsoft.com/office/powerpoint/2012/main" userId="Anne-Marie Kaske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7E06"/>
    <a:srgbClr val="F99B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607" autoAdjust="0"/>
    <p:restoredTop sz="47659" autoAdjust="0"/>
  </p:normalViewPr>
  <p:slideViewPr>
    <p:cSldViewPr snapToGrid="0">
      <p:cViewPr varScale="1">
        <p:scale>
          <a:sx n="31" d="100"/>
          <a:sy n="31" d="100"/>
        </p:scale>
        <p:origin x="1240" y="48"/>
      </p:cViewPr>
      <p:guideLst/>
    </p:cSldViewPr>
  </p:slideViewPr>
  <p:outlineViewPr>
    <p:cViewPr>
      <p:scale>
        <a:sx n="33" d="100"/>
        <a:sy n="33" d="100"/>
      </p:scale>
      <p:origin x="0" y="-17622"/>
    </p:cViewPr>
  </p:outlineViewPr>
  <p:notesTextViewPr>
    <p:cViewPr>
      <p:scale>
        <a:sx n="130" d="100"/>
        <a:sy n="130" d="100"/>
      </p:scale>
      <p:origin x="0" y="-3324"/>
    </p:cViewPr>
  </p:notesTextViewPr>
  <p:sorterViewPr>
    <p:cViewPr>
      <p:scale>
        <a:sx n="100" d="100"/>
        <a:sy n="100" d="100"/>
      </p:scale>
      <p:origin x="0" y="-840"/>
    </p:cViewPr>
  </p:sorterViewPr>
  <p:notesViewPr>
    <p:cSldViewPr snapToGrid="0">
      <p:cViewPr>
        <p:scale>
          <a:sx n="132" d="100"/>
          <a:sy n="132" d="100"/>
        </p:scale>
        <p:origin x="144"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9983"/>
          </a:xfrm>
          <a:prstGeom prst="rect">
            <a:avLst/>
          </a:prstGeom>
        </p:spPr>
        <p:txBody>
          <a:bodyPr vert="horz" lIns="92098" tIns="46049" rIns="92098" bIns="46049" rtlCol="0"/>
          <a:lstStyle>
            <a:lvl1pPr algn="l">
              <a:defRPr sz="1200"/>
            </a:lvl1pPr>
          </a:lstStyle>
          <a:p>
            <a:endParaRPr lang="en-CA"/>
          </a:p>
        </p:txBody>
      </p:sp>
      <p:sp>
        <p:nvSpPr>
          <p:cNvPr id="3" name="Date Placeholder 2"/>
          <p:cNvSpPr>
            <a:spLocks noGrp="1"/>
          </p:cNvSpPr>
          <p:nvPr>
            <p:ph type="dt" idx="1"/>
          </p:nvPr>
        </p:nvSpPr>
        <p:spPr>
          <a:xfrm>
            <a:off x="3936768" y="0"/>
            <a:ext cx="3011699" cy="459983"/>
          </a:xfrm>
          <a:prstGeom prst="rect">
            <a:avLst/>
          </a:prstGeom>
        </p:spPr>
        <p:txBody>
          <a:bodyPr vert="horz" lIns="92098" tIns="46049" rIns="92098" bIns="46049" rtlCol="0"/>
          <a:lstStyle>
            <a:lvl1pPr algn="r">
              <a:defRPr sz="1200"/>
            </a:lvl1pPr>
          </a:lstStyle>
          <a:p>
            <a:fld id="{4A6D74D4-CEC9-4284-AE4D-038A45DF6EB7}" type="datetimeFigureOut">
              <a:rPr lang="en-CA" smtClean="0"/>
              <a:t>2021-11-29</a:t>
            </a:fld>
            <a:endParaRPr lang="en-CA"/>
          </a:p>
        </p:txBody>
      </p:sp>
      <p:sp>
        <p:nvSpPr>
          <p:cNvPr id="4" name="Slide Image Placeholder 3"/>
          <p:cNvSpPr>
            <a:spLocks noGrp="1" noRot="1" noChangeAspect="1"/>
          </p:cNvSpPr>
          <p:nvPr>
            <p:ph type="sldImg" idx="2"/>
          </p:nvPr>
        </p:nvSpPr>
        <p:spPr>
          <a:xfrm>
            <a:off x="725488" y="1146175"/>
            <a:ext cx="5499100" cy="3094038"/>
          </a:xfrm>
          <a:prstGeom prst="rect">
            <a:avLst/>
          </a:prstGeom>
          <a:noFill/>
          <a:ln w="12700">
            <a:solidFill>
              <a:prstClr val="black"/>
            </a:solidFill>
          </a:ln>
        </p:spPr>
        <p:txBody>
          <a:bodyPr vert="horz" lIns="92098" tIns="46049" rIns="92098" bIns="46049" rtlCol="0" anchor="ctr"/>
          <a:lstStyle/>
          <a:p>
            <a:endParaRPr lang="en-CA"/>
          </a:p>
        </p:txBody>
      </p:sp>
      <p:sp>
        <p:nvSpPr>
          <p:cNvPr id="5" name="Notes Placeholder 4"/>
          <p:cNvSpPr>
            <a:spLocks noGrp="1"/>
          </p:cNvSpPr>
          <p:nvPr>
            <p:ph type="body" sz="quarter" idx="3"/>
          </p:nvPr>
        </p:nvSpPr>
        <p:spPr>
          <a:xfrm>
            <a:off x="695008" y="4412010"/>
            <a:ext cx="5560060" cy="3609826"/>
          </a:xfrm>
          <a:prstGeom prst="rect">
            <a:avLst/>
          </a:prstGeom>
        </p:spPr>
        <p:txBody>
          <a:bodyPr vert="horz" lIns="92098" tIns="46049" rIns="92098" bIns="4604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707832"/>
            <a:ext cx="3011699" cy="459982"/>
          </a:xfrm>
          <a:prstGeom prst="rect">
            <a:avLst/>
          </a:prstGeom>
        </p:spPr>
        <p:txBody>
          <a:bodyPr vert="horz" lIns="92098" tIns="46049" rIns="92098" bIns="46049"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07832"/>
            <a:ext cx="3011699" cy="459982"/>
          </a:xfrm>
          <a:prstGeom prst="rect">
            <a:avLst/>
          </a:prstGeom>
        </p:spPr>
        <p:txBody>
          <a:bodyPr vert="horz" lIns="92098" tIns="46049" rIns="92098" bIns="46049" rtlCol="0" anchor="b"/>
          <a:lstStyle>
            <a:lvl1pPr algn="r">
              <a:defRPr sz="1200"/>
            </a:lvl1pPr>
          </a:lstStyle>
          <a:p>
            <a:fld id="{E19AA93F-B8EA-40BF-A40E-657072069FE3}" type="slidenum">
              <a:rPr lang="en-CA" smtClean="0"/>
              <a:t>‹#›</a:t>
            </a:fld>
            <a:endParaRPr lang="en-CA"/>
          </a:p>
        </p:txBody>
      </p:sp>
    </p:spTree>
    <p:extLst>
      <p:ext uri="{BB962C8B-B14F-4D97-AF65-F5344CB8AC3E}">
        <p14:creationId xmlns:p14="http://schemas.microsoft.com/office/powerpoint/2010/main" val="387686683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spcAft>
        <a:spcPts val="600"/>
      </a:spcAft>
      <a:defRPr sz="1200" kern="1200">
        <a:solidFill>
          <a:schemeClr val="tx1"/>
        </a:solidFill>
        <a:latin typeface="+mn-lt"/>
        <a:ea typeface="+mn-ea"/>
        <a:cs typeface="+mn-cs"/>
      </a:defRPr>
    </a:lvl1pPr>
    <a:lvl2pPr marL="457200" algn="l" defTabSz="914400" rtl="0" eaLnBrk="1" latinLnBrk="0" hangingPunct="1">
      <a:spcBef>
        <a:spcPts val="600"/>
      </a:spcBef>
      <a:spcAft>
        <a:spcPts val="600"/>
      </a:spcAft>
      <a:defRPr sz="1200" kern="1200">
        <a:solidFill>
          <a:schemeClr val="tx1"/>
        </a:solidFill>
        <a:latin typeface="+mn-lt"/>
        <a:ea typeface="+mn-ea"/>
        <a:cs typeface="+mn-cs"/>
      </a:defRPr>
    </a:lvl2pPr>
    <a:lvl3pPr marL="914400" algn="l" defTabSz="914400" rtl="0" eaLnBrk="1" latinLnBrk="0" hangingPunct="1">
      <a:spcBef>
        <a:spcPts val="600"/>
      </a:spcBef>
      <a:spcAft>
        <a:spcPts val="600"/>
      </a:spcAft>
      <a:defRPr sz="1200" kern="1200">
        <a:solidFill>
          <a:schemeClr val="tx1"/>
        </a:solidFill>
        <a:latin typeface="+mn-lt"/>
        <a:ea typeface="+mn-ea"/>
        <a:cs typeface="+mn-cs"/>
      </a:defRPr>
    </a:lvl3pPr>
    <a:lvl4pPr marL="1371600" algn="l" defTabSz="914400" rtl="0" eaLnBrk="1" latinLnBrk="0" hangingPunct="1">
      <a:spcBef>
        <a:spcPts val="600"/>
      </a:spcBef>
      <a:spcAft>
        <a:spcPts val="600"/>
      </a:spcAft>
      <a:defRPr sz="1200" kern="1200">
        <a:solidFill>
          <a:schemeClr val="tx1"/>
        </a:solidFill>
        <a:latin typeface="+mn-lt"/>
        <a:ea typeface="+mn-ea"/>
        <a:cs typeface="+mn-cs"/>
      </a:defRPr>
    </a:lvl4pPr>
    <a:lvl5pPr marL="1828800" algn="l" defTabSz="914400" rtl="0" eaLnBrk="1" latinLnBrk="0" hangingPunct="1">
      <a:spcBef>
        <a:spcPts val="600"/>
      </a:spcBef>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jfcy.org/en/you-have-rights/" TargetMode="External"/><Relationship Id="rId7" Type="http://schemas.openxmlformats.org/officeDocument/2006/relationships/hyperlink" Target="http://ojen.ca/en/training"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stepstojustice.ca/legal-topic/criminal-law/youth-criminal-justice" TargetMode="External"/><Relationship Id="rId5" Type="http://schemas.openxmlformats.org/officeDocument/2006/relationships/hyperlink" Target="https://stepstojustice.ca/legal-topic/education" TargetMode="External"/><Relationship Id="rId4" Type="http://schemas.openxmlformats.org/officeDocument/2006/relationships/hyperlink" Target="https://stepstojustice.ca/"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12009"/>
            <a:ext cx="5560060" cy="3739769"/>
          </a:xfrm>
        </p:spPr>
        <p:txBody>
          <a:bodyPr/>
          <a:lstStyle/>
          <a:p>
            <a:pPr marL="345369" indent="-345369">
              <a:lnSpc>
                <a:spcPct val="115000"/>
              </a:lnSpc>
              <a:spcBef>
                <a:spcPts val="604"/>
              </a:spcBef>
              <a:spcAft>
                <a:spcPts val="1007"/>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You can add your clinic logo here. You can also remove or keep the CLEO Connect logo as you customize your training. </a:t>
            </a:r>
          </a:p>
          <a:p>
            <a:pPr marL="345369" indent="-345369">
              <a:lnSpc>
                <a:spcPct val="115000"/>
              </a:lnSpc>
              <a:spcBef>
                <a:spcPts val="604"/>
              </a:spcBef>
              <a:spcAft>
                <a:spcPts val="1007"/>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Introduce yourself, your legal clinic and catchment area. Explain what your legal clinic does and your role at </a:t>
            </a:r>
            <a:r>
              <a:rPr lang="en-US" dirty="0">
                <a:highlight>
                  <a:srgbClr val="FFFF00"/>
                </a:highlight>
                <a:latin typeface="Calibri" panose="020F0502020204030204" pitchFamily="34" charset="0"/>
                <a:ea typeface="Times New Roman" panose="02020603050405020304" pitchFamily="18" charset="0"/>
                <a:cs typeface="Calibri" panose="020F0502020204030204" pitchFamily="34" charset="0"/>
              </a:rPr>
              <a:t>the clinic.</a:t>
            </a:r>
            <a:endParaRPr lang="en-CA" dirty="0">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345369" indent="-345369">
              <a:lnSpc>
                <a:spcPct val="115000"/>
              </a:lnSpc>
              <a:spcAft>
                <a:spcPts val="1007"/>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Depending on </a:t>
            </a:r>
            <a:r>
              <a:rPr lang="en-US" dirty="0">
                <a:highlight>
                  <a:srgbClr val="FFFF00"/>
                </a:highlight>
                <a:latin typeface="Calibri" panose="020F0502020204030204" pitchFamily="34" charset="0"/>
                <a:ea typeface="Times New Roman" panose="02020603050405020304" pitchFamily="18" charset="0"/>
                <a:cs typeface="Calibri" panose="020F0502020204030204" pitchFamily="34" charset="0"/>
              </a:rPr>
              <a:t>the number of participants, have participants introduce themselves.</a:t>
            </a:r>
            <a:endParaRPr lang="en-CA" dirty="0">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345369" indent="-345369">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Invite participants to say or ‘chat’ one thing that they hope to learn from the session.</a:t>
            </a:r>
          </a:p>
          <a:p>
            <a:pPr marL="345369" indent="-345369">
              <a:lnSpc>
                <a:spcPct val="115000"/>
              </a:lnSpc>
              <a:buFont typeface="Symbol" panose="05050102010706020507" pitchFamily="18" charset="2"/>
              <a:buChar char=""/>
            </a:pPr>
            <a:r>
              <a:rPr lang="en-CA" dirty="0"/>
              <a:t>Depending on your audience, you might also want to say that:</a:t>
            </a:r>
          </a:p>
          <a:p>
            <a:pPr marL="802569" lvl="1" indent="-345369">
              <a:lnSpc>
                <a:spcPct val="115000"/>
              </a:lnSpc>
              <a:buFont typeface="Wingdings" pitchFamily="2" charset="2"/>
              <a:buChar char="Ø"/>
            </a:pPr>
            <a:r>
              <a:rPr lang="en-CA" dirty="0"/>
              <a:t>There are 73 legal clinics in Ontario. </a:t>
            </a:r>
          </a:p>
          <a:p>
            <a:pPr marL="1085850" lvl="2" indent="-171450">
              <a:buFont typeface="Courier New" panose="02070309020205020404" pitchFamily="49" charset="0"/>
              <a:buChar char="o"/>
            </a:pPr>
            <a:r>
              <a:rPr lang="en-CA" dirty="0"/>
              <a:t>60 have geographic catchments throughout Ontario</a:t>
            </a:r>
          </a:p>
          <a:p>
            <a:pPr marL="1085850" lvl="2" indent="-171450">
              <a:buFont typeface="Courier New" panose="02070309020205020404" pitchFamily="49" charset="0"/>
              <a:buChar char="o"/>
            </a:pPr>
            <a:r>
              <a:rPr lang="en-CA" dirty="0"/>
              <a:t>13 provide services to specific populations — for example: Justice for Children and Youth (JFCY); Black Legal Action Centre (BLAC); Aboriginal Legal Services (ALS) Advocates for Injured Workers Student Legal Clinic</a:t>
            </a:r>
            <a:r>
              <a:rPr lang="en-CA" sz="900" dirty="0"/>
              <a:t>  </a:t>
            </a:r>
            <a:endParaRPr lang="en-CA" dirty="0"/>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1</a:t>
            </a:fld>
            <a:endParaRPr lang="en-CA"/>
          </a:p>
        </p:txBody>
      </p:sp>
    </p:spTree>
    <p:extLst>
      <p:ext uri="{BB962C8B-B14F-4D97-AF65-F5344CB8AC3E}">
        <p14:creationId xmlns:p14="http://schemas.microsoft.com/office/powerpoint/2010/main" val="205481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4"/>
              </a:spcBef>
              <a:spcAft>
                <a:spcPts val="604"/>
              </a:spcAft>
            </a:pPr>
            <a:r>
              <a:rPr lang="en-CA" sz="1400" dirty="0">
                <a:latin typeface="Calibri" panose="020F0502020204030204" pitchFamily="34" charset="0"/>
                <a:ea typeface="Heiti TC Medium"/>
              </a:rPr>
              <a:t>You can inform participants that in Canada, there are three main components of consent to sexual activity: </a:t>
            </a:r>
            <a:r>
              <a:rPr lang="en-CA" sz="1400" b="1" i="0" u="none" dirty="0">
                <a:latin typeface="Calibri" panose="020F0502020204030204" pitchFamily="34" charset="0"/>
                <a:ea typeface="Heiti TC Medium"/>
              </a:rPr>
              <a:t>voluntarily</a:t>
            </a:r>
            <a:r>
              <a:rPr lang="en-CA" sz="1400" b="1" i="0" dirty="0">
                <a:latin typeface="Calibri" panose="020F0502020204030204" pitchFamily="34" charset="0"/>
                <a:ea typeface="Heiti TC Medium"/>
              </a:rPr>
              <a:t> </a:t>
            </a:r>
            <a:r>
              <a:rPr lang="en-CA" sz="1400" dirty="0">
                <a:latin typeface="Calibri" panose="020F0502020204030204" pitchFamily="34" charset="0"/>
                <a:ea typeface="Heiti TC Medium"/>
              </a:rPr>
              <a:t>saying </a:t>
            </a:r>
            <a:r>
              <a:rPr lang="en-CA" sz="1400" u="none" dirty="0">
                <a:latin typeface="Calibri" panose="020F0502020204030204" pitchFamily="34" charset="0"/>
                <a:ea typeface="Heiti TC Medium"/>
              </a:rPr>
              <a:t>“</a:t>
            </a:r>
            <a:r>
              <a:rPr lang="en-CA" sz="1400" b="1" u="none" dirty="0">
                <a:latin typeface="Calibri" panose="020F0502020204030204" pitchFamily="34" charset="0"/>
                <a:ea typeface="Heiti TC Medium"/>
              </a:rPr>
              <a:t>yes</a:t>
            </a:r>
            <a:r>
              <a:rPr lang="en-CA" sz="1400" u="none" dirty="0">
                <a:latin typeface="Calibri" panose="020F0502020204030204" pitchFamily="34" charset="0"/>
                <a:ea typeface="Heiti TC Medium"/>
              </a:rPr>
              <a:t>”</a:t>
            </a:r>
            <a:r>
              <a:rPr lang="en-CA" sz="1400" dirty="0">
                <a:latin typeface="Calibri" panose="020F0502020204030204" pitchFamily="34" charset="0"/>
                <a:ea typeface="Heiti TC Medium"/>
              </a:rPr>
              <a:t> to a </a:t>
            </a:r>
            <a:r>
              <a:rPr lang="en-CA" sz="1400" b="1" u="none" dirty="0">
                <a:latin typeface="Calibri" panose="020F0502020204030204" pitchFamily="34" charset="0"/>
                <a:ea typeface="Heiti TC Medium"/>
              </a:rPr>
              <a:t>specific sexual activity</a:t>
            </a:r>
            <a:r>
              <a:rPr lang="en-CA" sz="1400" dirty="0">
                <a:latin typeface="Calibri" panose="020F0502020204030204" pitchFamily="34" charset="0"/>
                <a:ea typeface="Heiti TC Medium"/>
              </a:rPr>
              <a:t>. </a:t>
            </a:r>
            <a:endParaRPr lang="en-CA" sz="1400" dirty="0">
              <a:latin typeface="Times New Roman" panose="02020603050405020304" pitchFamily="18" charset="0"/>
              <a:ea typeface="Times New Roman" panose="02020603050405020304" pitchFamily="18" charset="0"/>
            </a:endParaRPr>
          </a:p>
          <a:p>
            <a:pPr marL="345369" indent="-345369">
              <a:lnSpc>
                <a:spcPct val="115000"/>
              </a:lnSpc>
              <a:spcBef>
                <a:spcPts val="604"/>
              </a:spcBef>
              <a:spcAft>
                <a:spcPts val="604"/>
              </a:spcAft>
              <a:buFont typeface="Symbol" panose="05050102010706020507" pitchFamily="18" charset="2"/>
              <a:buChar char=""/>
            </a:pPr>
            <a:r>
              <a:rPr lang="en-US" sz="1400" b="1" dirty="0">
                <a:latin typeface="Calibri" panose="020F0502020204030204" pitchFamily="34" charset="0"/>
                <a:ea typeface="Times New Roman" panose="02020603050405020304" pitchFamily="18" charset="0"/>
              </a:rPr>
              <a:t>Voluntarily: </a:t>
            </a:r>
            <a:r>
              <a:rPr lang="en-US" sz="1400" dirty="0">
                <a:latin typeface="Calibri" panose="020F0502020204030204" pitchFamily="34" charset="0"/>
                <a:ea typeface="Times New Roman" panose="02020603050405020304" pitchFamily="18" charset="0"/>
              </a:rPr>
              <a:t>Voluntarily </a:t>
            </a:r>
            <a:r>
              <a:rPr lang="en-US" sz="1400" dirty="0">
                <a:latin typeface="Calibri" panose="020F0502020204030204" pitchFamily="34" charset="0"/>
                <a:ea typeface="Heiti TC Medium"/>
              </a:rPr>
              <a:t>means that if the person is forced, manipulated or exploited to say yes, then their “yes” means nothing. For example, if an adult “grooms” a young person and manipulates them to agree to sexual activity at age 16, then that is not valid consent, even though the young person is technically old enough to give consent.</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b="1" dirty="0">
                <a:latin typeface="Calibri" panose="020F0502020204030204" pitchFamily="34" charset="0"/>
                <a:ea typeface="Heiti TC Medium"/>
              </a:rPr>
              <a:t>Yes:</a:t>
            </a:r>
            <a:r>
              <a:rPr lang="en-US" sz="1400" dirty="0">
                <a:latin typeface="Calibri" panose="020F0502020204030204" pitchFamily="34" charset="0"/>
                <a:ea typeface="Heiti TC Medium"/>
              </a:rPr>
              <a:t> Only “yes” means yes. Silence is not enough. And only people within the age of consent can legally say “yes”. If the person is too young, their “yes” means nothing, so any sexual activity is a crime even if they say “yes”. </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b="1" dirty="0">
                <a:latin typeface="Calibri" panose="020F0502020204030204" pitchFamily="34" charset="0"/>
                <a:ea typeface="Heiti TC Medium"/>
              </a:rPr>
              <a:t>One specific sexual activity</a:t>
            </a:r>
            <a:r>
              <a:rPr lang="en-US" sz="1400" dirty="0">
                <a:latin typeface="Calibri" panose="020F0502020204030204" pitchFamily="34" charset="0"/>
                <a:ea typeface="Heiti TC Medium"/>
              </a:rPr>
              <a:t>: Voluntarily saying “yes” to one specific sexual activity (e.g., oral sex) does not mean that the person has said “yes” to all sexual activity. The person must consent to each activity.</a:t>
            </a:r>
            <a:endParaRPr lang="en-CA" sz="1400" dirty="0">
              <a:latin typeface="Times New Roman" panose="02020603050405020304" pitchFamily="18" charset="0"/>
              <a:ea typeface="Yu Mincho" panose="02020400000000000000" pitchFamily="18" charset="-128"/>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10</a:t>
            </a:fld>
            <a:endParaRPr lang="en-CA"/>
          </a:p>
        </p:txBody>
      </p:sp>
    </p:spTree>
    <p:extLst>
      <p:ext uri="{BB962C8B-B14F-4D97-AF65-F5344CB8AC3E}">
        <p14:creationId xmlns:p14="http://schemas.microsoft.com/office/powerpoint/2010/main" val="2847495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Symbol" panose="05050102010706020507" pitchFamily="18" charset="2"/>
              <a:buNone/>
              <a:tabLst/>
              <a:defRPr/>
            </a:pPr>
            <a:r>
              <a:rPr lang="en-CA" sz="1200" b="1" kern="1200" dirty="0">
                <a:solidFill>
                  <a:schemeClr val="tx1"/>
                </a:solidFill>
                <a:effectLst/>
                <a:latin typeface="+mn-lt"/>
                <a:ea typeface="+mn-ea"/>
                <a:cs typeface="+mn-cs"/>
              </a:rPr>
              <a:t>[</a:t>
            </a:r>
            <a:r>
              <a:rPr lang="en-US" b="1" dirty="0"/>
              <a:t>ANSWERS </a:t>
            </a:r>
            <a:r>
              <a:rPr lang="en-CA" sz="1200" b="1" kern="1200" dirty="0">
                <a:solidFill>
                  <a:schemeClr val="tx1"/>
                </a:solidFill>
                <a:effectLst/>
                <a:latin typeface="+mn-lt"/>
                <a:ea typeface="+mn-ea"/>
                <a:cs typeface="+mn-cs"/>
              </a:rPr>
              <a:t>—</a:t>
            </a:r>
            <a:r>
              <a:rPr lang="en-US" b="1" dirty="0"/>
              <a:t> MYTH BUSTING ACTIVITY</a:t>
            </a:r>
            <a:r>
              <a:rPr lang="en-CA" sz="1200" b="1" kern="1200" dirty="0">
                <a:solidFill>
                  <a:schemeClr val="tx1"/>
                </a:solidFill>
                <a:effectLst/>
                <a:latin typeface="+mn-lt"/>
                <a:ea typeface="+mn-ea"/>
                <a:cs typeface="+mn-cs"/>
              </a:rPr>
              <a:t>]</a:t>
            </a:r>
            <a:endParaRPr lang="en-US" sz="1400" dirty="0">
              <a:latin typeface="Calibri" panose="020F0502020204030204" pitchFamily="34"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endParaRPr lang="en-US" sz="1400" dirty="0">
              <a:latin typeface="Calibri" panose="020F0502020204030204" pitchFamily="34"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Yu Mincho" panose="02020400000000000000" pitchFamily="18" charset="-128"/>
              </a:rPr>
              <a:t>Use this slide to review the correct answers. Consider paraphrasing the points below with examples or insights from the discussion during the previous slides.</a:t>
            </a: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Heiti TC Medium"/>
              </a:rPr>
              <a:t>Discussing</a:t>
            </a:r>
            <a:r>
              <a:rPr lang="en-US" sz="1400" dirty="0">
                <a:latin typeface="Calibri" panose="020F0502020204030204" pitchFamily="34" charset="0"/>
                <a:ea typeface="Yu Mincho" panose="02020400000000000000" pitchFamily="18" charset="-128"/>
              </a:rPr>
              <a:t> youth rights can make adults feel uncomfortable, similar to how discussing racism can make white people feel uncomfortable. If we are to truly be supportive of youth and uphold their rights, we need to accept that discomfort, think about what causes it, and work to move beyond it. </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Yu Mincho" panose="02020400000000000000" pitchFamily="18" charset="-128"/>
              </a:rPr>
              <a:t>Part of the discomfort comes from viewing children and youth as passive participants in society. We tend to think that someone else (an adult) makes the important decisions on behalf of children and youth, and that children and youth are not ready or able to make those decisions. The adult is in the driver’s seat and children and youth just do what they’re told. </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Yu Mincho" panose="02020400000000000000" pitchFamily="18" charset="-128"/>
              </a:rPr>
              <a:t>A world where children and youth independently exercise their rights flips the “norm” upside down. That flip takes power out of our hands of adults and gives power to the youth. That transfer of power can feel uncomfortable.</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Heiti TC Medium"/>
              </a:rPr>
              <a:t>We</a:t>
            </a:r>
            <a:r>
              <a:rPr lang="en-US" sz="1400" dirty="0">
                <a:latin typeface="Calibri" panose="020F0502020204030204" pitchFamily="34" charset="0"/>
                <a:ea typeface="Yu Mincho" panose="02020400000000000000" pitchFamily="18" charset="-128"/>
              </a:rPr>
              <a:t> often think of legal rights as something that adults get when they turn 18. The truth is that many legal rights are granted by law at much younger ages.</a:t>
            </a:r>
            <a:endParaRPr lang="en-CA" sz="1400" dirty="0">
              <a:latin typeface="Times New Roman" panose="02020603050405020304" pitchFamily="18" charset="0"/>
              <a:ea typeface="Yu Mincho" panose="02020400000000000000" pitchFamily="18" charset="-128"/>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11</a:t>
            </a:fld>
            <a:endParaRPr lang="en-CA"/>
          </a:p>
        </p:txBody>
      </p:sp>
    </p:spTree>
    <p:extLst>
      <p:ext uri="{BB962C8B-B14F-4D97-AF65-F5344CB8AC3E}">
        <p14:creationId xmlns:p14="http://schemas.microsoft.com/office/powerpoint/2010/main" val="2862636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CA" sz="1100" dirty="0">
                <a:latin typeface="Arial" panose="020B0604020202020204" pitchFamily="34" charset="0"/>
                <a:ea typeface="Heiti TC Medium"/>
                <a:cs typeface="Times New Roman" panose="02020603050405020304" pitchFamily="18" charset="0"/>
              </a:rPr>
              <a:t>[About 5 minutes]</a:t>
            </a:r>
          </a:p>
          <a:p>
            <a:pPr>
              <a:lnSpc>
                <a:spcPct val="115000"/>
              </a:lnSpc>
            </a:pPr>
            <a:endParaRPr lang="en-CA" sz="1100" dirty="0">
              <a:latin typeface="Arial" panose="020B0604020202020204" pitchFamily="34" charset="0"/>
              <a:ea typeface="Heiti TC Medium"/>
              <a:cs typeface="Times New Roman" panose="02020603050405020304" pitchFamily="18" charset="0"/>
            </a:endParaRPr>
          </a:p>
          <a:p>
            <a:pPr marL="0" lvl="0" indent="0">
              <a:lnSpc>
                <a:spcPct val="115000"/>
              </a:lnSpc>
              <a:spcBef>
                <a:spcPts val="600"/>
              </a:spcBef>
              <a:spcAft>
                <a:spcPts val="0"/>
              </a:spcAft>
              <a:buFont typeface="Arial" panose="020B0604020202020204" pitchFamily="34" charset="0"/>
              <a:buNone/>
            </a:pPr>
            <a:r>
              <a:rPr lang="en-CA" sz="1100" dirty="0">
                <a:latin typeface="Arial" panose="020B0604020202020204" pitchFamily="34" charset="0"/>
                <a:ea typeface="Heiti TC Medium"/>
                <a:cs typeface="Times New Roman" panose="02020603050405020304" pitchFamily="18" charset="0"/>
              </a:rPr>
              <a:t>Share the learning goals with participants.</a:t>
            </a:r>
          </a:p>
          <a:p>
            <a:pPr marL="0" lvl="0" indent="0">
              <a:lnSpc>
                <a:spcPct val="115000"/>
              </a:lnSpc>
              <a:spcBef>
                <a:spcPts val="600"/>
              </a:spcBef>
              <a:spcAft>
                <a:spcPts val="0"/>
              </a:spcAft>
              <a:buFont typeface="Arial" panose="020B0604020202020204" pitchFamily="34" charset="0"/>
              <a:buNone/>
            </a:pPr>
            <a:endParaRPr lang="en-CA" sz="1100" dirty="0">
              <a:latin typeface="Arial" panose="020B0604020202020204" pitchFamily="34" charset="0"/>
              <a:ea typeface="Heiti TC Medium"/>
              <a:cs typeface="Times New Roman" panose="02020603050405020304" pitchFamily="18" charset="0"/>
            </a:endParaRPr>
          </a:p>
          <a:p>
            <a:pPr marL="0" lvl="0" indent="0">
              <a:spcBef>
                <a:spcPts val="600"/>
              </a:spcBef>
              <a:spcAft>
                <a:spcPts val="600"/>
              </a:spcAft>
              <a:buFont typeface="Symbol" panose="05050102010706020507" pitchFamily="18" charset="2"/>
              <a:buNone/>
              <a:tabLst>
                <a:tab pos="228600" algn="l"/>
                <a:tab pos="457200" algn="l"/>
              </a:tabLst>
            </a:pPr>
            <a:r>
              <a:rPr lang="en-CA" sz="1400" dirty="0">
                <a:effectLst/>
                <a:latin typeface="Calibri" panose="020F0502020204030204" pitchFamily="34" charset="0"/>
                <a:ea typeface="Heiti TC Medium"/>
              </a:rPr>
              <a:t>Point out that youth rights is a specialized area of the law. Justice for Children and Youth (JFCY) is the youth rights clinic for all of Ontario and should be the go-to resource for youth rights issues.</a:t>
            </a:r>
            <a:endParaRPr lang="en-CA" sz="1400" dirty="0">
              <a:effectLst/>
              <a:latin typeface="Times New Roman" panose="02020603050405020304" pitchFamily="18" charset="0"/>
              <a:ea typeface="Times New Roman" panose="02020603050405020304" pitchFamily="18" charset="0"/>
            </a:endParaRPr>
          </a:p>
          <a:p>
            <a:pPr marL="800100" lvl="1" indent="-342900">
              <a:spcBef>
                <a:spcPts val="600"/>
              </a:spcBef>
              <a:spcAft>
                <a:spcPts val="600"/>
              </a:spcAft>
              <a:buFont typeface="Calibri" panose="020F0502020204030204" pitchFamily="34" charset="0"/>
              <a:buChar char="-"/>
              <a:tabLst>
                <a:tab pos="457200" algn="l"/>
              </a:tabLst>
            </a:pPr>
            <a:r>
              <a:rPr lang="en-CA" sz="1400" dirty="0">
                <a:effectLst/>
                <a:latin typeface="Calibri" panose="020F0502020204030204" pitchFamily="34" charset="0"/>
                <a:ea typeface="Heiti TC Medium"/>
              </a:rPr>
              <a:t>You can mention that </a:t>
            </a:r>
            <a:r>
              <a:rPr lang="en-CA" sz="1400" dirty="0" err="1">
                <a:effectLst/>
                <a:latin typeface="Calibri" panose="020F0502020204030204" pitchFamily="34" charset="0"/>
                <a:ea typeface="Heiti TC Medium"/>
              </a:rPr>
              <a:t>JFCY</a:t>
            </a:r>
            <a:r>
              <a:rPr lang="en-CA" sz="1400" dirty="0">
                <a:effectLst/>
                <a:latin typeface="Calibri" panose="020F0502020204030204" pitchFamily="34" charset="0"/>
                <a:ea typeface="Heiti TC Medium"/>
              </a:rPr>
              <a:t> has a comprehensive website that covers many areas of law that affect children and youth; its information is written in plain language and in language that most young people can understand on their own.</a:t>
            </a:r>
            <a:endParaRPr lang="en-CA" sz="1400" dirty="0">
              <a:effectLst/>
              <a:latin typeface="Times New Roman" panose="02020603050405020304" pitchFamily="18" charset="0"/>
              <a:ea typeface="Calibri" panose="020F0502020204030204" pitchFamily="34" charset="0"/>
            </a:endParaRPr>
          </a:p>
          <a:p>
            <a:pPr marL="342900" lvl="0" indent="-342900">
              <a:spcBef>
                <a:spcPts val="600"/>
              </a:spcBef>
              <a:spcAft>
                <a:spcPts val="600"/>
              </a:spcAft>
              <a:buFont typeface="Symbol" panose="05050102010706020507" pitchFamily="18" charset="2"/>
              <a:buChar char=""/>
              <a:tabLst>
                <a:tab pos="228600" algn="l"/>
                <a:tab pos="457200" algn="l"/>
              </a:tabLst>
            </a:pPr>
            <a:r>
              <a:rPr lang="en-CA" sz="1400" dirty="0">
                <a:effectLst/>
                <a:latin typeface="Calibri" panose="020F0502020204030204" pitchFamily="34" charset="0"/>
                <a:ea typeface="Heiti TC Medium"/>
              </a:rPr>
              <a:t>Explain to what extent your local legal clinic will take on youth rights cases (e.g., may be able to assist with application or appeal of OW decision, name change application, but may not be able to represent at Youth Criminal Court). </a:t>
            </a:r>
            <a:endParaRPr lang="en-CA" sz="14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tabLst>
                <a:tab pos="228600" algn="l"/>
                <a:tab pos="457200" algn="l"/>
              </a:tabLst>
            </a:pPr>
            <a:r>
              <a:rPr lang="en-CA" sz="1400" dirty="0">
                <a:effectLst/>
                <a:latin typeface="Calibri" panose="020F0502020204030204" pitchFamily="34" charset="0"/>
                <a:ea typeface="Heiti TC Medium"/>
              </a:rPr>
              <a:t>Reinforce the idea of legal rights being granted to people at different ages and at different stages of development, not just at age 18.</a:t>
            </a:r>
            <a:endParaRPr lang="en-CA" sz="14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tabLst>
                <a:tab pos="228600" algn="l"/>
                <a:tab pos="457200" algn="l"/>
              </a:tabLst>
            </a:pPr>
            <a:r>
              <a:rPr lang="en-CA" sz="1400" dirty="0">
                <a:effectLst/>
                <a:latin typeface="Calibri" panose="020F0502020204030204" pitchFamily="34" charset="0"/>
                <a:ea typeface="Heiti TC Medium"/>
              </a:rPr>
              <a:t>Acknowledge that most people who think about youth rights tend to think about extreme situations, like when a young person is arrested or when they are being abused. But the truth is young people face legal issues in all aspects of life. It may be helpful to say this phrase: “It’s not just about poor kids and “bad kids” who may have broken the law.”</a:t>
            </a:r>
            <a:endParaRPr lang="en-CA" sz="14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12</a:t>
            </a:fld>
            <a:endParaRPr lang="en-CA"/>
          </a:p>
        </p:txBody>
      </p:sp>
    </p:spTree>
    <p:extLst>
      <p:ext uri="{BB962C8B-B14F-4D97-AF65-F5344CB8AC3E}">
        <p14:creationId xmlns:p14="http://schemas.microsoft.com/office/powerpoint/2010/main" val="3465275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Show the video to participants. If there are technical issues with screen sharing for online presentations, put the link in the chat box and tell them to come back to the session after viewing it.</a:t>
            </a:r>
          </a:p>
        </p:txBody>
      </p:sp>
      <p:sp>
        <p:nvSpPr>
          <p:cNvPr id="4" name="Slide Number Placeholder 3"/>
          <p:cNvSpPr>
            <a:spLocks noGrp="1"/>
          </p:cNvSpPr>
          <p:nvPr>
            <p:ph type="sldNum" sz="quarter" idx="5"/>
          </p:nvPr>
        </p:nvSpPr>
        <p:spPr/>
        <p:txBody>
          <a:bodyPr/>
          <a:lstStyle/>
          <a:p>
            <a:fld id="{E19AA93F-B8EA-40BF-A40E-657072069FE3}" type="slidenum">
              <a:rPr lang="en-CA" smtClean="0"/>
              <a:t>13</a:t>
            </a:fld>
            <a:endParaRPr lang="en-CA"/>
          </a:p>
        </p:txBody>
      </p:sp>
    </p:spTree>
    <p:extLst>
      <p:ext uri="{BB962C8B-B14F-4D97-AF65-F5344CB8AC3E}">
        <p14:creationId xmlns:p14="http://schemas.microsoft.com/office/powerpoint/2010/main" val="878306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600"/>
              </a:spcBef>
              <a:spcAft>
                <a:spcPts val="600"/>
              </a:spcAft>
              <a:buFont typeface="Symbol" panose="05050102010706020507" pitchFamily="18" charset="2"/>
              <a:buChar char=""/>
              <a:tabLst>
                <a:tab pos="228600" algn="l"/>
                <a:tab pos="457200" algn="l"/>
              </a:tabLst>
            </a:pPr>
            <a:r>
              <a:rPr lang="en-CA" sz="1200" dirty="0">
                <a:effectLst/>
                <a:latin typeface="Calibri" panose="020F0502020204030204" pitchFamily="34" charset="0"/>
                <a:ea typeface="Times New Roman" panose="02020603050405020304" pitchFamily="18" charset="0"/>
              </a:rPr>
              <a:t>Ask participants for their initial reactions to the video. Consider using the question prompts on the slide.</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tabLst>
                <a:tab pos="228600" algn="l"/>
              </a:tabLst>
            </a:pPr>
            <a:r>
              <a:rPr lang="en-US" sz="1200" dirty="0">
                <a:effectLst/>
                <a:latin typeface="Calibri" panose="020F0502020204030204" pitchFamily="34" charset="0"/>
                <a:ea typeface="Times New Roman" panose="02020603050405020304" pitchFamily="18" charset="0"/>
              </a:rPr>
              <a:t>Depending on the audience, consider discussing the practical implications mentioned in the video. For example, Emily Chan talked about people who may be “in the room” while you’re helping a child, and how sometimes you need more, fewer, or different people. </a:t>
            </a:r>
            <a:endParaRPr lang="en-CA" sz="1200" dirty="0">
              <a:effectLst/>
              <a:latin typeface="Times New Roman" panose="02020603050405020304" pitchFamily="18" charset="0"/>
              <a:ea typeface="Yu Mincho" panose="02020400000000000000" pitchFamily="18" charset="-128"/>
            </a:endParaRPr>
          </a:p>
          <a:p>
            <a:pPr marL="800100" lvl="1" indent="-216000">
              <a:spcBef>
                <a:spcPts val="600"/>
              </a:spcBef>
              <a:spcAft>
                <a:spcPts val="600"/>
              </a:spcAft>
              <a:buFont typeface="Calibri" panose="020F0502020204030204" pitchFamily="34" charset="0"/>
              <a:buChar char="-"/>
              <a:tabLst>
                <a:tab pos="457200" algn="l"/>
              </a:tabLst>
            </a:pPr>
            <a:r>
              <a:rPr lang="en-CA" sz="1200" dirty="0">
                <a:effectLst/>
                <a:latin typeface="Calibri" panose="020F0502020204030204" pitchFamily="34" charset="0"/>
                <a:ea typeface="Calibri" panose="020F0502020204030204" pitchFamily="34" charset="0"/>
              </a:rPr>
              <a:t>Who do you think you might want in the room while you’re helping a child? </a:t>
            </a:r>
            <a:endParaRPr lang="en-CA" sz="1200" dirty="0">
              <a:effectLst/>
              <a:latin typeface="Times New Roman" panose="02020603050405020304" pitchFamily="18" charset="0"/>
              <a:ea typeface="Calibri" panose="020F0502020204030204" pitchFamily="34" charset="0"/>
            </a:endParaRPr>
          </a:p>
          <a:p>
            <a:pPr marL="800100" lvl="1" indent="-216000">
              <a:spcBef>
                <a:spcPts val="600"/>
              </a:spcBef>
              <a:spcAft>
                <a:spcPts val="600"/>
              </a:spcAft>
              <a:buFont typeface="Calibri" panose="020F0502020204030204" pitchFamily="34" charset="0"/>
              <a:buChar char="-"/>
              <a:tabLst>
                <a:tab pos="457200" algn="l"/>
                <a:tab pos="914400" algn="l"/>
              </a:tabLst>
            </a:pPr>
            <a:r>
              <a:rPr lang="en-CA" sz="1200" dirty="0">
                <a:effectLst/>
                <a:latin typeface="Calibri" panose="020F0502020204030204" pitchFamily="34" charset="0"/>
                <a:ea typeface="Calibri" panose="020F0502020204030204" pitchFamily="34" charset="0"/>
              </a:rPr>
              <a:t>Who would you NOT want in a room? </a:t>
            </a:r>
            <a:endParaRPr lang="en-CA" sz="1200" dirty="0">
              <a:effectLst/>
              <a:latin typeface="Times New Roman" panose="02020603050405020304" pitchFamily="18" charset="0"/>
              <a:ea typeface="Calibri" panose="020F0502020204030204" pitchFamily="34" charset="0"/>
            </a:endParaRPr>
          </a:p>
          <a:p>
            <a:pPr marL="800100" lvl="1" indent="-216000">
              <a:spcBef>
                <a:spcPts val="600"/>
              </a:spcBef>
              <a:spcAft>
                <a:spcPts val="600"/>
              </a:spcAft>
              <a:buFont typeface="Calibri" panose="020F0502020204030204" pitchFamily="34" charset="0"/>
              <a:buChar char="-"/>
              <a:tabLst>
                <a:tab pos="457200" algn="l"/>
                <a:tab pos="914400" algn="l"/>
              </a:tabLst>
            </a:pPr>
            <a:r>
              <a:rPr lang="en-CA" sz="1200" dirty="0">
                <a:effectLst/>
                <a:latin typeface="Calibri" panose="020F0502020204030204" pitchFamily="34" charset="0"/>
                <a:ea typeface="Calibri" panose="020F0502020204030204" pitchFamily="34" charset="0"/>
              </a:rPr>
              <a:t>Does your answer change depending on the situation? </a:t>
            </a:r>
            <a:endParaRPr lang="en-CA" sz="1200" dirty="0">
              <a:effectLst/>
              <a:latin typeface="Times New Roman" panose="02020603050405020304" pitchFamily="18" charset="0"/>
              <a:ea typeface="Calibri" panose="020F0502020204030204" pitchFamily="34" charset="0"/>
            </a:endParaRPr>
          </a:p>
          <a:p>
            <a:pPr marL="800100" lvl="1" indent="-216000">
              <a:spcBef>
                <a:spcPts val="600"/>
              </a:spcBef>
              <a:spcAft>
                <a:spcPts val="600"/>
              </a:spcAft>
              <a:buFont typeface="Calibri" panose="020F0502020204030204" pitchFamily="34" charset="0"/>
              <a:buChar char="-"/>
              <a:tabLst>
                <a:tab pos="457200" algn="l"/>
                <a:tab pos="914400" algn="l"/>
              </a:tabLst>
            </a:pPr>
            <a:r>
              <a:rPr lang="en-CA" sz="1200" dirty="0">
                <a:effectLst/>
                <a:latin typeface="Calibri" panose="020F0502020204030204" pitchFamily="34" charset="0"/>
                <a:ea typeface="Calibri" panose="020F0502020204030204" pitchFamily="34" charset="0"/>
              </a:rPr>
              <a:t>Should a parent always be there? Or never be there? </a:t>
            </a:r>
            <a:endParaRPr lang="en-CA" sz="1200" dirty="0">
              <a:effectLst/>
              <a:latin typeface="Times New Roman" panose="02020603050405020304" pitchFamily="18" charset="0"/>
              <a:ea typeface="Calibri" panose="020F0502020204030204" pitchFamily="34" charset="0"/>
            </a:endParaRPr>
          </a:p>
          <a:p>
            <a:pPr marL="1200150" lvl="2" indent="-285750">
              <a:spcBef>
                <a:spcPts val="600"/>
              </a:spcBef>
              <a:spcAft>
                <a:spcPts val="600"/>
              </a:spcAft>
              <a:buFont typeface="Courier New" panose="02070309020205020404" pitchFamily="49" charset="0"/>
              <a:buChar char="o"/>
              <a:tabLst>
                <a:tab pos="914400" algn="l"/>
              </a:tabLst>
            </a:pP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Good to think about who a </a:t>
            </a:r>
            <a:r>
              <a:rPr lang="en-CA" sz="1200" i="1" dirty="0">
                <a:effectLst/>
                <a:latin typeface="Calibri" panose="020F0502020204030204" pitchFamily="34" charset="0"/>
                <a:ea typeface="Times New Roman" panose="02020603050405020304" pitchFamily="18" charset="0"/>
                <a:cs typeface="Times New Roman" panose="02020603050405020304" pitchFamily="18" charset="0"/>
              </a:rPr>
              <a:t>child </a:t>
            </a: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might want in the room, the information that child or youth can understand, and the legal rights they have (if you’re unsure, encourage the child or youth to contact </a:t>
            </a:r>
            <a:r>
              <a:rPr lang="en-CA" sz="1200" dirty="0">
                <a:effectLst/>
                <a:latin typeface="Calibri" panose="020F0502020204030204" pitchFamily="34" charset="0"/>
                <a:ea typeface="Heiti TC Medium"/>
              </a:rPr>
              <a:t>Justice for Children and Youth (</a:t>
            </a:r>
            <a:r>
              <a:rPr lang="en-CA" sz="1200" dirty="0">
                <a:effectLst/>
                <a:latin typeface="Calibri" panose="020F0502020204030204" pitchFamily="34" charset="0"/>
                <a:ea typeface="Times New Roman" panose="02020603050405020304" pitchFamily="18" charset="0"/>
                <a:cs typeface="Times New Roman" panose="02020603050405020304" pitchFamily="18" charset="0"/>
              </a:rPr>
              <a:t>JFCY) for a consultation).</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tabLst>
                <a:tab pos="228600" algn="l"/>
              </a:tabLst>
            </a:pPr>
            <a:r>
              <a:rPr lang="en-US" sz="1200" dirty="0">
                <a:effectLst/>
                <a:latin typeface="Calibri" panose="020F0502020204030204" pitchFamily="34" charset="0"/>
                <a:ea typeface="Times New Roman" panose="02020603050405020304" pitchFamily="18" charset="0"/>
              </a:rPr>
              <a:t>Note that youth rights lawyers typically meet a young person alone. They explain in simple words the child’s right to confidentiality/privilege. Then they give the child/young person a choice to have someone else in the room if they want.  </a:t>
            </a:r>
            <a:endParaRPr lang="en-CA" sz="1200" dirty="0">
              <a:effectLst/>
              <a:latin typeface="Times New Roman" panose="02020603050405020304" pitchFamily="18" charset="0"/>
              <a:ea typeface="Yu Mincho" panose="02020400000000000000" pitchFamily="18" charset="-128"/>
            </a:endParaRPr>
          </a:p>
          <a:p>
            <a:pPr marL="342900" lvl="0" indent="-342900">
              <a:lnSpc>
                <a:spcPct val="115000"/>
              </a:lnSpc>
              <a:spcBef>
                <a:spcPts val="600"/>
              </a:spcBef>
              <a:spcAft>
                <a:spcPts val="600"/>
              </a:spcAft>
              <a:buFont typeface="Symbol" panose="05050102010706020507" pitchFamily="18" charset="2"/>
              <a:buChar char=""/>
              <a:tabLst>
                <a:tab pos="228600" algn="l"/>
              </a:tabLst>
            </a:pPr>
            <a:r>
              <a:rPr lang="en-US" sz="1200" dirty="0">
                <a:effectLst/>
                <a:latin typeface="Calibri" panose="020F0502020204030204" pitchFamily="34" charset="0"/>
                <a:ea typeface="Times New Roman" panose="02020603050405020304" pitchFamily="18" charset="0"/>
              </a:rPr>
              <a:t>You can use this discussion as an opportunity to reinforce the philosophical underpinnings of youth rights law, including:</a:t>
            </a:r>
            <a:endParaRPr lang="en-CA" sz="1200" dirty="0">
              <a:effectLst/>
              <a:latin typeface="Times New Roman" panose="02020603050405020304" pitchFamily="18" charset="0"/>
              <a:ea typeface="Yu Mincho" panose="02020400000000000000" pitchFamily="18" charset="-128"/>
            </a:endParaRPr>
          </a:p>
          <a:p>
            <a:pPr marL="684000" lvl="1" indent="-216000">
              <a:spcBef>
                <a:spcPts val="600"/>
              </a:spcBef>
              <a:spcAft>
                <a:spcPts val="600"/>
              </a:spcAft>
              <a:buFont typeface="Calibri" panose="020F0502020204030204" pitchFamily="34" charset="0"/>
              <a:buChar char="-"/>
              <a:tabLst>
                <a:tab pos="457200" algn="l"/>
                <a:tab pos="914400" algn="l"/>
              </a:tabLst>
            </a:pPr>
            <a:r>
              <a:rPr lang="en-CA" sz="1200" dirty="0">
                <a:effectLst/>
                <a:latin typeface="Calibri" panose="020F0502020204030204" pitchFamily="34" charset="0"/>
                <a:ea typeface="Calibri" panose="020F0502020204030204" pitchFamily="34" charset="0"/>
              </a:rPr>
              <a:t>Recognizing the benefits to young people and society of enhancing the autonomy of young people, and acknowledging the harms that can result when young people’s rights are arbitrarily constrained based on age or power dynamics with adults.</a:t>
            </a:r>
            <a:endParaRPr lang="en-CA" sz="1200" dirty="0">
              <a:effectLst/>
              <a:latin typeface="Times New Roman" panose="02020603050405020304" pitchFamily="18" charset="0"/>
              <a:ea typeface="Calibri" panose="020F0502020204030204" pitchFamily="34" charset="0"/>
            </a:endParaRPr>
          </a:p>
          <a:p>
            <a:pPr marL="684000" lvl="1" indent="-216000">
              <a:spcBef>
                <a:spcPts val="600"/>
              </a:spcBef>
              <a:spcAft>
                <a:spcPts val="600"/>
              </a:spcAft>
              <a:buFont typeface="Calibri" panose="020F0502020204030204" pitchFamily="34" charset="0"/>
              <a:buChar char="-"/>
              <a:tabLst>
                <a:tab pos="457200" algn="l"/>
                <a:tab pos="914400" algn="l"/>
              </a:tabLst>
            </a:pPr>
            <a:r>
              <a:rPr lang="en-CA" sz="1200" kern="1200" dirty="0">
                <a:solidFill>
                  <a:schemeClr val="tx1"/>
                </a:solidFill>
                <a:effectLst/>
                <a:latin typeface="+mn-lt"/>
                <a:ea typeface="Yu Mincho" panose="02020400000000000000" pitchFamily="18" charset="-128"/>
                <a:cs typeface="+mn-cs"/>
              </a:rPr>
              <a:t>Recognizing</a:t>
            </a:r>
            <a:r>
              <a:rPr lang="en-CA" sz="1200" dirty="0">
                <a:effectLst/>
                <a:latin typeface="+mn-lt"/>
                <a:ea typeface="Calibri" panose="020F0502020204030204" pitchFamily="34" charset="0"/>
              </a:rPr>
              <a:t> the ongoing development and evolving maturity of young people. </a:t>
            </a:r>
          </a:p>
          <a:p>
            <a:pPr marL="684000" lvl="1" indent="-216000">
              <a:spcBef>
                <a:spcPts val="600"/>
              </a:spcBef>
              <a:spcAft>
                <a:spcPts val="600"/>
              </a:spcAft>
              <a:buFont typeface="Calibri" panose="020F0502020204030204" pitchFamily="34" charset="0"/>
              <a:buChar char="-"/>
              <a:tabLst>
                <a:tab pos="457200" algn="l"/>
                <a:tab pos="914400" algn="l"/>
              </a:tabLst>
            </a:pPr>
            <a:r>
              <a:rPr lang="en-CA" sz="1200" dirty="0">
                <a:effectLst/>
                <a:latin typeface="+mn-lt"/>
                <a:ea typeface="Calibri" panose="020F0502020204030204" pitchFamily="34" charset="0"/>
              </a:rPr>
              <a:t>It’s better for young people to gradually get additional responsibility and control over their lives as they mature, </a:t>
            </a:r>
            <a:r>
              <a:rPr lang="en-CA" sz="1200" kern="1200" dirty="0">
                <a:solidFill>
                  <a:schemeClr val="tx1"/>
                </a:solidFill>
                <a:effectLst/>
                <a:latin typeface="+mn-lt"/>
                <a:ea typeface="Yu Mincho" panose="02020400000000000000" pitchFamily="18" charset="-128"/>
                <a:cs typeface="+mn-cs"/>
              </a:rPr>
              <a:t>rather</a:t>
            </a:r>
            <a:r>
              <a:rPr lang="en-CA" sz="1200" dirty="0">
                <a:effectLst/>
                <a:latin typeface="+mn-lt"/>
                <a:ea typeface="Calibri" panose="020F0502020204030204" pitchFamily="34" charset="0"/>
              </a:rPr>
              <a:t> than everything happening at once the day they turn 18.</a:t>
            </a:r>
          </a:p>
          <a:p>
            <a:pPr marL="684000" lvl="1" indent="-216000">
              <a:spcBef>
                <a:spcPts val="600"/>
              </a:spcBef>
              <a:spcAft>
                <a:spcPts val="600"/>
              </a:spcAft>
              <a:buFont typeface="Calibri" panose="020F0502020204030204" pitchFamily="34" charset="0"/>
              <a:buChar char="-"/>
              <a:tabLst>
                <a:tab pos="457200" algn="l"/>
                <a:tab pos="914400" algn="l"/>
              </a:tabLst>
            </a:pPr>
            <a:r>
              <a:rPr lang="en-CA" sz="1200" dirty="0">
                <a:effectLst/>
                <a:latin typeface="+mn-lt"/>
                <a:ea typeface="Calibri" panose="020F0502020204030204" pitchFamily="34" charset="0"/>
              </a:rPr>
              <a:t>Acknowledging that young people are some of the most vulnerable in society. They are dependent on adults for basic necessities. Typically, we want the law to empower the most vulnerable to try to counteract the imbalance of power and to protect </a:t>
            </a:r>
            <a:r>
              <a:rPr lang="en-CA" sz="1200" dirty="0">
                <a:effectLst/>
                <a:latin typeface="Calibri" panose="020F0502020204030204" pitchFamily="34" charset="0"/>
                <a:ea typeface="Calibri" panose="020F0502020204030204" pitchFamily="34" charset="0"/>
              </a:rPr>
              <a:t>the vulnerable from abuse or mistreatment.</a:t>
            </a:r>
            <a:endParaRPr lang="en-CA" sz="1200" dirty="0">
              <a:effectLst/>
              <a:latin typeface="Times New Roman" panose="02020603050405020304" pitchFamily="18" charset="0"/>
              <a:ea typeface="Calibri" panose="020F0502020204030204" pitchFamily="34" charset="0"/>
            </a:endParaRPr>
          </a:p>
          <a:p>
            <a:pPr marL="342900" lvl="0" indent="-342900">
              <a:lnSpc>
                <a:spcPct val="115000"/>
              </a:lnSpc>
              <a:spcBef>
                <a:spcPts val="600"/>
              </a:spcBef>
              <a:spcAft>
                <a:spcPts val="600"/>
              </a:spcAft>
              <a:buFont typeface="Symbol" panose="05050102010706020507" pitchFamily="18" charset="2"/>
              <a:buChar char=""/>
              <a:tabLst>
                <a:tab pos="228600" algn="l"/>
              </a:tabLst>
            </a:pPr>
            <a:r>
              <a:rPr lang="en-US" sz="1200" b="1" dirty="0">
                <a:effectLst/>
                <a:latin typeface="Calibri" panose="020F0502020204030204" pitchFamily="34" charset="0"/>
                <a:ea typeface="Times New Roman" panose="02020603050405020304" pitchFamily="18" charset="0"/>
              </a:rPr>
              <a:t>A note about criminal law. </a:t>
            </a:r>
            <a:r>
              <a:rPr lang="en-US" sz="1200" dirty="0">
                <a:effectLst/>
                <a:latin typeface="Calibri" panose="020F0502020204030204" pitchFamily="34" charset="0"/>
                <a:ea typeface="Times New Roman" panose="02020603050405020304" pitchFamily="18" charset="0"/>
              </a:rPr>
              <a:t>Often during discussions about youth meeting with lawyers, participants wonder whether a young person can be questioned by the police without a lawyer or parent. There are very specific laws that apply to youth criminal law, but those laws are beyond the scope of this training. In general, a young person has the right to have an adult of their choice in the room if being questioned by the police. </a:t>
            </a:r>
            <a:r>
              <a:rPr lang="en-US" sz="1200" dirty="0" err="1">
                <a:effectLst/>
                <a:latin typeface="Calibri" panose="020F0502020204030204" pitchFamily="34" charset="0"/>
                <a:ea typeface="Times New Roman" panose="02020603050405020304" pitchFamily="18" charset="0"/>
              </a:rPr>
              <a:t>JFCY</a:t>
            </a:r>
            <a:r>
              <a:rPr lang="en-US" sz="1200" dirty="0">
                <a:effectLst/>
                <a:latin typeface="Calibri" panose="020F0502020204030204" pitchFamily="34" charset="0"/>
                <a:ea typeface="Times New Roman" panose="02020603050405020304" pitchFamily="18" charset="0"/>
              </a:rPr>
              <a:t> delivers specialized training on youth criminal justice. </a:t>
            </a:r>
            <a:endParaRPr lang="en-CA" sz="1200" dirty="0">
              <a:effectLst/>
              <a:latin typeface="Times New Roman" panose="02020603050405020304" pitchFamily="18" charset="0"/>
              <a:ea typeface="Yu Mincho" panose="02020400000000000000" pitchFamily="18" charset="-128"/>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14</a:t>
            </a:fld>
            <a:endParaRPr lang="en-CA"/>
          </a:p>
        </p:txBody>
      </p:sp>
    </p:spTree>
    <p:extLst>
      <p:ext uri="{BB962C8B-B14F-4D97-AF65-F5344CB8AC3E}">
        <p14:creationId xmlns:p14="http://schemas.microsoft.com/office/powerpoint/2010/main" val="2014310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600"/>
              </a:spcBef>
              <a:spcAft>
                <a:spcPts val="60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This framework can act as a guide to community workers (and others) to ensure that young people’s rights are recognized and protected.</a:t>
            </a:r>
            <a:endParaRPr lang="en-CA" sz="1400" dirty="0">
              <a:effectLst/>
              <a:latin typeface="Times New Roman" panose="02020603050405020304" pitchFamily="18" charset="0"/>
              <a:ea typeface="Yu Mincho" panose="02020400000000000000" pitchFamily="18" charset="-128"/>
            </a:endParaRPr>
          </a:p>
          <a:p>
            <a:pPr marL="342900" lvl="0" indent="-342900">
              <a:spcBef>
                <a:spcPts val="600"/>
              </a:spcBef>
              <a:spcAft>
                <a:spcPts val="600"/>
              </a:spcAft>
              <a:buFont typeface="Symbol" panose="05050102010706020507" pitchFamily="18" charset="2"/>
              <a:buChar char=""/>
              <a:tabLst>
                <a:tab pos="228600" algn="l"/>
                <a:tab pos="457200" algn="l"/>
              </a:tabLst>
            </a:pPr>
            <a:r>
              <a:rPr lang="en-CA" sz="1400" dirty="0">
                <a:effectLst/>
                <a:latin typeface="Calibri" panose="020F0502020204030204" pitchFamily="34" charset="0"/>
                <a:ea typeface="Times New Roman" panose="02020603050405020304" pitchFamily="18" charset="0"/>
              </a:rPr>
              <a:t>For step/question 2: The best information comes directly from the young person.</a:t>
            </a:r>
            <a:endParaRPr lang="en-CA" sz="14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tabLst>
                <a:tab pos="228600" algn="l"/>
                <a:tab pos="457200" algn="l"/>
              </a:tabLst>
            </a:pPr>
            <a:r>
              <a:rPr lang="en-CA" sz="1400" dirty="0">
                <a:effectLst/>
                <a:latin typeface="Calibri" panose="020F0502020204030204" pitchFamily="34" charset="0"/>
                <a:ea typeface="Times New Roman" panose="02020603050405020304" pitchFamily="18" charset="0"/>
              </a:rPr>
              <a:t>For step/question 3: Obstacles can be legal, social or personal.</a:t>
            </a:r>
            <a:endParaRPr lang="en-CA" sz="1400" dirty="0">
              <a:effectLst/>
              <a:latin typeface="Times New Roman" panose="02020603050405020304" pitchFamily="18" charset="0"/>
              <a:ea typeface="Times New Roman" panose="02020603050405020304" pitchFamily="18" charset="0"/>
            </a:endParaRPr>
          </a:p>
          <a:p>
            <a:pPr>
              <a:lnSpc>
                <a:spcPct val="115000"/>
              </a:lnSpc>
              <a:spcAft>
                <a:spcPts val="806"/>
              </a:spcAft>
            </a:pPr>
            <a:r>
              <a:rPr lang="en-CA" sz="1100" dirty="0">
                <a:latin typeface="Arial" panose="020B0604020202020204" pitchFamily="34" charset="0"/>
                <a:ea typeface="Heiti TC Medium"/>
                <a:cs typeface="Times New Roman" panose="02020603050405020304" pitchFamily="18" charset="0"/>
              </a:rPr>
              <a:t> </a:t>
            </a:r>
            <a:endParaRPr lang="en-CA" sz="11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15</a:t>
            </a:fld>
            <a:endParaRPr lang="en-CA"/>
          </a:p>
        </p:txBody>
      </p:sp>
    </p:spTree>
    <p:extLst>
      <p:ext uri="{BB962C8B-B14F-4D97-AF65-F5344CB8AC3E}">
        <p14:creationId xmlns:p14="http://schemas.microsoft.com/office/powerpoint/2010/main" val="2324063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CA" sz="1400" dirty="0">
                <a:effectLst/>
                <a:latin typeface="Calibri" panose="020F0502020204030204" pitchFamily="34" charset="0"/>
                <a:ea typeface="Times New Roman" panose="02020603050405020304" pitchFamily="18" charset="0"/>
              </a:rPr>
              <a:t>Consider a 10-minute break at this point. </a:t>
            </a:r>
            <a:r>
              <a:rPr lang="en-CA" sz="1400" dirty="0"/>
              <a:t>Tell participants exactly what time they should return or come back online.</a:t>
            </a:r>
          </a:p>
          <a:p>
            <a:endParaRPr lang="en-CA" sz="1400" dirty="0"/>
          </a:p>
        </p:txBody>
      </p:sp>
      <p:sp>
        <p:nvSpPr>
          <p:cNvPr id="4" name="Slide Number Placeholder 3"/>
          <p:cNvSpPr>
            <a:spLocks noGrp="1"/>
          </p:cNvSpPr>
          <p:nvPr>
            <p:ph type="sldNum" sz="quarter" idx="5"/>
          </p:nvPr>
        </p:nvSpPr>
        <p:spPr/>
        <p:txBody>
          <a:bodyPr/>
          <a:lstStyle/>
          <a:p>
            <a:fld id="{E19AA93F-B8EA-40BF-A40E-657072069FE3}" type="slidenum">
              <a:rPr lang="en-CA" smtClean="0"/>
              <a:t>16</a:t>
            </a:fld>
            <a:endParaRPr lang="en-CA"/>
          </a:p>
        </p:txBody>
      </p:sp>
    </p:spTree>
    <p:extLst>
      <p:ext uri="{BB962C8B-B14F-4D97-AF65-F5344CB8AC3E}">
        <p14:creationId xmlns:p14="http://schemas.microsoft.com/office/powerpoint/2010/main" val="1367816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246">
              <a:lnSpc>
                <a:spcPct val="115000"/>
              </a:lnSpc>
            </a:pPr>
            <a:r>
              <a:rPr lang="en-CA" b="1" i="1" dirty="0">
                <a:latin typeface="Arial" panose="020B0604020202020204" pitchFamily="34" charset="0"/>
                <a:ea typeface="Heiti TC Medium"/>
                <a:cs typeface="Times New Roman" panose="02020603050405020304" pitchFamily="18" charset="0"/>
              </a:rPr>
              <a:t>Note about using these scenarios</a:t>
            </a:r>
          </a:p>
          <a:p>
            <a:pPr marL="345369" indent="-345369">
              <a:lnSpc>
                <a:spcPct val="115000"/>
              </a:lnSpc>
              <a:spcAft>
                <a:spcPts val="600"/>
              </a:spcAft>
              <a:buFont typeface="Symbol" panose="05050102010706020507" pitchFamily="18" charset="2"/>
              <a:buChar char=""/>
            </a:pPr>
            <a:r>
              <a:rPr lang="en-CA" sz="1400" dirty="0">
                <a:latin typeface="+mn-lt"/>
                <a:ea typeface="Heiti TC Medium"/>
                <a:cs typeface="Times New Roman" panose="02020603050405020304" pitchFamily="18" charset="0"/>
              </a:rPr>
              <a:t>Read each scenario aloud, followed by the questions. Give participants a minute or so to answer the questions for themselves, or to the group, then move to the next slide with the answers. </a:t>
            </a:r>
            <a:endParaRPr lang="en-CA" sz="1400" dirty="0">
              <a:latin typeface="+mn-lt"/>
              <a:ea typeface="Calibri" panose="020F0502020204030204" pitchFamily="34" charset="0"/>
              <a:cs typeface="Times New Roman" panose="02020603050405020304" pitchFamily="18" charset="0"/>
            </a:endParaRPr>
          </a:p>
          <a:p>
            <a:pPr marL="345369" indent="-345369">
              <a:lnSpc>
                <a:spcPct val="115000"/>
              </a:lnSpc>
              <a:spcAft>
                <a:spcPts val="600"/>
              </a:spcAft>
              <a:buFont typeface="Symbol" panose="05050102010706020507" pitchFamily="18" charset="2"/>
              <a:buChar char=""/>
            </a:pPr>
            <a:r>
              <a:rPr lang="en-CA" sz="1400" dirty="0">
                <a:latin typeface="+mn-lt"/>
                <a:ea typeface="Heiti TC Medium"/>
                <a:cs typeface="Times New Roman" panose="02020603050405020304" pitchFamily="18" charset="0"/>
              </a:rPr>
              <a:t>In these scenarios, participants should start every situation by first acknowledging the Youth Rights Framework. They should get into the habit of applying this framework to every situation they face. By the end of the scenarios, applying this framework should feel almost like second nature.  </a:t>
            </a:r>
            <a:endParaRPr lang="en-CA" sz="1400" dirty="0">
              <a:latin typeface="+mn-lt"/>
              <a:ea typeface="Calibri" panose="020F0502020204030204" pitchFamily="34" charset="0"/>
              <a:cs typeface="Times New Roman" panose="02020603050405020304" pitchFamily="18" charset="0"/>
            </a:endParaRPr>
          </a:p>
          <a:p>
            <a:pPr marL="345369" indent="-345369">
              <a:lnSpc>
                <a:spcPct val="115000"/>
              </a:lnSpc>
              <a:spcAft>
                <a:spcPts val="600"/>
              </a:spcAft>
              <a:buFont typeface="Symbol" panose="05050102010706020507" pitchFamily="18" charset="2"/>
              <a:buChar char=""/>
            </a:pPr>
            <a:r>
              <a:rPr lang="en-CA" sz="1400" dirty="0">
                <a:latin typeface="+mn-lt"/>
                <a:ea typeface="Heiti TC Medium"/>
                <a:cs typeface="Times New Roman" panose="02020603050405020304" pitchFamily="18" charset="0"/>
              </a:rPr>
              <a:t>While the names in the scenarios are fake, the situations are based on real clients. These are situations that Justice for Children and Youth (JFCY) lawyers deal with on a regular basis. </a:t>
            </a:r>
            <a:endParaRPr lang="en-CA" sz="1400" b="0" i="0" dirty="0">
              <a:latin typeface="+mn-lt"/>
              <a:ea typeface="Heiti TC Medium"/>
              <a:cs typeface="Times New Roman" panose="02020603050405020304" pitchFamily="18" charset="0"/>
            </a:endParaRPr>
          </a:p>
          <a:p>
            <a:pPr marL="0" lvl="0" indent="0">
              <a:lnSpc>
                <a:spcPct val="115000"/>
              </a:lnSpc>
              <a:spcBef>
                <a:spcPts val="600"/>
              </a:spcBef>
              <a:spcAft>
                <a:spcPts val="600"/>
              </a:spcAft>
              <a:buFont typeface="Symbol" panose="05050102010706020507" pitchFamily="18" charset="2"/>
              <a:buNone/>
              <a:tabLst>
                <a:tab pos="457200" algn="l"/>
              </a:tabLst>
            </a:pPr>
            <a:endParaRPr lang="en-CA" sz="1200" b="1" dirty="0">
              <a:effectLst/>
              <a:latin typeface="Times New Roman" panose="02020603050405020304" pitchFamily="18" charset="0"/>
              <a:ea typeface="Yu Mincho" panose="02020400000000000000" pitchFamily="18" charset="-128"/>
            </a:endParaRPr>
          </a:p>
          <a:p>
            <a:pPr marL="0" indent="0">
              <a:lnSpc>
                <a:spcPct val="115000"/>
              </a:lnSpc>
              <a:spcAft>
                <a:spcPts val="806"/>
              </a:spcAft>
              <a:buFont typeface="Symbol" panose="05050102010706020507" pitchFamily="18" charset="2"/>
              <a:buNone/>
            </a:pPr>
            <a:endParaRPr lang="en-CA" sz="12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17</a:t>
            </a:fld>
            <a:endParaRPr lang="en-CA"/>
          </a:p>
        </p:txBody>
      </p:sp>
    </p:spTree>
    <p:extLst>
      <p:ext uri="{BB962C8B-B14F-4D97-AF65-F5344CB8AC3E}">
        <p14:creationId xmlns:p14="http://schemas.microsoft.com/office/powerpoint/2010/main" val="3207810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0"/>
              </a:spcBef>
              <a:spcAft>
                <a:spcPts val="806"/>
              </a:spcAft>
              <a:buClrTx/>
              <a:buSzTx/>
              <a:buFontTx/>
              <a:buNone/>
              <a:tabLst/>
              <a:defRPr/>
            </a:pPr>
            <a:r>
              <a:rPr lang="en-CA" sz="1200" b="1" dirty="0">
                <a:latin typeface="+mn-lt"/>
                <a:ea typeface="Calibri" panose="020F0502020204030204" pitchFamily="34" charset="0"/>
                <a:cs typeface="Times New Roman" panose="02020603050405020304" pitchFamily="18" charset="0"/>
              </a:rPr>
              <a:t>Question 1: </a:t>
            </a:r>
            <a:r>
              <a:rPr lang="en-CA" sz="1200" b="0" dirty="0">
                <a:latin typeface="+mn-lt"/>
                <a:ea typeface="Calibri" panose="020F0502020204030204" pitchFamily="34" charset="0"/>
                <a:cs typeface="Times New Roman" panose="02020603050405020304" pitchFamily="18" charset="0"/>
              </a:rPr>
              <a:t>Can a 16-year-old move out of their parent’s home</a:t>
            </a:r>
            <a:r>
              <a:rPr lang="en-CA" sz="1200" b="1" dirty="0">
                <a:latin typeface="+mn-lt"/>
                <a:ea typeface="Calibri" panose="020F0502020204030204" pitchFamily="34" charset="0"/>
                <a:cs typeface="Times New Roman" panose="02020603050405020304" pitchFamily="18" charset="0"/>
              </a:rPr>
              <a:t>? Answer — YES</a:t>
            </a:r>
          </a:p>
          <a:p>
            <a:pPr marL="0" marR="0" lvl="0" indent="0" algn="l" defTabSz="914400" rtl="0" eaLnBrk="1" fontAlgn="auto" latinLnBrk="0" hangingPunct="1">
              <a:lnSpc>
                <a:spcPct val="115000"/>
              </a:lnSpc>
              <a:spcBef>
                <a:spcPts val="600"/>
              </a:spcBef>
              <a:spcAft>
                <a:spcPts val="806"/>
              </a:spcAft>
              <a:buClrTx/>
              <a:buSzTx/>
              <a:buFontTx/>
              <a:buNone/>
              <a:tabLst/>
              <a:defRPr/>
            </a:pPr>
            <a:endParaRPr lang="en-CA" sz="1200" b="1" dirty="0">
              <a:latin typeface="+mn-lt"/>
              <a:ea typeface="Calibri" panose="020F0502020204030204" pitchFamily="34" charset="0"/>
              <a:cs typeface="Times New Roman" panose="02020603050405020304" pitchFamily="18" charset="0"/>
            </a:endParaRPr>
          </a:p>
          <a:p>
            <a:pPr marL="172800" lvl="0" indent="-172800">
              <a:lnSpc>
                <a:spcPct val="115000"/>
              </a:lnSpc>
              <a:spcBef>
                <a:spcPts val="600"/>
              </a:spcBef>
              <a:spcAft>
                <a:spcPts val="600"/>
              </a:spcAft>
              <a:buFont typeface="Symbol" panose="05050102010706020507" pitchFamily="18" charset="2"/>
              <a:buChar char=""/>
              <a:tabLst>
                <a:tab pos="168910" algn="l"/>
              </a:tabLst>
            </a:pPr>
            <a:r>
              <a:rPr lang="en-US" sz="1200" dirty="0">
                <a:effectLst/>
                <a:latin typeface="Calibri" panose="020F0502020204030204" pitchFamily="34" charset="0"/>
                <a:ea typeface="Times New Roman" panose="02020603050405020304" pitchFamily="18" charset="0"/>
              </a:rPr>
              <a:t>In Ontario, a 16-year-old has the right to withdraw from parental control. This means they can leave the parental home and they cannot be forced to return, even by the courts. A young person does not have to do anything special to exercise this right </a:t>
            </a:r>
            <a:r>
              <a:rPr lang="en-CA" sz="1200" b="1" kern="1200" dirty="0">
                <a:solidFill>
                  <a:schemeClr val="tx1"/>
                </a:solidFill>
                <a:effectLst/>
                <a:latin typeface="+mn-lt"/>
                <a:ea typeface="+mn-ea"/>
                <a:cs typeface="+mn-cs"/>
              </a:rPr>
              <a:t>—</a:t>
            </a:r>
            <a:r>
              <a:rPr lang="en-US" sz="1200" dirty="0">
                <a:effectLst/>
                <a:latin typeface="Calibri" panose="020F0502020204030204" pitchFamily="34" charset="0"/>
                <a:ea typeface="Times New Roman" panose="02020603050405020304" pitchFamily="18" charset="0"/>
              </a:rPr>
              <a:t> no forms, no court documents, nothing. Simply by leaving the home, they have withdrawn from parental control. A young person who withdraws from parental control is entitled to make their own decisions about all aspects of life, most importantly about: where they live, who they live with, and all decisions related to their education. </a:t>
            </a:r>
            <a:endParaRPr lang="en-CA" sz="1200" dirty="0">
              <a:effectLst/>
              <a:latin typeface="Times New Roman" panose="02020603050405020304" pitchFamily="18" charset="0"/>
              <a:ea typeface="Yu Mincho" panose="02020400000000000000" pitchFamily="18" charset="-128"/>
            </a:endParaRPr>
          </a:p>
          <a:p>
            <a:pPr marL="172800" lvl="0" indent="-172800">
              <a:lnSpc>
                <a:spcPct val="115000"/>
              </a:lnSpc>
              <a:spcBef>
                <a:spcPts val="600"/>
              </a:spcBef>
              <a:spcAft>
                <a:spcPts val="600"/>
              </a:spcAft>
              <a:buFont typeface="Symbol" panose="05050102010706020507" pitchFamily="18" charset="2"/>
              <a:buChar char=""/>
              <a:tabLst>
                <a:tab pos="168910" algn="l"/>
              </a:tabLst>
            </a:pPr>
            <a:r>
              <a:rPr lang="en-US" sz="1200" dirty="0">
                <a:effectLst/>
                <a:latin typeface="Calibri" panose="020F0502020204030204" pitchFamily="34" charset="0"/>
                <a:ea typeface="Times New Roman" panose="02020603050405020304" pitchFamily="18" charset="0"/>
              </a:rPr>
              <a:t>A young person who withdraws from parental control </a:t>
            </a:r>
            <a:r>
              <a:rPr lang="en-US" sz="1200" i="1" dirty="0">
                <a:effectLst/>
                <a:latin typeface="Calibri" panose="020F0502020204030204" pitchFamily="34" charset="0"/>
                <a:ea typeface="Times New Roman" panose="02020603050405020304" pitchFamily="18" charset="0"/>
              </a:rPr>
              <a:t>involuntarily</a:t>
            </a:r>
            <a:r>
              <a:rPr lang="en-US" sz="1200" dirty="0">
                <a:effectLst/>
                <a:latin typeface="Calibri" panose="020F0502020204030204" pitchFamily="34" charset="0"/>
                <a:ea typeface="Times New Roman" panose="02020603050405020304" pitchFamily="18" charset="0"/>
              </a:rPr>
              <a:t> is also entitled to get financial support paid directly to them from their parents or from Ontario Works. Withdrawing involuntarily means the parental home was an “unbearable place to live” — it is a much lower standard than abuse.</a:t>
            </a:r>
          </a:p>
          <a:p>
            <a:pPr marL="0" lvl="0" indent="0">
              <a:lnSpc>
                <a:spcPct val="115000"/>
              </a:lnSpc>
              <a:spcBef>
                <a:spcPts val="600"/>
              </a:spcBef>
              <a:spcAft>
                <a:spcPts val="600"/>
              </a:spcAft>
              <a:buFont typeface="Symbol" panose="05050102010706020507" pitchFamily="18" charset="2"/>
              <a:buNone/>
              <a:tabLst>
                <a:tab pos="168910" algn="l"/>
              </a:tabLst>
            </a:pPr>
            <a:r>
              <a:rPr lang="en-US" sz="1200" b="1" dirty="0">
                <a:effectLst/>
                <a:latin typeface="Calibri" panose="020F0502020204030204" pitchFamily="34" charset="0"/>
                <a:ea typeface="Times New Roman" panose="02020603050405020304" pitchFamily="18" charset="0"/>
              </a:rPr>
              <a:t>Question 2: </a:t>
            </a:r>
            <a:r>
              <a:rPr lang="en-US" sz="1200" b="0" dirty="0">
                <a:effectLst/>
                <a:latin typeface="Calibri" panose="020F0502020204030204" pitchFamily="34" charset="0"/>
                <a:ea typeface="Times New Roman" panose="02020603050405020304" pitchFamily="18" charset="0"/>
              </a:rPr>
              <a:t>Can a 16-year-old rent an apartment? </a:t>
            </a:r>
            <a:r>
              <a:rPr lang="en-US" sz="1200" b="1" dirty="0">
                <a:effectLst/>
                <a:latin typeface="Calibri" panose="020F0502020204030204" pitchFamily="34" charset="0"/>
                <a:ea typeface="Times New Roman" panose="02020603050405020304" pitchFamily="18" charset="0"/>
              </a:rPr>
              <a:t>Answer </a:t>
            </a:r>
            <a:r>
              <a:rPr lang="en-CA" sz="1200" b="1" kern="1200" dirty="0">
                <a:solidFill>
                  <a:schemeClr val="tx1"/>
                </a:solidFill>
                <a:effectLst/>
                <a:latin typeface="+mn-lt"/>
                <a:ea typeface="+mn-ea"/>
                <a:cs typeface="+mn-cs"/>
              </a:rPr>
              <a:t>—</a:t>
            </a:r>
            <a:r>
              <a:rPr lang="en-CA" dirty="0">
                <a:effectLst/>
              </a:rPr>
              <a:t> </a:t>
            </a:r>
            <a:r>
              <a:rPr lang="en-US" sz="1200" b="1" dirty="0">
                <a:effectLst/>
                <a:latin typeface="Calibri" panose="020F0502020204030204" pitchFamily="34" charset="0"/>
                <a:ea typeface="Times New Roman" panose="02020603050405020304" pitchFamily="18" charset="0"/>
              </a:rPr>
              <a:t>YES</a:t>
            </a:r>
            <a:r>
              <a:rPr lang="en-US" sz="1200" dirty="0">
                <a:effectLst/>
                <a:latin typeface="Calibri" panose="020F0502020204030204" pitchFamily="34" charset="0"/>
                <a:ea typeface="Times New Roman" panose="02020603050405020304" pitchFamily="18" charset="0"/>
              </a:rPr>
              <a:t>.   </a:t>
            </a:r>
          </a:p>
          <a:p>
            <a:pPr marL="171450" lvl="0" indent="-171450">
              <a:lnSpc>
                <a:spcPct val="115000"/>
              </a:lnSpc>
              <a:spcBef>
                <a:spcPts val="600"/>
              </a:spcBef>
              <a:spcAft>
                <a:spcPts val="600"/>
              </a:spcAft>
              <a:buFont typeface="Arial" panose="020B0604020202020204" pitchFamily="34" charset="0"/>
              <a:buChar char="•"/>
              <a:tabLst>
                <a:tab pos="168910" algn="l"/>
              </a:tabLst>
            </a:pPr>
            <a:r>
              <a:rPr lang="en-CA" sz="1200" dirty="0">
                <a:effectLst/>
                <a:latin typeface="+mn-lt"/>
                <a:ea typeface="Times New Roman" panose="02020603050405020304" pitchFamily="18" charset="0"/>
              </a:rPr>
              <a:t>The Human Rights Code prevents landlords from discriminating against young people who have withdrawn from parental control. </a:t>
            </a:r>
            <a:endParaRPr lang="en-CA" sz="1200" b="0" dirty="0">
              <a:effectLst/>
              <a:latin typeface="+mn-lt"/>
              <a:ea typeface="Yu Mincho" panose="02020400000000000000" pitchFamily="18" charset="-128"/>
            </a:endParaRPr>
          </a:p>
          <a:p>
            <a:pPr marL="0" lvl="0" indent="0">
              <a:lnSpc>
                <a:spcPct val="115000"/>
              </a:lnSpc>
              <a:spcBef>
                <a:spcPts val="600"/>
              </a:spcBef>
              <a:spcAft>
                <a:spcPts val="600"/>
              </a:spcAft>
              <a:buFont typeface="Arial" panose="020B0604020202020204" pitchFamily="34" charset="0"/>
              <a:buNone/>
              <a:tabLst>
                <a:tab pos="168910" algn="l"/>
              </a:tabLst>
            </a:pPr>
            <a:r>
              <a:rPr lang="en-US" sz="1200" b="1" dirty="0">
                <a:effectLst/>
                <a:latin typeface="Calibri" panose="020F0502020204030204" pitchFamily="34" charset="0"/>
                <a:ea typeface="Times New Roman" panose="02020603050405020304" pitchFamily="18" charset="0"/>
              </a:rPr>
              <a:t>Question 3: </a:t>
            </a:r>
            <a:r>
              <a:rPr lang="en-US" sz="1200" b="0" dirty="0">
                <a:effectLst/>
                <a:latin typeface="Calibri" panose="020F0502020204030204" pitchFamily="34" charset="0"/>
                <a:ea typeface="Times New Roman" panose="02020603050405020304" pitchFamily="18" charset="0"/>
              </a:rPr>
              <a:t>Can a 16-year-old change their legal name? </a:t>
            </a:r>
            <a:r>
              <a:rPr lang="en-US" sz="1200" b="1" dirty="0">
                <a:effectLst/>
                <a:latin typeface="Calibri" panose="020F0502020204030204" pitchFamily="34" charset="0"/>
                <a:ea typeface="Times New Roman" panose="02020603050405020304" pitchFamily="18" charset="0"/>
              </a:rPr>
              <a:t>Answer — YES</a:t>
            </a:r>
            <a:r>
              <a:rPr lang="en-US" sz="1200" dirty="0">
                <a:effectLst/>
                <a:latin typeface="Calibri" panose="020F0502020204030204" pitchFamily="34" charset="0"/>
                <a:ea typeface="Times New Roman" panose="02020603050405020304" pitchFamily="18" charset="0"/>
              </a:rPr>
              <a:t>. </a:t>
            </a:r>
          </a:p>
          <a:p>
            <a:pPr marL="171450" lvl="0" indent="-171450">
              <a:lnSpc>
                <a:spcPct val="115000"/>
              </a:lnSpc>
              <a:spcBef>
                <a:spcPts val="600"/>
              </a:spcBef>
              <a:spcAft>
                <a:spcPts val="600"/>
              </a:spcAft>
              <a:buFont typeface="Arial" panose="020B0604020202020204" pitchFamily="34" charset="0"/>
              <a:buChar char="•"/>
              <a:tabLst>
                <a:tab pos="168910" algn="l"/>
              </a:tabLst>
            </a:pPr>
            <a:r>
              <a:rPr lang="en-CA" sz="1200" dirty="0">
                <a:effectLst/>
                <a:latin typeface="+mn-lt"/>
                <a:ea typeface="Times New Roman" panose="02020603050405020304" pitchFamily="18" charset="0"/>
              </a:rPr>
              <a:t>But they need parental consent OR a court order. If the parent does not agree, Justice for Children and Youth (JFCY) or another lawyer may be able to assist with getting a court order. </a:t>
            </a:r>
            <a:r>
              <a:rPr lang="en-US" sz="1200" dirty="0">
                <a:effectLst/>
                <a:latin typeface="+mn-lt"/>
                <a:ea typeface="Times New Roman" panose="02020603050405020304" pitchFamily="18" charset="0"/>
              </a:rPr>
              <a:t>  </a:t>
            </a:r>
          </a:p>
          <a:p>
            <a:pPr marL="460492" algn="l">
              <a:lnSpc>
                <a:spcPct val="115000"/>
              </a:lnSpc>
              <a:spcAft>
                <a:spcPts val="806"/>
              </a:spcAft>
            </a:pPr>
            <a:r>
              <a:rPr lang="en-CA" sz="1200" dirty="0">
                <a:latin typeface="+mn-lt"/>
                <a:ea typeface="Heiti TC Medium"/>
                <a:cs typeface="Times New Roman" panose="02020603050405020304" pitchFamily="18" charset="0"/>
              </a:rPr>
              <a:t>  </a:t>
            </a:r>
            <a:endParaRPr lang="en-CA" sz="12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19AA93F-B8EA-40BF-A40E-657072069FE3}" type="slidenum">
              <a:rPr lang="en-CA" smtClean="0"/>
              <a:t>18</a:t>
            </a:fld>
            <a:endParaRPr lang="en-CA"/>
          </a:p>
        </p:txBody>
      </p:sp>
    </p:spTree>
    <p:extLst>
      <p:ext uri="{BB962C8B-B14F-4D97-AF65-F5344CB8AC3E}">
        <p14:creationId xmlns:p14="http://schemas.microsoft.com/office/powerpoint/2010/main" val="3418665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246">
              <a:lnSpc>
                <a:spcPct val="115000"/>
              </a:lnSpc>
            </a:pPr>
            <a:r>
              <a:rPr lang="en-CA" b="1" i="1" dirty="0">
                <a:latin typeface="Arial" panose="020B0604020202020204" pitchFamily="34" charset="0"/>
                <a:ea typeface="Heiti TC Medium"/>
                <a:cs typeface="Times New Roman" panose="02020603050405020304" pitchFamily="18" charset="0"/>
              </a:rPr>
              <a:t>Note about using these scenarios</a:t>
            </a:r>
          </a:p>
          <a:p>
            <a:pPr marL="345369" indent="-345369">
              <a:lnSpc>
                <a:spcPct val="115000"/>
              </a:lnSpc>
              <a:spcAft>
                <a:spcPts val="600"/>
              </a:spcAft>
              <a:buFont typeface="Symbol" panose="05050102010706020507" pitchFamily="18" charset="2"/>
              <a:buChar char=""/>
            </a:pPr>
            <a:r>
              <a:rPr lang="en-CA" sz="1400" dirty="0">
                <a:latin typeface="+mn-lt"/>
                <a:ea typeface="Heiti TC Medium"/>
                <a:cs typeface="Times New Roman" panose="02020603050405020304" pitchFamily="18" charset="0"/>
              </a:rPr>
              <a:t>Read each scenario aloud, followed by the questions. Give participants a minute or so to answer the questions for themselves, or to the group, then move to the next slide with the answers. </a:t>
            </a:r>
            <a:endParaRPr lang="en-CA" sz="1400" dirty="0">
              <a:latin typeface="+mn-lt"/>
              <a:ea typeface="Calibri" panose="020F0502020204030204" pitchFamily="34" charset="0"/>
              <a:cs typeface="Times New Roman" panose="02020603050405020304" pitchFamily="18" charset="0"/>
            </a:endParaRPr>
          </a:p>
          <a:p>
            <a:pPr marL="345369" indent="-345369">
              <a:lnSpc>
                <a:spcPct val="115000"/>
              </a:lnSpc>
              <a:spcAft>
                <a:spcPts val="600"/>
              </a:spcAft>
              <a:buFont typeface="Symbol" panose="05050102010706020507" pitchFamily="18" charset="2"/>
              <a:buChar char=""/>
            </a:pPr>
            <a:r>
              <a:rPr lang="en-CA" sz="1400" dirty="0">
                <a:latin typeface="+mn-lt"/>
                <a:ea typeface="Heiti TC Medium"/>
                <a:cs typeface="Times New Roman" panose="02020603050405020304" pitchFamily="18" charset="0"/>
              </a:rPr>
              <a:t>In these scenarios, participants should start every situation by first acknowledging the Youth Rights Framework. They should get into the habit of applying this framework to every situation they face. By the end of the scenarios, applying this framework should feel almost like second nature.  </a:t>
            </a:r>
            <a:endParaRPr lang="en-CA" sz="1400" dirty="0">
              <a:latin typeface="+mn-lt"/>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19</a:t>
            </a:fld>
            <a:endParaRPr lang="en-CA"/>
          </a:p>
        </p:txBody>
      </p:sp>
    </p:spTree>
    <p:extLst>
      <p:ext uri="{BB962C8B-B14F-4D97-AF65-F5344CB8AC3E}">
        <p14:creationId xmlns:p14="http://schemas.microsoft.com/office/powerpoint/2010/main" val="425449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12009"/>
            <a:ext cx="5560060" cy="4375855"/>
          </a:xfrm>
        </p:spPr>
        <p:txBody>
          <a:bodyPr/>
          <a:lstStyle/>
          <a:p>
            <a:pPr marL="345369" indent="-345369">
              <a:lnSpc>
                <a:spcPct val="115000"/>
              </a:lnSpc>
              <a:spcBef>
                <a:spcPts val="604"/>
              </a:spcBef>
              <a:spcAft>
                <a:spcPts val="604"/>
              </a:spcAft>
              <a:buFont typeface="Symbol" panose="05050102010706020507" pitchFamily="18" charset="2"/>
              <a:buChar char=""/>
            </a:pPr>
            <a:r>
              <a:rPr lang="en-US" dirty="0">
                <a:ea typeface="Heiti TC Medium"/>
              </a:rPr>
              <a:t>Say that you will aim to follow this agenda, and that you are open to questions and some discussion as you go through the material. Let participants know there will be a break.  </a:t>
            </a:r>
            <a:endParaRPr lang="en-CA" dirty="0">
              <a:ea typeface="Yu Mincho" panose="02020400000000000000" pitchFamily="18" charset="-128"/>
            </a:endParaRPr>
          </a:p>
          <a:p>
            <a:pPr marL="345369" indent="-345369">
              <a:spcBef>
                <a:spcPts val="604"/>
              </a:spcBef>
              <a:spcAft>
                <a:spcPts val="604"/>
              </a:spcAft>
              <a:buFont typeface="Symbol" panose="05050102010706020507" pitchFamily="18" charset="2"/>
              <a:buChar char=""/>
              <a:tabLst>
                <a:tab pos="230246" algn="l"/>
                <a:tab pos="460492" algn="l"/>
              </a:tabLst>
            </a:pPr>
            <a:r>
              <a:rPr lang="en-US" dirty="0">
                <a:ea typeface="Heiti TC Medium"/>
              </a:rPr>
              <a:t>Discuss the role of community workers in providing helpful information and in steering someone to further help. </a:t>
            </a:r>
            <a:endParaRPr lang="en-CA" dirty="0">
              <a:ea typeface="Times New Roman" panose="02020603050405020304" pitchFamily="18" charset="0"/>
            </a:endParaRPr>
          </a:p>
          <a:p>
            <a:pPr marL="345369" indent="-345369">
              <a:spcBef>
                <a:spcPts val="604"/>
              </a:spcBef>
              <a:spcAft>
                <a:spcPts val="604"/>
              </a:spcAft>
              <a:buFont typeface="Symbol" panose="05050102010706020507" pitchFamily="18" charset="2"/>
              <a:buChar char=""/>
              <a:tabLst>
                <a:tab pos="230246" algn="l"/>
                <a:tab pos="460492" algn="l"/>
              </a:tabLst>
            </a:pPr>
            <a:r>
              <a:rPr lang="en-CA" dirty="0">
                <a:ea typeface="Yu Mincho" panose="02020400000000000000" pitchFamily="18" charset="-128"/>
                <a:cs typeface="Times New Roman" panose="02020603050405020304" pitchFamily="18" charset="0"/>
              </a:rPr>
              <a:t>Inform participants that the aim of the training is NOT for them to become experts in youth rights, but rather to increase their understanding, and to become familiar with helpful resources they</a:t>
            </a:r>
            <a:r>
              <a:rPr lang="en-CA" baseline="0" dirty="0">
                <a:ea typeface="Yu Mincho" panose="02020400000000000000" pitchFamily="18" charset="-128"/>
                <a:cs typeface="Times New Roman" panose="02020603050405020304" pitchFamily="18" charset="0"/>
              </a:rPr>
              <a:t> can</a:t>
            </a:r>
            <a:r>
              <a:rPr lang="en-CA" dirty="0">
                <a:ea typeface="Yu Mincho" panose="02020400000000000000" pitchFamily="18" charset="-128"/>
                <a:cs typeface="Times New Roman" panose="02020603050405020304" pitchFamily="18" charset="0"/>
              </a:rPr>
              <a:t> share.</a:t>
            </a:r>
          </a:p>
          <a:p>
            <a:pPr marL="345369" marR="0" lvl="0" indent="-345369" algn="l" defTabSz="914400" rtl="0" eaLnBrk="1" fontAlgn="auto" latinLnBrk="0" hangingPunct="1">
              <a:lnSpc>
                <a:spcPct val="100000"/>
              </a:lnSpc>
              <a:spcBef>
                <a:spcPts val="604"/>
              </a:spcBef>
              <a:spcAft>
                <a:spcPts val="604"/>
              </a:spcAft>
              <a:buClrTx/>
              <a:buSzTx/>
              <a:buFont typeface="Symbol" panose="05050102010706020507" pitchFamily="18" charset="2"/>
              <a:buChar char=""/>
              <a:tabLst>
                <a:tab pos="230246" algn="l"/>
                <a:tab pos="460492" algn="l"/>
              </a:tabLst>
              <a:defRPr/>
            </a:pPr>
            <a:r>
              <a:rPr lang="en-US" kern="1200" dirty="0">
                <a:effectLst/>
                <a:ea typeface="+mn-ea"/>
                <a:cs typeface="+mn-cs"/>
              </a:rPr>
              <a:t>Tell participants that you will be sharing the slides with them after the presentation.</a:t>
            </a: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2</a:t>
            </a:fld>
            <a:endParaRPr lang="en-CA"/>
          </a:p>
        </p:txBody>
      </p:sp>
    </p:spTree>
    <p:extLst>
      <p:ext uri="{BB962C8B-B14F-4D97-AF65-F5344CB8AC3E}">
        <p14:creationId xmlns:p14="http://schemas.microsoft.com/office/powerpoint/2010/main" val="198302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b="1" dirty="0">
                <a:effectLst/>
                <a:latin typeface="Calibri" panose="020F0502020204030204" pitchFamily="34" charset="0"/>
                <a:ea typeface="Times New Roman" panose="02020603050405020304" pitchFamily="18" charset="0"/>
              </a:rPr>
              <a:t>Question 1</a:t>
            </a:r>
            <a:r>
              <a:rPr lang="en-US" sz="1200" b="0" dirty="0">
                <a:effectLst/>
                <a:latin typeface="Calibri" panose="020F0502020204030204" pitchFamily="34" charset="0"/>
                <a:ea typeface="Times New Roman" panose="02020603050405020304" pitchFamily="18" charset="0"/>
              </a:rPr>
              <a:t>: </a:t>
            </a:r>
            <a:r>
              <a:rPr lang="en-US" sz="1200" b="0" dirty="0">
                <a:solidFill>
                  <a:schemeClr val="accent2"/>
                </a:solidFill>
                <a:effectLst/>
                <a:latin typeface="Calibri" panose="020F0502020204030204" pitchFamily="34" charset="0"/>
                <a:ea typeface="Times New Roman" panose="02020603050405020304" pitchFamily="18" charset="0"/>
              </a:rPr>
              <a:t>Is it legal for a 15- and a 16-year-old to have sex</a:t>
            </a:r>
            <a:r>
              <a:rPr lang="en-US" sz="1200" b="0" dirty="0">
                <a:effectLst/>
                <a:latin typeface="Calibri" panose="020F0502020204030204" pitchFamily="34" charset="0"/>
                <a:ea typeface="Times New Roman" panose="02020603050405020304" pitchFamily="18" charset="0"/>
              </a:rPr>
              <a:t>? </a:t>
            </a:r>
            <a:r>
              <a:rPr lang="en-US" sz="1200" b="1" dirty="0">
                <a:effectLst/>
                <a:latin typeface="Calibri" panose="020F0502020204030204" pitchFamily="34" charset="0"/>
                <a:ea typeface="Times New Roman" panose="02020603050405020304" pitchFamily="18" charset="0"/>
              </a:rPr>
              <a:t>Answer </a:t>
            </a:r>
            <a:r>
              <a:rPr lang="en-CA" sz="1200" b="1" dirty="0">
                <a:latin typeface="+mn-lt"/>
                <a:ea typeface="Calibri" panose="020F0502020204030204" pitchFamily="34" charset="0"/>
                <a:cs typeface="Times New Roman" panose="02020603050405020304" pitchFamily="18" charset="0"/>
              </a:rPr>
              <a:t>—</a:t>
            </a:r>
            <a:r>
              <a:rPr lang="en-US" sz="1200" b="1" dirty="0">
                <a:effectLst/>
                <a:latin typeface="Calibri" panose="020F0502020204030204" pitchFamily="34" charset="0"/>
                <a:ea typeface="Times New Roman" panose="02020603050405020304" pitchFamily="18" charset="0"/>
              </a:rPr>
              <a:t> YES</a:t>
            </a:r>
            <a:r>
              <a:rPr lang="en-US" sz="1200" dirty="0">
                <a:effectLst/>
                <a:latin typeface="Calibri" panose="020F050202020403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200" dirty="0">
              <a:effectLst/>
              <a:latin typeface="Calibri" panose="020F0502020204030204" pitchFamily="34" charset="0"/>
              <a:ea typeface="Times New Roman" panose="02020603050405020304" pitchFamily="18" charset="0"/>
            </a:endParaRPr>
          </a:p>
          <a:p>
            <a:pPr marL="342900" lvl="0" indent="-252000">
              <a:lnSpc>
                <a:spcPct val="115000"/>
              </a:lnSpc>
              <a:spcBef>
                <a:spcPts val="600"/>
              </a:spcBef>
              <a:spcAft>
                <a:spcPts val="600"/>
              </a:spcAft>
              <a:buFont typeface="Symbol" panose="05050102010706020507" pitchFamily="18" charset="2"/>
              <a:buChar char=""/>
              <a:tabLst>
                <a:tab pos="168910" algn="l"/>
              </a:tabLst>
            </a:pPr>
            <a:r>
              <a:rPr lang="en-US" sz="1200" dirty="0">
                <a:effectLst/>
                <a:latin typeface="Calibri" panose="020F0502020204030204" pitchFamily="34" charset="0"/>
                <a:ea typeface="Times New Roman" panose="02020603050405020304" pitchFamily="18" charset="0"/>
              </a:rPr>
              <a:t>Sexual consent for young people is limited as follows:</a:t>
            </a:r>
            <a:endParaRPr lang="en-CA" sz="1200" dirty="0">
              <a:effectLst/>
              <a:latin typeface="Times New Roman" panose="02020603050405020304" pitchFamily="18" charset="0"/>
              <a:ea typeface="Yu Mincho" panose="02020400000000000000" pitchFamily="18" charset="-128"/>
            </a:endParaRPr>
          </a:p>
          <a:p>
            <a:pPr marL="396000" lvl="1" indent="-144000">
              <a:spcBef>
                <a:spcPts val="600"/>
              </a:spcBef>
              <a:spcAft>
                <a:spcPts val="600"/>
              </a:spcAft>
              <a:buFont typeface="Calibri" panose="020F0502020204030204" pitchFamily="34" charset="0"/>
              <a:buChar char="-"/>
              <a:tabLst>
                <a:tab pos="457200" algn="l"/>
              </a:tabLst>
            </a:pPr>
            <a:r>
              <a:rPr lang="en-CA" sz="1200" dirty="0">
                <a:effectLst/>
                <a:latin typeface="Calibri" panose="020F0502020204030204" pitchFamily="34" charset="0"/>
                <a:ea typeface="Calibri" panose="020F0502020204030204" pitchFamily="34" charset="0"/>
              </a:rPr>
              <a:t>12-17 years: can NOT consent with a person in a position of authority (teacher, coach, etc.)</a:t>
            </a:r>
            <a:endParaRPr lang="en-CA" sz="1200" dirty="0">
              <a:effectLst/>
              <a:latin typeface="Times New Roman" panose="02020603050405020304" pitchFamily="18" charset="0"/>
              <a:ea typeface="Calibri" panose="020F0502020204030204" pitchFamily="34" charset="0"/>
            </a:endParaRPr>
          </a:p>
          <a:p>
            <a:pPr marL="396000" lvl="1" indent="-144000">
              <a:spcBef>
                <a:spcPts val="600"/>
              </a:spcBef>
              <a:spcAft>
                <a:spcPts val="600"/>
              </a:spcAft>
              <a:buFont typeface="Calibri" panose="020F0502020204030204" pitchFamily="34" charset="0"/>
              <a:buChar char="-"/>
              <a:tabLst>
                <a:tab pos="457200" algn="l"/>
              </a:tabLst>
            </a:pPr>
            <a:r>
              <a:rPr lang="en-CA" sz="1200" dirty="0">
                <a:effectLst/>
                <a:latin typeface="Calibri" panose="020F0502020204030204" pitchFamily="34" charset="0"/>
                <a:ea typeface="Calibri" panose="020F0502020204030204" pitchFamily="34" charset="0"/>
              </a:rPr>
              <a:t>12–13 years: can only consent with a person less than 2 years older</a:t>
            </a:r>
            <a:endParaRPr lang="en-CA" sz="1200" dirty="0">
              <a:effectLst/>
              <a:latin typeface="Times New Roman" panose="02020603050405020304" pitchFamily="18" charset="0"/>
              <a:ea typeface="Calibri" panose="020F0502020204030204" pitchFamily="34" charset="0"/>
            </a:endParaRPr>
          </a:p>
          <a:p>
            <a:pPr marL="396000" lvl="1" indent="-144000">
              <a:spcBef>
                <a:spcPts val="600"/>
              </a:spcBef>
              <a:spcAft>
                <a:spcPts val="600"/>
              </a:spcAft>
              <a:buFont typeface="Calibri" panose="020F0502020204030204" pitchFamily="34" charset="0"/>
              <a:buChar char="-"/>
              <a:tabLst>
                <a:tab pos="457200" algn="l"/>
              </a:tabLst>
            </a:pPr>
            <a:r>
              <a:rPr lang="en-CA" sz="1200" dirty="0">
                <a:effectLst/>
                <a:latin typeface="Calibri" panose="020F0502020204030204" pitchFamily="34" charset="0"/>
                <a:ea typeface="Calibri" panose="020F0502020204030204" pitchFamily="34" charset="0"/>
              </a:rPr>
              <a:t>14–15 years: can only consent with a person less than 5 years older</a:t>
            </a:r>
            <a:endParaRPr lang="en-CA" sz="1200" dirty="0">
              <a:effectLst/>
              <a:latin typeface="Times New Roman" panose="02020603050405020304" pitchFamily="18" charset="0"/>
              <a:ea typeface="Calibri" panose="020F0502020204030204" pitchFamily="34" charset="0"/>
            </a:endParaRPr>
          </a:p>
          <a:p>
            <a:pPr marL="396000" lvl="1" indent="-144000">
              <a:spcBef>
                <a:spcPts val="600"/>
              </a:spcBef>
              <a:spcAft>
                <a:spcPts val="600"/>
              </a:spcAft>
              <a:buFont typeface="Calibri" panose="020F0502020204030204" pitchFamily="34" charset="0"/>
              <a:buChar char="-"/>
              <a:tabLst>
                <a:tab pos="457200" algn="l"/>
              </a:tabLst>
            </a:pPr>
            <a:r>
              <a:rPr lang="en-CA" sz="1200" dirty="0">
                <a:effectLst/>
                <a:latin typeface="Calibri" panose="020F0502020204030204" pitchFamily="34" charset="0"/>
                <a:ea typeface="Calibri" panose="020F0502020204030204" pitchFamily="34" charset="0"/>
              </a:rPr>
              <a:t>16–17 years: can consent with a person any number of years older</a:t>
            </a:r>
            <a:endParaRPr lang="en-CA" sz="1200" dirty="0">
              <a:effectLst/>
              <a:latin typeface="Times New Roman" panose="02020603050405020304" pitchFamily="18" charset="0"/>
              <a:ea typeface="Calibri" panose="020F0502020204030204" pitchFamily="34" charset="0"/>
            </a:endParaRPr>
          </a:p>
          <a:p>
            <a:pPr marL="342900" lvl="0" indent="-252000">
              <a:lnSpc>
                <a:spcPct val="115000"/>
              </a:lnSpc>
              <a:spcBef>
                <a:spcPts val="600"/>
              </a:spcBef>
              <a:spcAft>
                <a:spcPts val="600"/>
              </a:spcAft>
              <a:buFont typeface="Symbol" panose="05050102010706020507" pitchFamily="18" charset="2"/>
              <a:buChar char=""/>
              <a:tabLst>
                <a:tab pos="168910" algn="l"/>
              </a:tabLst>
            </a:pPr>
            <a:r>
              <a:rPr lang="en-US" sz="1200" dirty="0">
                <a:effectLst/>
                <a:latin typeface="Calibri" panose="020F0502020204030204" pitchFamily="34" charset="0"/>
                <a:ea typeface="Yu Mincho" panose="02020400000000000000" pitchFamily="18" charset="-128"/>
              </a:rPr>
              <a:t>Use </a:t>
            </a:r>
            <a:r>
              <a:rPr lang="en-US" sz="1200" b="1" dirty="0">
                <a:effectLst/>
                <a:latin typeface="Calibri" panose="020F0502020204030204" pitchFamily="34" charset="0"/>
                <a:ea typeface="Yu Mincho" panose="02020400000000000000" pitchFamily="18" charset="-128"/>
              </a:rPr>
              <a:t>the next slide</a:t>
            </a:r>
            <a:r>
              <a:rPr lang="en-US" sz="1200" dirty="0">
                <a:effectLst/>
                <a:latin typeface="Calibri" panose="020F0502020204030204" pitchFamily="34" charset="0"/>
                <a:ea typeface="Yu Mincho" panose="02020400000000000000" pitchFamily="18" charset="-128"/>
              </a:rPr>
              <a:t> (age of consent) as a refresher from the true/false game at the beginning of the workshop</a:t>
            </a:r>
          </a:p>
          <a:p>
            <a:pPr marL="342900" lvl="0" indent="-252000">
              <a:lnSpc>
                <a:spcPct val="115000"/>
              </a:lnSpc>
              <a:spcBef>
                <a:spcPts val="600"/>
              </a:spcBef>
              <a:spcAft>
                <a:spcPts val="600"/>
              </a:spcAft>
              <a:buFont typeface="Symbol" panose="05050102010706020507" pitchFamily="18" charset="2"/>
              <a:buChar char=""/>
              <a:tabLst>
                <a:tab pos="168910" algn="l"/>
              </a:tabLst>
            </a:pPr>
            <a:endParaRPr lang="en-US" sz="1200" dirty="0">
              <a:effectLst/>
              <a:latin typeface="Calibri" panose="020F0502020204030204" pitchFamily="34" charset="0"/>
              <a:ea typeface="Yu Mincho" panose="02020400000000000000" pitchFamily="18" charset="-128"/>
            </a:endParaRPr>
          </a:p>
          <a:p>
            <a:pPr marL="0" lvl="0" indent="0">
              <a:lnSpc>
                <a:spcPct val="115000"/>
              </a:lnSpc>
              <a:spcBef>
                <a:spcPts val="600"/>
              </a:spcBef>
              <a:spcAft>
                <a:spcPts val="600"/>
              </a:spcAft>
              <a:buFont typeface="Symbol" panose="05050102010706020507" pitchFamily="18" charset="2"/>
              <a:buNone/>
              <a:tabLst>
                <a:tab pos="168910" algn="l"/>
              </a:tabLst>
            </a:pPr>
            <a:r>
              <a:rPr lang="en-US" sz="1200" b="1" dirty="0">
                <a:effectLst/>
                <a:latin typeface="Calibri" panose="020F0502020204030204" pitchFamily="34" charset="0"/>
                <a:ea typeface="Yu Mincho" panose="02020400000000000000" pitchFamily="18" charset="-128"/>
              </a:rPr>
              <a:t>Question 2: </a:t>
            </a:r>
            <a:r>
              <a:rPr lang="en-US" sz="1200" b="0" dirty="0">
                <a:effectLst/>
                <a:latin typeface="Calibri" panose="020F0502020204030204" pitchFamily="34" charset="0"/>
                <a:ea typeface="Yu Mincho" panose="02020400000000000000" pitchFamily="18" charset="-128"/>
              </a:rPr>
              <a:t>Can a doctor give a 15-year-old girl birth control pills</a:t>
            </a:r>
            <a:r>
              <a:rPr lang="en-US" sz="1200" b="1" dirty="0">
                <a:effectLst/>
                <a:latin typeface="Calibri" panose="020F0502020204030204" pitchFamily="34" charset="0"/>
                <a:ea typeface="Yu Mincho" panose="02020400000000000000" pitchFamily="18" charset="-128"/>
              </a:rPr>
              <a:t>? Answer – YES</a:t>
            </a:r>
          </a:p>
          <a:p>
            <a:pPr marL="342900" lvl="0" indent="-252000">
              <a:lnSpc>
                <a:spcPct val="115000"/>
              </a:lnSpc>
              <a:spcBef>
                <a:spcPts val="600"/>
              </a:spcBef>
              <a:spcAft>
                <a:spcPts val="600"/>
              </a:spcAft>
              <a:buFont typeface="Symbol" panose="05050102010706020507" pitchFamily="18" charset="2"/>
              <a:buChar char=""/>
              <a:tabLst>
                <a:tab pos="168910" algn="l"/>
              </a:tabLst>
            </a:pPr>
            <a:r>
              <a:rPr lang="en-US" sz="1200" dirty="0">
                <a:effectLst/>
                <a:latin typeface="+mn-lt"/>
                <a:ea typeface="Times New Roman" panose="02020603050405020304" pitchFamily="18" charset="0"/>
              </a:rPr>
              <a:t>A doctor takes medical instructions and delivers medical treatment (including prescriptions) directly to a person of any age. A person of any age can consent or refuse to consent once that person:</a:t>
            </a:r>
            <a:endParaRPr lang="en-CA" sz="1200" dirty="0">
              <a:effectLst/>
              <a:latin typeface="+mn-lt"/>
              <a:ea typeface="Yu Mincho" panose="02020400000000000000" pitchFamily="18" charset="-128"/>
            </a:endParaRPr>
          </a:p>
          <a:p>
            <a:pPr marL="504000" lvl="0" indent="-180000">
              <a:spcBef>
                <a:spcPts val="600"/>
              </a:spcBef>
              <a:spcAft>
                <a:spcPts val="600"/>
              </a:spcAft>
              <a:buFont typeface="+mj-lt"/>
              <a:buAutoNum type="arabicPeriod"/>
              <a:tabLst>
                <a:tab pos="457200" algn="l"/>
              </a:tabLst>
            </a:pPr>
            <a:r>
              <a:rPr lang="en-CA" sz="1200" dirty="0">
                <a:effectLst/>
                <a:latin typeface="+mn-lt"/>
                <a:ea typeface="Times New Roman" panose="02020603050405020304" pitchFamily="18" charset="0"/>
              </a:rPr>
              <a:t>Understands the medical treatment involved</a:t>
            </a:r>
          </a:p>
          <a:p>
            <a:pPr marL="504000" lvl="0" indent="-180000">
              <a:spcBef>
                <a:spcPts val="600"/>
              </a:spcBef>
              <a:spcAft>
                <a:spcPts val="600"/>
              </a:spcAft>
              <a:buFont typeface="+mj-lt"/>
              <a:buAutoNum type="arabicPeriod"/>
              <a:tabLst>
                <a:tab pos="457200" algn="l"/>
              </a:tabLst>
            </a:pPr>
            <a:r>
              <a:rPr lang="en-CA" sz="1200" dirty="0">
                <a:effectLst/>
                <a:latin typeface="+mn-lt"/>
                <a:ea typeface="Times New Roman" panose="02020603050405020304" pitchFamily="18" charset="0"/>
              </a:rPr>
              <a:t>Understands the consequences of getting the treatment or refusing the treatment</a:t>
            </a:r>
          </a:p>
          <a:p>
            <a:pPr marL="342900" lvl="0" indent="-252000">
              <a:lnSpc>
                <a:spcPct val="115000"/>
              </a:lnSpc>
              <a:spcBef>
                <a:spcPts val="600"/>
              </a:spcBef>
              <a:spcAft>
                <a:spcPts val="600"/>
              </a:spcAft>
              <a:buFont typeface="Symbol" panose="05050102010706020507" pitchFamily="18" charset="2"/>
              <a:buChar char=""/>
              <a:tabLst>
                <a:tab pos="168910" algn="l"/>
              </a:tabLst>
            </a:pPr>
            <a:r>
              <a:rPr lang="en-US" sz="1200" dirty="0">
                <a:effectLst/>
                <a:latin typeface="+mn-lt"/>
                <a:ea typeface="Times New Roman" panose="02020603050405020304" pitchFamily="18" charset="0"/>
              </a:rPr>
              <a:t>Almost every 15-year-old will be capable of consenting to birth control on their own because almost every 15-year-old understands what that means and the consequences of taking the pill or not. The only exception might be a 15-year-old who has a serious mental disorder that affects their ability to understand this kind of information. </a:t>
            </a:r>
          </a:p>
          <a:p>
            <a:pPr marL="342900" lvl="0" indent="-252000">
              <a:lnSpc>
                <a:spcPct val="115000"/>
              </a:lnSpc>
              <a:spcBef>
                <a:spcPts val="600"/>
              </a:spcBef>
              <a:spcAft>
                <a:spcPts val="600"/>
              </a:spcAft>
              <a:buFont typeface="Symbol" panose="05050102010706020507" pitchFamily="18" charset="2"/>
              <a:buChar char=""/>
              <a:tabLst>
                <a:tab pos="168910" algn="l"/>
              </a:tabLst>
            </a:pPr>
            <a:endParaRPr lang="en-US" sz="1200" dirty="0">
              <a:effectLst/>
              <a:latin typeface="+mn-lt"/>
              <a:ea typeface="Times New Roman" panose="02020603050405020304" pitchFamily="18" charset="0"/>
            </a:endParaRPr>
          </a:p>
          <a:p>
            <a:pPr marL="90900" marR="0" lvl="0" indent="0" algn="l" defTabSz="914400" rtl="0" eaLnBrk="1" fontAlgn="auto" latinLnBrk="0" hangingPunct="1">
              <a:lnSpc>
                <a:spcPct val="115000"/>
              </a:lnSpc>
              <a:spcBef>
                <a:spcPts val="600"/>
              </a:spcBef>
              <a:spcAft>
                <a:spcPts val="600"/>
              </a:spcAft>
              <a:buClrTx/>
              <a:buSzTx/>
              <a:buFont typeface="Symbol" panose="05050102010706020507" pitchFamily="18" charset="2"/>
              <a:buNone/>
              <a:tabLst>
                <a:tab pos="168910" algn="l"/>
              </a:tabLst>
              <a:defRPr/>
            </a:pPr>
            <a:r>
              <a:rPr lang="en-US" sz="1200" b="1" dirty="0">
                <a:effectLst/>
                <a:latin typeface="Calibri" panose="020F0502020204030204" pitchFamily="34" charset="0"/>
                <a:ea typeface="Yu Mincho" panose="02020400000000000000" pitchFamily="18" charset="-128"/>
              </a:rPr>
              <a:t>Question 3: </a:t>
            </a:r>
            <a:r>
              <a:rPr lang="en-US" sz="1200" b="0" dirty="0">
                <a:effectLst/>
                <a:latin typeface="Calibri" panose="020F0502020204030204" pitchFamily="34" charset="0"/>
                <a:ea typeface="Yu Mincho" panose="02020400000000000000" pitchFamily="18" charset="-128"/>
              </a:rPr>
              <a:t>Can a doctor talk to a parent about their child’s medical information? </a:t>
            </a:r>
            <a:r>
              <a:rPr lang="en-US" sz="1200" b="1" dirty="0">
                <a:effectLst/>
                <a:latin typeface="Calibri" panose="020F0502020204030204" pitchFamily="34" charset="0"/>
                <a:ea typeface="Yu Mincho" panose="02020400000000000000" pitchFamily="18" charset="-128"/>
              </a:rPr>
              <a:t>Answer – NO</a:t>
            </a:r>
          </a:p>
          <a:p>
            <a:pPr marL="342900" lvl="0" indent="-342900">
              <a:lnSpc>
                <a:spcPct val="115000"/>
              </a:lnSpc>
              <a:spcBef>
                <a:spcPts val="600"/>
              </a:spcBef>
              <a:spcAft>
                <a:spcPts val="600"/>
              </a:spcAft>
              <a:buFont typeface="Symbol" panose="05050102010706020507" pitchFamily="18" charset="2"/>
              <a:buChar char=""/>
              <a:tabLst>
                <a:tab pos="168910" algn="l"/>
              </a:tabLst>
            </a:pPr>
            <a:r>
              <a:rPr lang="en-US" sz="1200" dirty="0">
                <a:effectLst/>
                <a:latin typeface="+mn-lt"/>
                <a:ea typeface="Times New Roman" panose="02020603050405020304" pitchFamily="18" charset="0"/>
              </a:rPr>
              <a:t>A healthcare provider must get a young person’s permission before they share the young person’s health information with anyone else, including with the young person’s parent. There is no set age for this right to privacy. It’s the same as the right to refuse or consent to treatment. If the young person can understand what their health care information is, and they can understand the consequences of disclosing it, then they get to choose who the information is disclosed to. </a:t>
            </a:r>
            <a:endParaRPr lang="en-CA" sz="1200" dirty="0">
              <a:effectLst/>
              <a:latin typeface="+mn-lt"/>
              <a:ea typeface="Yu Mincho" panose="02020400000000000000" pitchFamily="18" charset="-128"/>
            </a:endParaRPr>
          </a:p>
          <a:p>
            <a:pPr marL="342900" lvl="0" indent="-342900">
              <a:lnSpc>
                <a:spcPct val="115000"/>
              </a:lnSpc>
              <a:spcBef>
                <a:spcPts val="600"/>
              </a:spcBef>
              <a:spcAft>
                <a:spcPts val="600"/>
              </a:spcAft>
              <a:buFont typeface="Symbol" panose="05050102010706020507" pitchFamily="18" charset="2"/>
              <a:buChar char=""/>
              <a:tabLst>
                <a:tab pos="168910" algn="l"/>
              </a:tabLst>
            </a:pPr>
            <a:r>
              <a:rPr lang="en-US" sz="1200" dirty="0">
                <a:effectLst/>
                <a:latin typeface="+mn-lt"/>
                <a:ea typeface="Times New Roman" panose="02020603050405020304" pitchFamily="18" charset="0"/>
              </a:rPr>
              <a:t>If a healthcare provider gives a parent information without the young person’s permission, the young person can complain to the Information and Privacy Commissioner of Ontario (</a:t>
            </a:r>
            <a:r>
              <a:rPr lang="en-US" sz="1200" dirty="0" err="1">
                <a:effectLst/>
                <a:latin typeface="+mn-lt"/>
                <a:ea typeface="Times New Roman" panose="02020603050405020304" pitchFamily="18" charset="0"/>
              </a:rPr>
              <a:t>IPCO</a:t>
            </a:r>
            <a:r>
              <a:rPr lang="en-US" sz="1200" dirty="0">
                <a:effectLst/>
                <a:latin typeface="+mn-lt"/>
                <a:ea typeface="Times New Roman" panose="02020603050405020304" pitchFamily="18" charset="0"/>
              </a:rPr>
              <a:t>) and to the healthcare provider’s professional governing body.</a:t>
            </a:r>
            <a:endParaRPr lang="en-CA" sz="1200" dirty="0">
              <a:effectLst/>
              <a:latin typeface="+mn-lt"/>
              <a:ea typeface="Yu Mincho" panose="02020400000000000000" pitchFamily="18" charset="-128"/>
            </a:endParaRPr>
          </a:p>
          <a:p>
            <a:pPr marL="90900" marR="0" lvl="0" indent="0" algn="l" defTabSz="914400" rtl="0" eaLnBrk="1" fontAlgn="auto" latinLnBrk="0" hangingPunct="1">
              <a:lnSpc>
                <a:spcPct val="115000"/>
              </a:lnSpc>
              <a:spcBef>
                <a:spcPts val="600"/>
              </a:spcBef>
              <a:spcAft>
                <a:spcPts val="600"/>
              </a:spcAft>
              <a:buClrTx/>
              <a:buSzTx/>
              <a:buFont typeface="Symbol" panose="05050102010706020507" pitchFamily="18" charset="2"/>
              <a:buNone/>
              <a:tabLst>
                <a:tab pos="168910" algn="l"/>
              </a:tabLst>
              <a:defRPr/>
            </a:pPr>
            <a:endParaRPr lang="en-US" sz="1200" b="1" dirty="0">
              <a:effectLst/>
              <a:latin typeface="Calibri" panose="020F0502020204030204" pitchFamily="34" charset="0"/>
              <a:ea typeface="Yu Mincho" panose="02020400000000000000" pitchFamily="18" charset="-128"/>
            </a:endParaRPr>
          </a:p>
          <a:p>
            <a:pPr marL="90900" lvl="0" indent="0">
              <a:lnSpc>
                <a:spcPct val="115000"/>
              </a:lnSpc>
              <a:spcBef>
                <a:spcPts val="600"/>
              </a:spcBef>
              <a:spcAft>
                <a:spcPts val="600"/>
              </a:spcAft>
              <a:buFont typeface="Symbol" panose="05050102010706020507" pitchFamily="18" charset="2"/>
              <a:buNone/>
              <a:tabLst>
                <a:tab pos="168910" algn="l"/>
              </a:tabLst>
            </a:pPr>
            <a:endParaRPr lang="en-CA" sz="1200" dirty="0">
              <a:effectLst/>
              <a:latin typeface="+mn-lt"/>
              <a:ea typeface="Yu Mincho" panose="02020400000000000000" pitchFamily="18" charset="-128"/>
            </a:endParaRPr>
          </a:p>
          <a:p>
            <a:pPr marL="0" lvl="0" indent="0">
              <a:lnSpc>
                <a:spcPct val="115000"/>
              </a:lnSpc>
              <a:spcBef>
                <a:spcPts val="600"/>
              </a:spcBef>
              <a:spcAft>
                <a:spcPts val="600"/>
              </a:spcAft>
              <a:buFont typeface="Symbol" panose="05050102010706020507" pitchFamily="18" charset="2"/>
              <a:buNone/>
              <a:tabLst>
                <a:tab pos="168910" algn="l"/>
              </a:tabLst>
            </a:pPr>
            <a:endParaRPr lang="en-US" sz="1200" b="1" dirty="0">
              <a:effectLst/>
              <a:latin typeface="Calibri" panose="020F0502020204030204" pitchFamily="34" charset="0"/>
              <a:ea typeface="Yu Mincho" panose="02020400000000000000" pitchFamily="18" charset="-128"/>
            </a:endParaRPr>
          </a:p>
          <a:p>
            <a:pPr marL="0" lvl="0" indent="0">
              <a:lnSpc>
                <a:spcPct val="115000"/>
              </a:lnSpc>
              <a:spcBef>
                <a:spcPts val="600"/>
              </a:spcBef>
              <a:spcAft>
                <a:spcPts val="600"/>
              </a:spcAft>
              <a:buFont typeface="Symbol" panose="05050102010706020507" pitchFamily="18" charset="2"/>
              <a:buNone/>
              <a:tabLst>
                <a:tab pos="168910" algn="l"/>
              </a:tabLst>
            </a:pPr>
            <a:r>
              <a:rPr lang="en-US" sz="1200" dirty="0">
                <a:effectLst/>
                <a:latin typeface="Calibri" panose="020F0502020204030204" pitchFamily="34" charset="0"/>
                <a:ea typeface="Yu Mincho" panose="02020400000000000000" pitchFamily="18" charset="-128"/>
              </a:rPr>
              <a:t> </a:t>
            </a: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20</a:t>
            </a:fld>
            <a:endParaRPr lang="en-CA"/>
          </a:p>
        </p:txBody>
      </p:sp>
    </p:spTree>
    <p:extLst>
      <p:ext uri="{BB962C8B-B14F-4D97-AF65-F5344CB8AC3E}">
        <p14:creationId xmlns:p14="http://schemas.microsoft.com/office/powerpoint/2010/main" val="1727995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CA" sz="1400" dirty="0">
                <a:effectLst/>
                <a:latin typeface="+mn-lt"/>
                <a:ea typeface="Times New Roman" panose="02020603050405020304" pitchFamily="18" charset="0"/>
              </a:rPr>
              <a:t>This slide presents a table with the age of consent for four age groups. A handout is included in the Activity handouts section of the Trainer’s Guide with this same information that you can share with participants. </a:t>
            </a: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21</a:t>
            </a:fld>
            <a:endParaRPr lang="en-CA"/>
          </a:p>
        </p:txBody>
      </p:sp>
    </p:spTree>
    <p:extLst>
      <p:ext uri="{BB962C8B-B14F-4D97-AF65-F5344CB8AC3E}">
        <p14:creationId xmlns:p14="http://schemas.microsoft.com/office/powerpoint/2010/main" val="314746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246">
              <a:lnSpc>
                <a:spcPct val="115000"/>
              </a:lnSpc>
            </a:pPr>
            <a:r>
              <a:rPr lang="en-CA" b="1" i="1" dirty="0">
                <a:latin typeface="Arial" panose="020B0604020202020204" pitchFamily="34" charset="0"/>
                <a:ea typeface="Heiti TC Medium"/>
                <a:cs typeface="Times New Roman" panose="02020603050405020304" pitchFamily="18" charset="0"/>
              </a:rPr>
              <a:t>Note about using these scenarios</a:t>
            </a:r>
          </a:p>
          <a:p>
            <a:pPr marL="345369" indent="-345369">
              <a:lnSpc>
                <a:spcPct val="115000"/>
              </a:lnSpc>
              <a:spcAft>
                <a:spcPts val="600"/>
              </a:spcAft>
              <a:buFont typeface="Symbol" panose="05050102010706020507" pitchFamily="18" charset="2"/>
              <a:buChar char=""/>
            </a:pPr>
            <a:r>
              <a:rPr lang="en-CA" sz="1400" dirty="0">
                <a:latin typeface="+mn-lt"/>
                <a:ea typeface="Heiti TC Medium"/>
                <a:cs typeface="Times New Roman" panose="02020603050405020304" pitchFamily="18" charset="0"/>
              </a:rPr>
              <a:t>Read each scenario aloud, followed by the questions. Give participants a minute or so to answer the questions for themselves, or to the group, then move to the next slide with the answers. </a:t>
            </a:r>
            <a:endParaRPr lang="en-CA" sz="1400" dirty="0">
              <a:latin typeface="+mn-lt"/>
              <a:ea typeface="Calibri" panose="020F0502020204030204" pitchFamily="34" charset="0"/>
              <a:cs typeface="Times New Roman" panose="02020603050405020304" pitchFamily="18" charset="0"/>
            </a:endParaRPr>
          </a:p>
          <a:p>
            <a:pPr marL="345369" indent="-345369">
              <a:lnSpc>
                <a:spcPct val="115000"/>
              </a:lnSpc>
              <a:spcAft>
                <a:spcPts val="600"/>
              </a:spcAft>
              <a:buFont typeface="Symbol" panose="05050102010706020507" pitchFamily="18" charset="2"/>
              <a:buChar char=""/>
            </a:pPr>
            <a:r>
              <a:rPr lang="en-CA" sz="1400" dirty="0">
                <a:latin typeface="+mn-lt"/>
                <a:ea typeface="Heiti TC Medium"/>
                <a:cs typeface="Times New Roman" panose="02020603050405020304" pitchFamily="18" charset="0"/>
              </a:rPr>
              <a:t>In these scenarios, participants should start every situation by first acknowledging the Youth Rights Framework. They should get into the habit of applying this framework to every situation they face. By the end of the scenarios, applying this framework should feel almost like second nature.  </a:t>
            </a:r>
            <a:endParaRPr lang="en-CA" sz="1400" dirty="0">
              <a:latin typeface="+mn-lt"/>
              <a:ea typeface="Calibri" panose="020F0502020204030204" pitchFamily="34" charset="0"/>
              <a:cs typeface="Times New Roman" panose="02020603050405020304" pitchFamily="18" charset="0"/>
            </a:endParaRPr>
          </a:p>
          <a:p>
            <a:pPr marL="345369" indent="-345369">
              <a:lnSpc>
                <a:spcPct val="115000"/>
              </a:lnSpc>
              <a:spcAft>
                <a:spcPts val="600"/>
              </a:spcAft>
              <a:buFont typeface="Symbol" panose="05050102010706020507" pitchFamily="18" charset="2"/>
              <a:buChar char=""/>
            </a:pPr>
            <a:r>
              <a:rPr lang="en-CA" sz="1400" dirty="0">
                <a:latin typeface="+mn-lt"/>
                <a:ea typeface="Heiti TC Medium"/>
                <a:cs typeface="Times New Roman" panose="02020603050405020304" pitchFamily="18" charset="0"/>
              </a:rPr>
              <a:t>While the names in the scenarios are fake, the situations are based on real clients. These are situations that Justice for Children and Youth (JFCY) lawyers deal with on a regular basis. </a:t>
            </a:r>
            <a:endParaRPr lang="en-CA" sz="1400" b="0" i="0" dirty="0">
              <a:latin typeface="+mn-lt"/>
              <a:ea typeface="Heiti TC Medium"/>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22</a:t>
            </a:fld>
            <a:endParaRPr lang="en-CA"/>
          </a:p>
        </p:txBody>
      </p:sp>
    </p:spTree>
    <p:extLst>
      <p:ext uri="{BB962C8B-B14F-4D97-AF65-F5344CB8AC3E}">
        <p14:creationId xmlns:p14="http://schemas.microsoft.com/office/powerpoint/2010/main" val="27331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Question 1: </a:t>
            </a:r>
            <a:r>
              <a:rPr lang="en-CA" b="0" dirty="0"/>
              <a:t>Can a 16-year-old be involved in special education decisions even if their parent doesn’t approve? </a:t>
            </a:r>
            <a:r>
              <a:rPr lang="en-CA" b="1" dirty="0"/>
              <a:t>Answer </a:t>
            </a:r>
            <a:r>
              <a:rPr lang="en-CA" sz="1200" b="1" dirty="0">
                <a:latin typeface="+mn-lt"/>
                <a:ea typeface="Calibri" panose="020F0502020204030204" pitchFamily="34" charset="0"/>
                <a:cs typeface="Times New Roman" panose="02020603050405020304" pitchFamily="18" charset="0"/>
              </a:rPr>
              <a:t>—</a:t>
            </a:r>
            <a:r>
              <a:rPr lang="en-CA" b="1" dirty="0"/>
              <a:t> YES</a:t>
            </a:r>
          </a:p>
          <a:p>
            <a:endParaRPr lang="en-CA" b="1" dirty="0"/>
          </a:p>
          <a:p>
            <a:pPr marL="342000" marR="0" lvl="0" indent="-252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effectLst/>
                <a:latin typeface="+mn-lt"/>
                <a:ea typeface="Times New Roman" panose="02020603050405020304" pitchFamily="18" charset="0"/>
              </a:rPr>
              <a:t>The </a:t>
            </a:r>
            <a:r>
              <a:rPr lang="en-US" sz="1200" i="1" dirty="0">
                <a:effectLst/>
                <a:latin typeface="+mn-lt"/>
                <a:ea typeface="Times New Roman" panose="02020603050405020304" pitchFamily="18" charset="0"/>
              </a:rPr>
              <a:t>Education Act</a:t>
            </a:r>
            <a:r>
              <a:rPr lang="en-US" sz="1200" dirty="0">
                <a:effectLst/>
                <a:latin typeface="+mn-lt"/>
                <a:ea typeface="Times New Roman" panose="02020603050405020304" pitchFamily="18" charset="0"/>
              </a:rPr>
              <a:t> says that a student who is 16 years or older has the right to be involved in decisions about their special education needs. Students who are younger than 16 are also allowed to participate in those decisions if the parent/s consent, but they don’t have the right to participate. </a:t>
            </a:r>
            <a:endParaRPr lang="en-CA" sz="1200" dirty="0">
              <a:effectLst/>
              <a:latin typeface="+mn-lt"/>
              <a:ea typeface="Yu Mincho" panose="02020400000000000000" pitchFamily="18" charset="-128"/>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CA" b="1" dirty="0"/>
              <a:t>Question 2: </a:t>
            </a:r>
            <a:r>
              <a:rPr lang="en-CA" b="0" dirty="0"/>
              <a:t>Can a 16-year-old access their own student records? </a:t>
            </a:r>
            <a:r>
              <a:rPr lang="en-CA" b="1" dirty="0"/>
              <a:t>Answer </a:t>
            </a:r>
            <a:r>
              <a:rPr lang="en-CA" sz="1200" b="1" dirty="0">
                <a:latin typeface="+mn-lt"/>
                <a:ea typeface="Calibri" panose="020F0502020204030204" pitchFamily="34" charset="0"/>
                <a:cs typeface="Times New Roman" panose="02020603050405020304" pitchFamily="18" charset="0"/>
              </a:rPr>
              <a:t>—</a:t>
            </a:r>
            <a:r>
              <a:rPr lang="en-CA" b="1" dirty="0"/>
              <a:t> YES</a:t>
            </a:r>
          </a:p>
          <a:p>
            <a:pPr marL="342900" lvl="0" indent="-252000">
              <a:lnSpc>
                <a:spcPct val="115000"/>
              </a:lnSpc>
              <a:spcBef>
                <a:spcPts val="600"/>
              </a:spcBef>
              <a:spcAft>
                <a:spcPts val="600"/>
              </a:spcAft>
              <a:buFont typeface="Symbol" panose="05050102010706020507" pitchFamily="18" charset="2"/>
              <a:buChar char=""/>
              <a:tabLst>
                <a:tab pos="168910" algn="l"/>
              </a:tabLst>
            </a:pPr>
            <a:r>
              <a:rPr lang="en-US" sz="1200" dirty="0">
                <a:effectLst/>
                <a:latin typeface="+mn-lt"/>
                <a:ea typeface="Times New Roman" panose="02020603050405020304" pitchFamily="18" charset="0"/>
              </a:rPr>
              <a:t>A student of any age always has the legal right to access their own student records. These records are known as the Ontario Student Record or “</a:t>
            </a:r>
            <a:r>
              <a:rPr lang="en-US" sz="1200" dirty="0" err="1">
                <a:effectLst/>
                <a:latin typeface="+mn-lt"/>
                <a:ea typeface="Times New Roman" panose="02020603050405020304" pitchFamily="18" charset="0"/>
              </a:rPr>
              <a:t>OSR</a:t>
            </a:r>
            <a:r>
              <a:rPr lang="en-US" sz="1200" dirty="0">
                <a:effectLst/>
                <a:latin typeface="+mn-lt"/>
                <a:ea typeface="Times New Roman" panose="02020603050405020304" pitchFamily="18" charset="0"/>
              </a:rPr>
              <a:t>”. The </a:t>
            </a:r>
            <a:r>
              <a:rPr lang="en-US" sz="1200" dirty="0" err="1">
                <a:effectLst/>
                <a:latin typeface="+mn-lt"/>
                <a:ea typeface="Times New Roman" panose="02020603050405020304" pitchFamily="18" charset="0"/>
              </a:rPr>
              <a:t>OSR</a:t>
            </a:r>
            <a:r>
              <a:rPr lang="en-US" sz="1200" dirty="0">
                <a:effectLst/>
                <a:latin typeface="+mn-lt"/>
                <a:ea typeface="Times New Roman" panose="02020603050405020304" pitchFamily="18" charset="0"/>
              </a:rPr>
              <a:t> follows a student for their entire school career until the end of high school. It has information related to special education, enrollment, discipline, medical issues, and academic performance among many other things. </a:t>
            </a:r>
            <a:endParaRPr lang="en-CA" sz="1200" dirty="0">
              <a:effectLst/>
              <a:latin typeface="+mn-lt"/>
              <a:ea typeface="Yu Mincho" panose="02020400000000000000" pitchFamily="18" charset="-128"/>
            </a:endParaRPr>
          </a:p>
          <a:p>
            <a:pPr marL="342900" lvl="0" indent="-342900">
              <a:lnSpc>
                <a:spcPct val="115000"/>
              </a:lnSpc>
              <a:spcBef>
                <a:spcPts val="600"/>
              </a:spcBef>
              <a:spcAft>
                <a:spcPts val="600"/>
              </a:spcAft>
              <a:buFont typeface="Symbol" panose="05050102010706020507" pitchFamily="18" charset="2"/>
              <a:buChar char=""/>
              <a:tabLst>
                <a:tab pos="168910" algn="l"/>
              </a:tabLst>
            </a:pPr>
            <a:r>
              <a:rPr lang="en-US" sz="1200" dirty="0">
                <a:effectLst/>
                <a:latin typeface="+mn-lt"/>
                <a:ea typeface="Times New Roman" panose="02020603050405020304" pitchFamily="18" charset="0"/>
              </a:rPr>
              <a:t>Many students don’t know this, so it is useful here to emphasize the goal of the Youth Rights workshop: To recognize that youth are independent rights holders, for their own knowledge and for the community at large.  </a:t>
            </a:r>
            <a:endParaRPr lang="en-CA" sz="1200" dirty="0">
              <a:effectLst/>
              <a:latin typeface="+mn-lt"/>
              <a:ea typeface="Yu Mincho" panose="02020400000000000000" pitchFamily="18" charset="-128"/>
            </a:endParaRPr>
          </a:p>
          <a:p>
            <a:endParaRPr lang="en-CA" b="1" dirty="0"/>
          </a:p>
        </p:txBody>
      </p:sp>
      <p:sp>
        <p:nvSpPr>
          <p:cNvPr id="4" name="Slide Number Placeholder 3"/>
          <p:cNvSpPr>
            <a:spLocks noGrp="1"/>
          </p:cNvSpPr>
          <p:nvPr>
            <p:ph type="sldNum" sz="quarter" idx="5"/>
          </p:nvPr>
        </p:nvSpPr>
        <p:spPr/>
        <p:txBody>
          <a:bodyPr/>
          <a:lstStyle/>
          <a:p>
            <a:fld id="{E19AA93F-B8EA-40BF-A40E-657072069FE3}" type="slidenum">
              <a:rPr lang="en-CA" smtClean="0"/>
              <a:t>23</a:t>
            </a:fld>
            <a:endParaRPr lang="en-CA"/>
          </a:p>
        </p:txBody>
      </p:sp>
    </p:spTree>
    <p:extLst>
      <p:ext uri="{BB962C8B-B14F-4D97-AF65-F5344CB8AC3E}">
        <p14:creationId xmlns:p14="http://schemas.microsoft.com/office/powerpoint/2010/main" val="997354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246">
              <a:lnSpc>
                <a:spcPct val="115000"/>
              </a:lnSpc>
            </a:pPr>
            <a:r>
              <a:rPr lang="en-CA" b="1" i="1" dirty="0">
                <a:latin typeface="Arial" panose="020B0604020202020204" pitchFamily="34" charset="0"/>
                <a:ea typeface="Heiti TC Medium"/>
                <a:cs typeface="Times New Roman" panose="02020603050405020304" pitchFamily="18" charset="0"/>
              </a:rPr>
              <a:t>Note about using these scenarios</a:t>
            </a:r>
          </a:p>
          <a:p>
            <a:pPr marL="172800" indent="-172800">
              <a:lnSpc>
                <a:spcPct val="115000"/>
              </a:lnSpc>
              <a:spcAft>
                <a:spcPts val="600"/>
              </a:spcAft>
              <a:buFont typeface="Symbol" panose="05050102010706020507" pitchFamily="18" charset="2"/>
              <a:buChar char=""/>
            </a:pPr>
            <a:r>
              <a:rPr lang="en-CA" sz="1200" b="0" kern="1200" dirty="0">
                <a:solidFill>
                  <a:schemeClr val="tx1"/>
                </a:solidFill>
                <a:latin typeface="+mn-lt"/>
                <a:ea typeface="+mn-ea"/>
                <a:cs typeface="+mn-cs"/>
              </a:rPr>
              <a:t>Read</a:t>
            </a:r>
            <a:r>
              <a:rPr lang="en-CA" sz="1200" b="0" dirty="0">
                <a:latin typeface="+mn-lt"/>
                <a:ea typeface="Heiti TC Medium"/>
                <a:cs typeface="Times New Roman" panose="02020603050405020304" pitchFamily="18" charset="0"/>
              </a:rPr>
              <a:t> </a:t>
            </a:r>
            <a:r>
              <a:rPr lang="en-CA" sz="1200" dirty="0">
                <a:latin typeface="+mn-lt"/>
                <a:ea typeface="Heiti TC Medium"/>
                <a:cs typeface="Times New Roman" panose="02020603050405020304" pitchFamily="18" charset="0"/>
              </a:rPr>
              <a:t>each scenario aloud, followed by the questions. Give participants a minute or so to answer the questions for themselves, or to the group, then move to the next slide with the answers. </a:t>
            </a:r>
            <a:endParaRPr lang="en-CA" sz="1200" dirty="0">
              <a:latin typeface="+mn-lt"/>
              <a:ea typeface="Calibri" panose="020F0502020204030204" pitchFamily="34" charset="0"/>
              <a:cs typeface="Times New Roman" panose="02020603050405020304" pitchFamily="18" charset="0"/>
            </a:endParaRPr>
          </a:p>
          <a:p>
            <a:pPr marL="172800" indent="-172800">
              <a:lnSpc>
                <a:spcPct val="115000"/>
              </a:lnSpc>
              <a:spcAft>
                <a:spcPts val="600"/>
              </a:spcAft>
              <a:buFont typeface="Symbol" panose="05050102010706020507" pitchFamily="18" charset="2"/>
              <a:buChar char=""/>
            </a:pPr>
            <a:r>
              <a:rPr lang="en-CA" sz="1200" dirty="0">
                <a:latin typeface="+mn-lt"/>
                <a:ea typeface="Heiti TC Medium"/>
                <a:cs typeface="Times New Roman" panose="02020603050405020304" pitchFamily="18" charset="0"/>
              </a:rPr>
              <a:t>In these scenarios, participants should start every situation by first acknowledging the Youth Rights Framework. They should get into the habit of applying this framework to every situation they face. By the end of the scenarios, applying this framework should feel almost like second nature.  </a:t>
            </a:r>
            <a:endParaRPr lang="en-CA" sz="1200" dirty="0">
              <a:latin typeface="+mn-lt"/>
              <a:ea typeface="Calibri" panose="020F0502020204030204" pitchFamily="34" charset="0"/>
              <a:cs typeface="Times New Roman" panose="02020603050405020304" pitchFamily="18" charset="0"/>
            </a:endParaRPr>
          </a:p>
          <a:p>
            <a:pPr marL="172800" indent="-172800">
              <a:lnSpc>
                <a:spcPct val="115000"/>
              </a:lnSpc>
              <a:spcAft>
                <a:spcPts val="600"/>
              </a:spcAft>
              <a:buFont typeface="Symbol" panose="05050102010706020507" pitchFamily="18" charset="2"/>
              <a:buChar char=""/>
            </a:pPr>
            <a:r>
              <a:rPr lang="en-CA" sz="1200" dirty="0">
                <a:latin typeface="+mn-lt"/>
                <a:ea typeface="Heiti TC Medium"/>
                <a:cs typeface="Times New Roman" panose="02020603050405020304" pitchFamily="18" charset="0"/>
              </a:rPr>
              <a:t>While the names in the scenarios are fake, the situations are based on real clients. These are situations that </a:t>
            </a:r>
            <a:r>
              <a:rPr lang="en-CA" sz="1200" dirty="0" err="1">
                <a:latin typeface="+mn-lt"/>
                <a:ea typeface="Heiti TC Medium"/>
                <a:cs typeface="Times New Roman" panose="02020603050405020304" pitchFamily="18" charset="0"/>
              </a:rPr>
              <a:t>JFCY</a:t>
            </a:r>
            <a:r>
              <a:rPr lang="en-CA" sz="1200" dirty="0">
                <a:latin typeface="+mn-lt"/>
                <a:ea typeface="Heiti TC Medium"/>
                <a:cs typeface="Times New Roman" panose="02020603050405020304" pitchFamily="18" charset="0"/>
              </a:rPr>
              <a:t> lawyers deal with on a regular basis. </a:t>
            </a:r>
            <a:endParaRPr lang="en-CA" sz="1200" b="0" i="0" dirty="0">
              <a:latin typeface="+mn-lt"/>
              <a:ea typeface="Heiti TC Medium"/>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24</a:t>
            </a:fld>
            <a:endParaRPr lang="en-CA"/>
          </a:p>
        </p:txBody>
      </p:sp>
    </p:spTree>
    <p:extLst>
      <p:ext uri="{BB962C8B-B14F-4D97-AF65-F5344CB8AC3E}">
        <p14:creationId xmlns:p14="http://schemas.microsoft.com/office/powerpoint/2010/main" val="3709984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6"/>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CA" b="1" dirty="0"/>
              <a:t>Question 1: </a:t>
            </a:r>
            <a:r>
              <a:rPr lang="en-CA" b="0" dirty="0">
                <a:solidFill>
                  <a:schemeClr val="accent1"/>
                </a:solidFill>
              </a:rPr>
              <a:t>Does a 5-year-old have the right to start school?</a:t>
            </a:r>
            <a:r>
              <a:rPr lang="en-CA" b="1" dirty="0"/>
              <a:t> Answer </a:t>
            </a:r>
            <a:r>
              <a:rPr lang="en-CA" sz="1200" b="1" dirty="0">
                <a:latin typeface="+mn-lt"/>
                <a:ea typeface="Calibri" panose="020F0502020204030204" pitchFamily="34" charset="0"/>
                <a:cs typeface="Times New Roman" panose="02020603050405020304" pitchFamily="18" charset="0"/>
              </a:rPr>
              <a:t>—</a:t>
            </a:r>
            <a:r>
              <a:rPr lang="en-CA" b="1" dirty="0"/>
              <a:t> YES</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CA" b="1"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effectLst/>
                <a:latin typeface="+mn-lt"/>
                <a:ea typeface="Times New Roman" panose="02020603050405020304" pitchFamily="18" charset="0"/>
              </a:rPr>
              <a:t>In fact, a child can start school in September of the calendar year they turn 4. A student of the correct age and in the correct school zone has the right to start school as soon as they move to that school zone, even if it is in the middle of the school year. </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CA" b="1" dirty="0"/>
              <a:t>Question 2: </a:t>
            </a:r>
            <a:r>
              <a:rPr lang="en-CA" b="0" dirty="0"/>
              <a:t>Can the 17-year-old be charged for skipping school? </a:t>
            </a:r>
            <a:r>
              <a:rPr lang="en-CA" b="1" dirty="0"/>
              <a:t>Answer </a:t>
            </a:r>
            <a:r>
              <a:rPr lang="en-CA" sz="1200" b="1" dirty="0">
                <a:latin typeface="+mn-lt"/>
                <a:ea typeface="Calibri" panose="020F0502020204030204" pitchFamily="34" charset="0"/>
                <a:cs typeface="Times New Roman" panose="02020603050405020304" pitchFamily="18" charset="0"/>
              </a:rPr>
              <a:t>—</a:t>
            </a:r>
            <a:r>
              <a:rPr lang="en-CA" b="1" dirty="0"/>
              <a:t> NO</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effectLst/>
                <a:latin typeface="Calibri" panose="020F0502020204030204" pitchFamily="34" charset="0"/>
                <a:ea typeface="Times New Roman" panose="02020603050405020304" pitchFamily="18" charset="0"/>
              </a:rPr>
              <a:t>You can only be charged for skipping school if you are age 12</a:t>
            </a:r>
            <a:r>
              <a:rPr lang="en-US" sz="1200" kern="1200" dirty="0">
                <a:solidFill>
                  <a:schemeClr val="tx1"/>
                </a:solidFill>
                <a:effectLst/>
                <a:latin typeface="+mn-lt"/>
                <a:ea typeface="+mn-ea"/>
                <a:cs typeface="+mn-cs"/>
              </a:rPr>
              <a:t>–</a:t>
            </a:r>
            <a:r>
              <a:rPr lang="en-US" sz="1200" dirty="0">
                <a:effectLst/>
                <a:latin typeface="Calibri" panose="020F0502020204030204" pitchFamily="34" charset="0"/>
                <a:ea typeface="Times New Roman" panose="02020603050405020304" pitchFamily="18" charset="0"/>
              </a:rPr>
              <a:t>15. This charge is known as “truancy” under the </a:t>
            </a:r>
            <a:r>
              <a:rPr lang="en-US" sz="1200" i="1" dirty="0">
                <a:effectLst/>
                <a:latin typeface="Calibri" panose="020F0502020204030204" pitchFamily="34" charset="0"/>
                <a:ea typeface="Times New Roman" panose="02020603050405020304" pitchFamily="18" charset="0"/>
              </a:rPr>
              <a:t>Education Act</a:t>
            </a:r>
            <a:r>
              <a:rPr lang="en-US" sz="1200" dirty="0">
                <a:effectLst/>
                <a:latin typeface="Calibri" panose="020F0502020204030204" pitchFamily="34" charset="0"/>
                <a:ea typeface="Times New Roman" panose="02020603050405020304" pitchFamily="18" charset="0"/>
              </a:rPr>
              <a:t>. It is not a criminal charge but you have to go to court. It is a provincial offence. The maximum fine is $1,000 or up to 1 year of probation time or both.</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CA" b="1" dirty="0"/>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CA" b="1" dirty="0"/>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CA" sz="1200" dirty="0">
              <a:effectLst/>
              <a:latin typeface="Times New Roman" panose="02020603050405020304" pitchFamily="18" charset="0"/>
              <a:ea typeface="Yu Mincho" panose="02020400000000000000" pitchFamily="18" charset="-128"/>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CA" b="1" dirty="0"/>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CA" sz="1200" dirty="0">
              <a:effectLst/>
              <a:latin typeface="+mn-lt"/>
              <a:ea typeface="Yu Mincho" panose="02020400000000000000" pitchFamily="18" charset="-128"/>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CA" b="1" dirty="0"/>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25</a:t>
            </a:fld>
            <a:endParaRPr lang="en-CA"/>
          </a:p>
        </p:txBody>
      </p:sp>
    </p:spTree>
    <p:extLst>
      <p:ext uri="{BB962C8B-B14F-4D97-AF65-F5344CB8AC3E}">
        <p14:creationId xmlns:p14="http://schemas.microsoft.com/office/powerpoint/2010/main" val="3632752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CA" b="1" dirty="0"/>
              <a:t>Question 3: </a:t>
            </a:r>
            <a:r>
              <a:rPr lang="en-CA" b="0" dirty="0"/>
              <a:t>Can the 17-year-old quit school? </a:t>
            </a:r>
            <a:r>
              <a:rPr lang="en-CA" b="1" dirty="0"/>
              <a:t>Answer – SOMETIMES</a:t>
            </a:r>
          </a:p>
          <a:p>
            <a:pPr marL="172800" lvl="0" indent="-172800">
              <a:lnSpc>
                <a:spcPct val="115000"/>
              </a:lnSpc>
              <a:spcBef>
                <a:spcPts val="600"/>
              </a:spcBef>
              <a:spcAft>
                <a:spcPts val="600"/>
              </a:spcAft>
              <a:buFont typeface="Symbol" panose="05050102010706020507" pitchFamily="18" charset="2"/>
              <a:buChar char=""/>
              <a:tabLst>
                <a:tab pos="168910" algn="l"/>
              </a:tabLst>
            </a:pPr>
            <a:r>
              <a:rPr lang="en-US" sz="1200" dirty="0">
                <a:effectLst/>
                <a:latin typeface="+mn-lt"/>
                <a:ea typeface="Times New Roman" panose="02020603050405020304" pitchFamily="18" charset="0"/>
              </a:rPr>
              <a:t>It depends on what month they were born.  </a:t>
            </a:r>
            <a:endParaRPr lang="en-CA" sz="1200" dirty="0">
              <a:effectLst/>
              <a:latin typeface="+mn-lt"/>
              <a:ea typeface="Yu Mincho" panose="02020400000000000000" pitchFamily="18" charset="-128"/>
            </a:endParaRPr>
          </a:p>
          <a:p>
            <a:pPr marL="172800" lvl="0" indent="-172800">
              <a:lnSpc>
                <a:spcPct val="115000"/>
              </a:lnSpc>
              <a:spcBef>
                <a:spcPts val="600"/>
              </a:spcBef>
              <a:spcAft>
                <a:spcPts val="600"/>
              </a:spcAft>
              <a:buFont typeface="Symbol" panose="05050102010706020507" pitchFamily="18" charset="2"/>
              <a:buChar char=""/>
              <a:tabLst>
                <a:tab pos="168910" algn="l"/>
              </a:tabLst>
            </a:pPr>
            <a:r>
              <a:rPr lang="en-US" sz="1200" dirty="0">
                <a:effectLst/>
                <a:latin typeface="+mn-lt"/>
                <a:ea typeface="Times New Roman" panose="02020603050405020304" pitchFamily="18" charset="0"/>
              </a:rPr>
              <a:t>You can quit school on the day you turn 18. Also, if you turn 17 between the first day of school in September and December 31, then you can quit school at the end of that school year even, though you’re not 18 yet. You can also leave school if you graduated from high school at a younger age (e.g., graduated at age 16 because you were in an accelerated gifted program). You don’t have to stay in high school just because you’re still under 18.</a:t>
            </a:r>
            <a:endParaRPr lang="en-CA" sz="1200" dirty="0">
              <a:effectLst/>
              <a:latin typeface="+mn-lt"/>
              <a:ea typeface="Yu Mincho" panose="02020400000000000000" pitchFamily="18" charset="-128"/>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26</a:t>
            </a:fld>
            <a:endParaRPr lang="en-CA"/>
          </a:p>
        </p:txBody>
      </p:sp>
    </p:spTree>
    <p:extLst>
      <p:ext uri="{BB962C8B-B14F-4D97-AF65-F5344CB8AC3E}">
        <p14:creationId xmlns:p14="http://schemas.microsoft.com/office/powerpoint/2010/main" val="1978744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246">
              <a:lnSpc>
                <a:spcPct val="115000"/>
              </a:lnSpc>
            </a:pPr>
            <a:r>
              <a:rPr lang="en-CA" b="1" i="1" dirty="0">
                <a:latin typeface="Arial" panose="020B0604020202020204" pitchFamily="34" charset="0"/>
                <a:ea typeface="Heiti TC Medium"/>
                <a:cs typeface="Times New Roman" panose="02020603050405020304" pitchFamily="18" charset="0"/>
              </a:rPr>
              <a:t>Note about using these scenarios</a:t>
            </a:r>
          </a:p>
          <a:p>
            <a:pPr marL="172800" indent="-172800">
              <a:lnSpc>
                <a:spcPct val="115000"/>
              </a:lnSpc>
              <a:spcAft>
                <a:spcPts val="600"/>
              </a:spcAft>
              <a:buFont typeface="Symbol" panose="05050102010706020507" pitchFamily="18" charset="2"/>
              <a:buChar char=""/>
            </a:pPr>
            <a:r>
              <a:rPr lang="en-CA" sz="1200" dirty="0">
                <a:latin typeface="+mn-lt"/>
                <a:ea typeface="Heiti TC Medium"/>
                <a:cs typeface="Times New Roman" panose="02020603050405020304" pitchFamily="18" charset="0"/>
              </a:rPr>
              <a:t>Read each scenario aloud, followed by the questions. Give participants a minute or so to answer the questions for themselves, or to the group, then move to the next slide with the answers. </a:t>
            </a:r>
            <a:endParaRPr lang="en-CA" sz="1200" dirty="0">
              <a:latin typeface="+mn-lt"/>
              <a:ea typeface="Calibri" panose="020F0502020204030204" pitchFamily="34" charset="0"/>
              <a:cs typeface="Times New Roman" panose="02020603050405020304" pitchFamily="18" charset="0"/>
            </a:endParaRPr>
          </a:p>
          <a:p>
            <a:pPr marL="172800" indent="-172800">
              <a:lnSpc>
                <a:spcPct val="115000"/>
              </a:lnSpc>
              <a:spcAft>
                <a:spcPts val="600"/>
              </a:spcAft>
              <a:buFont typeface="Symbol" panose="05050102010706020507" pitchFamily="18" charset="2"/>
              <a:buChar char=""/>
            </a:pPr>
            <a:r>
              <a:rPr lang="en-CA" sz="1200" dirty="0">
                <a:latin typeface="+mn-lt"/>
                <a:ea typeface="Heiti TC Medium"/>
                <a:cs typeface="Times New Roman" panose="02020603050405020304" pitchFamily="18" charset="0"/>
              </a:rPr>
              <a:t>In these scenarios, participants should start every situation by first acknowledging the Youth Rights Framework. They should get into the habit of applying this framework to every situation they face. By the end of the scenarios, applying this framework should feel almost like second nature.  </a:t>
            </a:r>
            <a:endParaRPr lang="en-CA" sz="1200" dirty="0">
              <a:latin typeface="+mn-lt"/>
              <a:ea typeface="Calibri" panose="020F0502020204030204" pitchFamily="34" charset="0"/>
              <a:cs typeface="Times New Roman" panose="02020603050405020304" pitchFamily="18" charset="0"/>
            </a:endParaRPr>
          </a:p>
          <a:p>
            <a:pPr marL="172800" indent="-172800">
              <a:lnSpc>
                <a:spcPct val="115000"/>
              </a:lnSpc>
              <a:spcAft>
                <a:spcPts val="600"/>
              </a:spcAft>
              <a:buFont typeface="Symbol" panose="05050102010706020507" pitchFamily="18" charset="2"/>
              <a:buChar char=""/>
            </a:pPr>
            <a:r>
              <a:rPr lang="en-CA" sz="1200" dirty="0">
                <a:latin typeface="+mn-lt"/>
                <a:ea typeface="Heiti TC Medium"/>
                <a:cs typeface="Times New Roman" panose="02020603050405020304" pitchFamily="18" charset="0"/>
              </a:rPr>
              <a:t>While the names in the scenarios are fake, the situations are based on real clients. These are situations that Justice for Children and Youth (JFCY) lawyers deal with on a regular basis. </a:t>
            </a:r>
            <a:endParaRPr lang="en-CA" sz="1200" b="0" i="0" dirty="0">
              <a:latin typeface="+mn-lt"/>
              <a:ea typeface="Heiti TC Medium"/>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27</a:t>
            </a:fld>
            <a:endParaRPr lang="en-CA"/>
          </a:p>
        </p:txBody>
      </p:sp>
    </p:spTree>
    <p:extLst>
      <p:ext uri="{BB962C8B-B14F-4D97-AF65-F5344CB8AC3E}">
        <p14:creationId xmlns:p14="http://schemas.microsoft.com/office/powerpoint/2010/main" val="62299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CA" b="1" dirty="0"/>
              <a:t>Question 1</a:t>
            </a:r>
            <a:r>
              <a:rPr lang="en-CA" b="0" dirty="0"/>
              <a:t>: Can a mother give her children to a Children’s Aid Society (CAS) if they don’t want to go? </a:t>
            </a:r>
            <a:r>
              <a:rPr lang="en-CA" b="1" dirty="0"/>
              <a:t>Answer — YES, if under age 12</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CA" b="1"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effectLst/>
                <a:latin typeface="+mn-lt"/>
                <a:ea typeface="Times New Roman" panose="02020603050405020304" pitchFamily="18" charset="0"/>
              </a:rPr>
              <a:t>A parent can temporarily have a CAS take care of a child who is under 12 years old. But if the child is 12 or older, the parent can’t do this unless the child agrees.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CA" b="1" dirty="0"/>
              <a:t>Question 2</a:t>
            </a:r>
            <a:r>
              <a:rPr lang="en-CA" b="0" dirty="0"/>
              <a:t>: Can someone adopt a child who doesn’t want to be adopted? </a:t>
            </a:r>
            <a:r>
              <a:rPr lang="en-CA" b="1" dirty="0"/>
              <a:t>Answer — NO, if the child is at least 7</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effectLst/>
                <a:latin typeface="+mn-lt"/>
                <a:ea typeface="Times New Roman" panose="02020603050405020304" pitchFamily="18" charset="0"/>
              </a:rPr>
              <a:t>A child cannot be adopted against their will if they are 7 years or older. The rationale for this is straightforward: adoptions that break down create serious, long-term negative consequences for children. An adoption is more likely to break down if the child is adopted against their will; giving the child the power to veto the adoption helps to avoid the risk of the adoption breaking down.</a:t>
            </a:r>
            <a:endParaRPr lang="en-CA" sz="1200" dirty="0">
              <a:effectLst/>
              <a:latin typeface="+mn-lt"/>
              <a:ea typeface="Yu Mincho" panose="02020400000000000000" pitchFamily="18" charset="-128"/>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CA" b="1" dirty="0"/>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CA" b="1" dirty="0"/>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CA" sz="1200" dirty="0">
              <a:effectLst/>
              <a:latin typeface="+mn-lt"/>
              <a:ea typeface="Yu Mincho" panose="02020400000000000000" pitchFamily="18" charset="-128"/>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CA" sz="1200" b="1" dirty="0">
              <a:latin typeface="+mn-lt"/>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CA" b="1" dirty="0"/>
          </a:p>
          <a:p>
            <a:pPr marL="0" marR="0" lvl="0" indent="0" algn="l" defTabSz="914400" rtl="0" eaLnBrk="1" fontAlgn="auto" latinLnBrk="0" hangingPunct="1">
              <a:lnSpc>
                <a:spcPct val="100000"/>
              </a:lnSpc>
              <a:spcBef>
                <a:spcPts val="600"/>
              </a:spcBef>
              <a:spcAft>
                <a:spcPts val="600"/>
              </a:spcAft>
              <a:buClrTx/>
              <a:buSzTx/>
              <a:buFontTx/>
              <a:buNone/>
              <a:tabLst/>
              <a:defRPr/>
            </a:pPr>
            <a:endParaRPr lang="en-CA" b="1" dirty="0"/>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28</a:t>
            </a:fld>
            <a:endParaRPr lang="en-CA"/>
          </a:p>
        </p:txBody>
      </p:sp>
    </p:spTree>
    <p:extLst>
      <p:ext uri="{BB962C8B-B14F-4D97-AF65-F5344CB8AC3E}">
        <p14:creationId xmlns:p14="http://schemas.microsoft.com/office/powerpoint/2010/main" val="1072175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600"/>
              </a:spcBef>
              <a:spcAft>
                <a:spcPts val="600"/>
              </a:spcAft>
              <a:buFont typeface="Symbol" panose="05050102010706020507" pitchFamily="18" charset="2"/>
              <a:buChar char=""/>
            </a:pPr>
            <a:r>
              <a:rPr lang="en-US" sz="1400" kern="1200" dirty="0">
                <a:solidFill>
                  <a:srgbClr val="404040"/>
                </a:solidFill>
                <a:effectLst/>
                <a:latin typeface="+mn-lt"/>
                <a:ea typeface="Yu Mincho" panose="02020400000000000000" pitchFamily="18" charset="-128"/>
                <a:cs typeface="Times New Roman" panose="02020603050405020304" pitchFamily="18" charset="0"/>
              </a:rPr>
              <a:t>Ask participants to spend 2 minutes thinking about their personal answers to the questions, or to select one question to focus on.</a:t>
            </a:r>
            <a:endParaRPr lang="en-CA" sz="1400" dirty="0">
              <a:effectLst/>
              <a:latin typeface="+mn-lt"/>
              <a:ea typeface="Yu Mincho" panose="02020400000000000000" pitchFamily="18" charset="-128"/>
            </a:endParaRPr>
          </a:p>
          <a:p>
            <a:pPr marL="342900" lvl="0" indent="-342900">
              <a:spcBef>
                <a:spcPts val="600"/>
              </a:spcBef>
              <a:spcAft>
                <a:spcPts val="600"/>
              </a:spcAft>
              <a:buFont typeface="Symbol" panose="05050102010706020507" pitchFamily="18" charset="2"/>
              <a:buChar char=""/>
              <a:tabLst>
                <a:tab pos="228600" algn="l"/>
                <a:tab pos="457200" algn="l"/>
              </a:tabLst>
            </a:pPr>
            <a:r>
              <a:rPr lang="en-CA" sz="1400" kern="1200" dirty="0">
                <a:solidFill>
                  <a:srgbClr val="404040"/>
                </a:solidFill>
                <a:effectLst/>
                <a:latin typeface="+mn-lt"/>
                <a:ea typeface="Yu Mincho" panose="02020400000000000000" pitchFamily="18" charset="-128"/>
                <a:cs typeface="Times New Roman" panose="02020603050405020304" pitchFamily="18" charset="0"/>
              </a:rPr>
              <a:t>Invite participants to share with the group an answer they feel comfortable sharing.</a:t>
            </a:r>
            <a:endParaRPr lang="en-CA" sz="1400" dirty="0">
              <a:effectLst/>
              <a:latin typeface="+mn-lt"/>
              <a:ea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tabLst>
                <a:tab pos="228600" algn="l"/>
                <a:tab pos="457200" algn="l"/>
              </a:tabLst>
            </a:pPr>
            <a:r>
              <a:rPr lang="en-US" sz="1400" kern="1200" dirty="0">
                <a:solidFill>
                  <a:srgbClr val="404040"/>
                </a:solidFill>
                <a:effectLst/>
                <a:latin typeface="+mn-lt"/>
                <a:ea typeface="Yu Mincho" panose="02020400000000000000" pitchFamily="18" charset="-128"/>
                <a:cs typeface="Times New Roman" panose="02020603050405020304" pitchFamily="18" charset="0"/>
              </a:rPr>
              <a:t>Engage with what participants have shared. Try to bring comments back to the underpinning philosophies of youth rights and the intention to interact with young people as independent rights holders.</a:t>
            </a:r>
            <a:endParaRPr lang="en-CA" sz="1400" dirty="0">
              <a:effectLst/>
              <a:latin typeface="+mn-lt"/>
              <a:ea typeface="Yu Mincho" panose="02020400000000000000" pitchFamily="18" charset="-128"/>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29</a:t>
            </a:fld>
            <a:endParaRPr lang="en-CA"/>
          </a:p>
        </p:txBody>
      </p:sp>
    </p:spTree>
    <p:extLst>
      <p:ext uri="{BB962C8B-B14F-4D97-AF65-F5344CB8AC3E}">
        <p14:creationId xmlns:p14="http://schemas.microsoft.com/office/powerpoint/2010/main" val="1609857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12010"/>
            <a:ext cx="5560060" cy="3759224"/>
          </a:xfrm>
        </p:spPr>
        <p:txBody>
          <a:bodyPr/>
          <a:lstStyle/>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Heiti TC Medium"/>
              </a:rPr>
              <a:t>Explain technical details related to the format of the training (for example: muting microphones, polling features, creating a virtual background, etc.)</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Heiti TC Medium"/>
              </a:rPr>
              <a:t>Emphasize the goal to create an anti-oppressive environment. Briefly discuss: the right to pass (participants don’t have to answer a question or make a contribution if they don’t want to); confidentiality (what is learned, leaves, and what is shared, stays); and respect for each other.</a:t>
            </a: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Heiti TC Medium"/>
              </a:rPr>
              <a:t>Explain whether you like to have questions raised as you go along or at specific times, and when the break will be. </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Heiti TC Medium"/>
              </a:rPr>
              <a:t>Explain that you want to encourage thought and discussion, that this content may be NEW to some participants, and that all questions are welcome.</a:t>
            </a:r>
            <a:endParaRPr lang="en-CA" sz="1400" dirty="0">
              <a:latin typeface="Times New Roman" panose="02020603050405020304" pitchFamily="18" charset="0"/>
              <a:ea typeface="Yu Mincho" panose="02020400000000000000" pitchFamily="18" charset="-128"/>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3</a:t>
            </a:fld>
            <a:endParaRPr lang="en-CA"/>
          </a:p>
        </p:txBody>
      </p:sp>
    </p:spTree>
    <p:extLst>
      <p:ext uri="{BB962C8B-B14F-4D97-AF65-F5344CB8AC3E}">
        <p14:creationId xmlns:p14="http://schemas.microsoft.com/office/powerpoint/2010/main" val="3803008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600"/>
              </a:spcBef>
              <a:spcAft>
                <a:spcPts val="600"/>
              </a:spcAft>
              <a:buFont typeface="Symbol" panose="05050102010706020507" pitchFamily="18" charset="2"/>
              <a:buChar char=""/>
              <a:tabLst>
                <a:tab pos="228600" algn="l"/>
                <a:tab pos="457200" algn="l"/>
              </a:tabLst>
            </a:pPr>
            <a:r>
              <a:rPr lang="en-CA" sz="1200" kern="1200" dirty="0">
                <a:solidFill>
                  <a:srgbClr val="404040"/>
                </a:solidFill>
                <a:effectLst/>
                <a:latin typeface="+mn-lt"/>
                <a:ea typeface="Yu Mincho" panose="02020400000000000000" pitchFamily="18" charset="-128"/>
                <a:cs typeface="Times New Roman" panose="02020603050405020304" pitchFamily="18" charset="0"/>
              </a:rPr>
              <a:t>Repeat the key “takeaway” concepts that participants should remember from the training that they can apply to their work. This includes working directly with children and youth, and also indirectly through work with adults where children’s rights are also affected.  </a:t>
            </a:r>
          </a:p>
          <a:p>
            <a:pPr marL="342900" marR="0" lvl="0" indent="-342900" algn="l" defTabSz="914400" rtl="0" eaLnBrk="1" fontAlgn="auto"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CA" sz="1200" dirty="0">
                <a:effectLst/>
                <a:latin typeface="Calibri" panose="020F0502020204030204" pitchFamily="34" charset="0"/>
                <a:ea typeface="Heiti TC Medium"/>
              </a:rPr>
              <a:t>Reinforce the idea of legal rights being granted to people at different ages and at different stages of development, not just at age 18.</a:t>
            </a:r>
            <a:endParaRPr lang="en-CA" sz="12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tabLst>
                <a:tab pos="228600" algn="l"/>
                <a:tab pos="457200" algn="l"/>
              </a:tabLst>
            </a:pPr>
            <a:r>
              <a:rPr lang="en-CA" sz="1200" kern="1200" dirty="0">
                <a:solidFill>
                  <a:srgbClr val="404040"/>
                </a:solidFill>
                <a:effectLst/>
                <a:latin typeface="+mn-lt"/>
                <a:ea typeface="Yu Mincho" panose="02020400000000000000" pitchFamily="18" charset="-128"/>
                <a:cs typeface="Times New Roman" panose="02020603050405020304" pitchFamily="18" charset="0"/>
              </a:rPr>
              <a:t>Remind participants that the aim was not for them to become experts in youth rights, but rather to increase their understanding, and to appreciate the resources that are available (see next slide). </a:t>
            </a:r>
            <a:endParaRPr lang="en-CA" sz="1200" dirty="0">
              <a:effectLst/>
              <a:latin typeface="+mn-lt"/>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30</a:t>
            </a:fld>
            <a:endParaRPr lang="en-CA"/>
          </a:p>
        </p:txBody>
      </p:sp>
    </p:spTree>
    <p:extLst>
      <p:ext uri="{BB962C8B-B14F-4D97-AF65-F5344CB8AC3E}">
        <p14:creationId xmlns:p14="http://schemas.microsoft.com/office/powerpoint/2010/main" val="1316947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600"/>
              </a:spcBef>
              <a:spcAft>
                <a:spcPts val="600"/>
              </a:spcAft>
              <a:buFont typeface="Symbol" panose="05050102010706020507" pitchFamily="18" charset="2"/>
              <a:buChar char=""/>
              <a:tabLst>
                <a:tab pos="228600" algn="l"/>
                <a:tab pos="457200" algn="l"/>
              </a:tabLst>
            </a:pPr>
            <a:r>
              <a:rPr lang="en-CA" sz="1200" dirty="0">
                <a:effectLst/>
                <a:latin typeface="Calibri" panose="020F0502020204030204" pitchFamily="34" charset="0"/>
                <a:ea typeface="Times New Roman" panose="02020603050405020304" pitchFamily="18" charset="0"/>
              </a:rPr>
              <a:t>Share your screen and walk participants through the Justice for Children and Youth (JFCY) ‘wiki’ at *</a:t>
            </a:r>
            <a:r>
              <a:rPr lang="en-CA" sz="1200" u="sng" dirty="0">
                <a:solidFill>
                  <a:srgbClr val="0563C1"/>
                </a:solidFill>
                <a:effectLst/>
                <a:latin typeface="Calibri" panose="020F0502020204030204" pitchFamily="34" charset="0"/>
                <a:ea typeface="Times New Roman" panose="02020603050405020304" pitchFamily="18" charset="0"/>
                <a:hlinkClick r:id="rId3"/>
              </a:rPr>
              <a:t>https://jfcy.org/en/you-have-rights/</a:t>
            </a:r>
            <a:r>
              <a:rPr lang="en-CA" sz="1200" dirty="0">
                <a:effectLst/>
                <a:latin typeface="Calibri" panose="020F0502020204030204" pitchFamily="34" charset="0"/>
                <a:ea typeface="Times New Roman" panose="02020603050405020304" pitchFamily="18" charset="0"/>
              </a:rPr>
              <a:t>. Show the wide range of resources available. </a:t>
            </a:r>
            <a:endParaRPr lang="en-CA" sz="1200" dirty="0">
              <a:effectLst/>
              <a:latin typeface="Times New Roman" panose="02020603050405020304" pitchFamily="18" charset="0"/>
              <a:ea typeface="Times New Roman" panose="02020603050405020304" pitchFamily="18" charset="0"/>
            </a:endParaRPr>
          </a:p>
          <a:p>
            <a:pPr marL="742950" lvl="1" indent="-285750">
              <a:spcBef>
                <a:spcPts val="600"/>
              </a:spcBef>
              <a:spcAft>
                <a:spcPts val="600"/>
              </a:spcAft>
              <a:buFont typeface="Calibri" panose="020F0502020204030204" pitchFamily="34" charset="0"/>
              <a:buChar char="-"/>
              <a:tabLst>
                <a:tab pos="685800" algn="l"/>
                <a:tab pos="914400" algn="l"/>
              </a:tabLst>
            </a:pPr>
            <a:r>
              <a:rPr lang="en-CA" sz="1200" dirty="0">
                <a:effectLst/>
                <a:latin typeface="Calibri" panose="020F0502020204030204" pitchFamily="34" charset="0"/>
                <a:ea typeface="Calibri" panose="020F0502020204030204" pitchFamily="34" charset="0"/>
              </a:rPr>
              <a:t>Generally, if you’re looking for an immediate legal answer, go to the JFCY wiki page. If you want to print out something to give to a client, go to the JFCY ‘Publications’ page. Both pages include the same information in different formats.</a:t>
            </a:r>
          </a:p>
          <a:p>
            <a:pPr marL="742950" lvl="1" indent="-285750">
              <a:spcBef>
                <a:spcPts val="600"/>
              </a:spcBef>
              <a:spcAft>
                <a:spcPts val="600"/>
              </a:spcAft>
              <a:buFont typeface="Calibri" panose="020F0502020204030204" pitchFamily="34" charset="0"/>
              <a:buChar char="-"/>
              <a:tabLst>
                <a:tab pos="685800" algn="l"/>
                <a:tab pos="914400" algn="l"/>
              </a:tabLst>
            </a:pPr>
            <a:endParaRPr lang="en-CA" sz="1200" dirty="0">
              <a:effectLst/>
              <a:latin typeface="Times New Roman" panose="02020603050405020304" pitchFamily="18" charset="0"/>
              <a:ea typeface="Calibri" panose="020F0502020204030204" pitchFamily="34" charset="0"/>
            </a:endParaRPr>
          </a:p>
          <a:p>
            <a:pPr marL="342900" marR="0" lvl="0" indent="-342900" algn="l" defTabSz="914400" rtl="0" eaLnBrk="1" fontAlgn="auto"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CA" sz="1200" dirty="0">
                <a:effectLst/>
                <a:latin typeface="Calibri" panose="020F0502020204030204" pitchFamily="34" charset="0"/>
                <a:ea typeface="Times New Roman" panose="02020603050405020304" pitchFamily="18" charset="0"/>
              </a:rPr>
              <a:t>Explain CLEO’s Steps to Justice website, which has legal information, tips and resources on many legal topics. </a:t>
            </a:r>
            <a:r>
              <a:rPr lang="en-CA" sz="1200" b="1" dirty="0">
                <a:effectLst/>
                <a:latin typeface="Calibri" panose="020F0502020204030204" pitchFamily="34" charset="0"/>
                <a:ea typeface="Times New Roman" panose="02020603050405020304" pitchFamily="18" charset="0"/>
              </a:rPr>
              <a:t>*</a:t>
            </a:r>
            <a:r>
              <a:rPr lang="en-CA" sz="1200" u="sng" kern="1200" dirty="0">
                <a:solidFill>
                  <a:schemeClr val="tx1"/>
                </a:solidFill>
                <a:effectLst/>
                <a:latin typeface="+mn-lt"/>
                <a:ea typeface="+mn-ea"/>
                <a:cs typeface="+mn-cs"/>
                <a:hlinkClick r:id="rId4"/>
              </a:rPr>
              <a:t>https://stepstojustice.ca</a:t>
            </a:r>
            <a:r>
              <a:rPr lang="en-CA" dirty="0">
                <a:effectLst/>
              </a:rPr>
              <a:t> </a:t>
            </a:r>
            <a:endParaRPr lang="en-CA" sz="1200" dirty="0">
              <a:effectLst/>
              <a:latin typeface="Calibri" panose="020F0502020204030204" pitchFamily="34" charset="0"/>
              <a:ea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endParaRPr lang="en-CA" sz="1200" dirty="0">
              <a:effectLst/>
              <a:latin typeface="Calibri" panose="020F0502020204030204" pitchFamily="34" charset="0"/>
              <a:ea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CA" sz="1200" dirty="0">
                <a:effectLst/>
                <a:latin typeface="Calibri" panose="020F0502020204030204" pitchFamily="34" charset="0"/>
                <a:ea typeface="Times New Roman" panose="02020603050405020304" pitchFamily="18" charset="0"/>
              </a:rPr>
              <a:t>Share your screen and demonstrate how to navigate to the education (*</a:t>
            </a:r>
            <a:r>
              <a:rPr lang="en-US" sz="1200" dirty="0">
                <a:hlinkClick r:id="rId5"/>
              </a:rPr>
              <a:t>https://stepstojustice.ca/legal-topic/education</a:t>
            </a:r>
            <a:r>
              <a:rPr lang="en-US" sz="1200" dirty="0"/>
              <a:t>) </a:t>
            </a:r>
            <a:r>
              <a:rPr lang="en-CA" sz="1200" dirty="0">
                <a:effectLst/>
                <a:latin typeface="Calibri" panose="020F0502020204030204" pitchFamily="34" charset="0"/>
                <a:ea typeface="Times New Roman" panose="02020603050405020304" pitchFamily="18" charset="0"/>
              </a:rPr>
              <a:t>and youth criminal justice questions (</a:t>
            </a:r>
            <a:r>
              <a:rPr lang="en-CA" sz="1200" b="1" dirty="0">
                <a:effectLst/>
                <a:latin typeface="Calibri" panose="020F0502020204030204" pitchFamily="34" charset="0"/>
                <a:ea typeface="Times New Roman" panose="02020603050405020304" pitchFamily="18" charset="0"/>
              </a:rPr>
              <a:t>*</a:t>
            </a:r>
            <a:r>
              <a:rPr lang="en-US" sz="1200" dirty="0">
                <a:hlinkClick r:id="rId6"/>
              </a:rPr>
              <a:t>https://stepstojustice.ca/legal-topic/criminal-law/youth-criminal-justice</a:t>
            </a:r>
            <a:r>
              <a:rPr lang="en-US" sz="1200" dirty="0"/>
              <a:t>).</a:t>
            </a:r>
          </a:p>
          <a:p>
            <a:pPr marL="342900" lvl="0" indent="-342900">
              <a:spcBef>
                <a:spcPts val="600"/>
              </a:spcBef>
              <a:spcAft>
                <a:spcPts val="600"/>
              </a:spcAft>
              <a:buFont typeface="Symbol" panose="05050102010706020507" pitchFamily="18" charset="2"/>
              <a:buChar char=""/>
              <a:tabLst>
                <a:tab pos="228600" algn="l"/>
                <a:tab pos="457200" algn="l"/>
              </a:tabLst>
            </a:pPr>
            <a:endParaRPr lang="en-CA" sz="12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tabLst>
                <a:tab pos="228600" algn="l"/>
                <a:tab pos="457200" algn="l"/>
              </a:tabLst>
            </a:pPr>
            <a:r>
              <a:rPr lang="en-CA" sz="1200" dirty="0">
                <a:effectLst/>
                <a:latin typeface="Calibri" panose="020F0502020204030204" pitchFamily="34" charset="0"/>
                <a:ea typeface="Times New Roman" panose="02020603050405020304" pitchFamily="18" charset="0"/>
              </a:rPr>
              <a:t>Explain that OJEN has many resources for teachers and youth, including training workshops. </a:t>
            </a:r>
            <a:r>
              <a:rPr lang="en-CA" sz="1200" b="1" dirty="0">
                <a:effectLst/>
                <a:latin typeface="Calibri" panose="020F0502020204030204" pitchFamily="34" charset="0"/>
                <a:ea typeface="Times New Roman" panose="02020603050405020304" pitchFamily="18" charset="0"/>
              </a:rPr>
              <a:t>*</a:t>
            </a:r>
            <a:r>
              <a:rPr lang="en-US" sz="1200" dirty="0">
                <a:hlinkClick r:id="rId7"/>
              </a:rPr>
              <a:t>http://ojen.ca/en/training</a:t>
            </a:r>
            <a:r>
              <a:rPr lang="en-US" sz="1200" dirty="0"/>
              <a:t> </a:t>
            </a:r>
            <a:endParaRPr lang="en-CA" sz="1200" dirty="0">
              <a:effectLst/>
              <a:latin typeface="Times New Roman" panose="02020603050405020304" pitchFamily="18" charset="0"/>
              <a:ea typeface="Times New Roman" panose="02020603050405020304" pitchFamily="18" charset="0"/>
            </a:endParaRPr>
          </a:p>
          <a:p>
            <a:endParaRPr lang="en-CA"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C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*NOTE:</a:t>
            </a:r>
            <a:r>
              <a:rPr lang="en-C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Website URLs and hyperlinks in PowerPoint’s </a:t>
            </a:r>
            <a:r>
              <a:rPr lang="en-CA" sz="1200" b="0"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notes</a:t>
            </a:r>
            <a:r>
              <a:rPr lang="en-C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are not ‘live’. You will have to cut and paste links into your browser. (The links are live on the slide.)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31</a:t>
            </a:fld>
            <a:endParaRPr lang="en-CA"/>
          </a:p>
        </p:txBody>
      </p:sp>
    </p:spTree>
    <p:extLst>
      <p:ext uri="{BB962C8B-B14F-4D97-AF65-F5344CB8AC3E}">
        <p14:creationId xmlns:p14="http://schemas.microsoft.com/office/powerpoint/2010/main" val="991752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600"/>
              </a:spcBef>
              <a:spcAft>
                <a:spcPts val="600"/>
              </a:spcAft>
              <a:buFont typeface="Symbol" panose="05050102010706020507" pitchFamily="18" charset="2"/>
              <a:buChar char=""/>
              <a:tabLst>
                <a:tab pos="228600" algn="l"/>
                <a:tab pos="457200" algn="l"/>
              </a:tabLst>
            </a:pPr>
            <a:r>
              <a:rPr lang="en-CA" sz="1400" dirty="0">
                <a:effectLst/>
                <a:latin typeface="+mn-lt"/>
                <a:ea typeface="Times New Roman" panose="02020603050405020304" pitchFamily="18" charset="0"/>
              </a:rPr>
              <a:t>Respond to any outstanding questions </a:t>
            </a:r>
          </a:p>
          <a:p>
            <a:pPr marL="342900" marR="0" lvl="0" indent="-342900" algn="l" defTabSz="914400" rtl="0" eaLnBrk="1" fontAlgn="auto"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CA" sz="1400" dirty="0">
                <a:effectLst/>
                <a:latin typeface="+mn-lt"/>
                <a:ea typeface="Times New Roman" panose="02020603050405020304" pitchFamily="18" charset="0"/>
              </a:rPr>
              <a:t>Distribute evaluation forms that participants can fill out and email to you </a:t>
            </a:r>
            <a:r>
              <a:rPr lang="en-CA" sz="1800" kern="1200" dirty="0">
                <a:effectLst/>
                <a:latin typeface="Calibri" panose="020F0502020204030204" pitchFamily="34" charset="0"/>
                <a:ea typeface="Times New Roman" panose="02020603050405020304" pitchFamily="18" charset="0"/>
                <a:cs typeface="Calibri" panose="020F0502020204030204" pitchFamily="34" charset="0"/>
              </a:rPr>
              <a:t>if training is online, or complete and return to you if training is in person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tabLst>
                <a:tab pos="228600" algn="l"/>
                <a:tab pos="457200" algn="l"/>
              </a:tabLst>
            </a:pPr>
            <a:r>
              <a:rPr lang="en-CA" sz="1400" dirty="0">
                <a:effectLst/>
                <a:latin typeface="+mn-lt"/>
                <a:ea typeface="Times New Roman" panose="02020603050405020304" pitchFamily="18" charset="0"/>
              </a:rPr>
              <a:t>Ask participants if they want to share any feedback about the training</a:t>
            </a: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32</a:t>
            </a:fld>
            <a:endParaRPr lang="en-CA"/>
          </a:p>
        </p:txBody>
      </p:sp>
    </p:spTree>
    <p:extLst>
      <p:ext uri="{BB962C8B-B14F-4D97-AF65-F5344CB8AC3E}">
        <p14:creationId xmlns:p14="http://schemas.microsoft.com/office/powerpoint/2010/main" val="833612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369" indent="-345369" defTabSz="920984">
              <a:lnSpc>
                <a:spcPct val="115000"/>
              </a:lnSpc>
              <a:spcBef>
                <a:spcPts val="604"/>
              </a:spcBef>
              <a:spcAft>
                <a:spcPts val="0"/>
              </a:spcAft>
              <a:buFont typeface="Symbol" panose="05050102010706020507" pitchFamily="18" charset="2"/>
              <a:buChar char=""/>
              <a:defRPr/>
            </a:pPr>
            <a:r>
              <a:rPr lang="en-US" sz="1400" dirty="0">
                <a:latin typeface="Calibri" panose="020F0502020204030204" pitchFamily="34" charset="0"/>
                <a:ea typeface="Times New Roman" panose="02020603050405020304" pitchFamily="18" charset="0"/>
                <a:cs typeface="Times New Roman" panose="02020603050405020304" pitchFamily="18" charset="0"/>
              </a:rPr>
              <a:t>Thank the group for their participation.</a:t>
            </a:r>
          </a:p>
          <a:p>
            <a:pPr marL="345369" marR="0" lvl="0" indent="-345369" algn="l" defTabSz="920984" rtl="0" eaLnBrk="1" fontAlgn="auto" latinLnBrk="0" hangingPunct="1">
              <a:lnSpc>
                <a:spcPct val="115000"/>
              </a:lnSpc>
              <a:spcBef>
                <a:spcPts val="604"/>
              </a:spcBef>
              <a:spcAft>
                <a:spcPts val="0"/>
              </a:spcAft>
              <a:buClrTx/>
              <a:buSzTx/>
              <a:buFont typeface="Symbol" panose="05050102010706020507" pitchFamily="18" charset="2"/>
              <a:buChar char=""/>
              <a:tabLst/>
              <a:defRP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Include your CLINIC information and your contact email on this slide. Add any details about your clinic’s intake process that you wish to share.</a:t>
            </a:r>
          </a:p>
          <a:p>
            <a:endParaRPr lang="en-CA"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CA" sz="1200" dirty="0"/>
              <a:t>We are grateful for the expertise and assistance of Justice for Children and Youth (JFCY) in developing this workshop.</a:t>
            </a: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33</a:t>
            </a:fld>
            <a:endParaRPr lang="en-CA"/>
          </a:p>
        </p:txBody>
      </p:sp>
    </p:spTree>
    <p:extLst>
      <p:ext uri="{BB962C8B-B14F-4D97-AF65-F5344CB8AC3E}">
        <p14:creationId xmlns:p14="http://schemas.microsoft.com/office/powerpoint/2010/main" val="1784152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369" indent="-345369" defTabSz="920984">
              <a:lnSpc>
                <a:spcPct val="115000"/>
              </a:lnSpc>
              <a:spcBef>
                <a:spcPts val="604"/>
              </a:spcBef>
              <a:spcAft>
                <a:spcPts val="0"/>
              </a:spcAft>
              <a:buFont typeface="Symbol" panose="05050102010706020507" pitchFamily="18" charset="2"/>
              <a:buChar char=""/>
              <a:defRPr/>
            </a:pPr>
            <a:r>
              <a:rPr lang="en-US" sz="1200" dirty="0">
                <a:latin typeface="Calibri" panose="020F0502020204030204" pitchFamily="34" charset="0"/>
                <a:ea typeface="Times New Roman" panose="02020603050405020304" pitchFamily="18" charset="0"/>
                <a:cs typeface="Times New Roman" panose="02020603050405020304" pitchFamily="18" charset="0"/>
              </a:rPr>
              <a:t>Highlight funding from The Law Foundation of Ontario </a:t>
            </a:r>
            <a:r>
              <a:rPr lang="en-US" sz="1200" kern="1200" dirty="0">
                <a:solidFill>
                  <a:schemeClr val="tx1"/>
                </a:solidFill>
                <a:effectLst/>
                <a:latin typeface="+mn-lt"/>
                <a:ea typeface="+mn-ea"/>
                <a:cs typeface="+mn-cs"/>
              </a:rPr>
              <a:t>—</a:t>
            </a:r>
            <a:r>
              <a:rPr lang="en-CA" dirty="0">
                <a:effectLst/>
              </a:rPr>
              <a:t> </a:t>
            </a:r>
            <a:r>
              <a:rPr lang="en-US" sz="1200" dirty="0">
                <a:latin typeface="Calibri" panose="020F0502020204030204" pitchFamily="34" charset="0"/>
                <a:ea typeface="Times New Roman" panose="02020603050405020304" pitchFamily="18" charset="0"/>
                <a:cs typeface="Times New Roman" panose="02020603050405020304" pitchFamily="18" charset="0"/>
              </a:rPr>
              <a:t>and this training is part of a series developed by CLEO in collaboration with the ACLCO (Association of Community Legal Clinics of Ontario) and OJEN (Ontario Justice Education Network) and a clinic advisory group from across the province.</a:t>
            </a:r>
          </a:p>
          <a:p>
            <a:pPr marL="345369" indent="-345369" defTabSz="920984">
              <a:lnSpc>
                <a:spcPct val="115000"/>
              </a:lnSpc>
              <a:spcBef>
                <a:spcPts val="604"/>
              </a:spcBef>
              <a:spcAft>
                <a:spcPts val="0"/>
              </a:spcAft>
              <a:buFont typeface="Symbol" panose="05050102010706020507" pitchFamily="18" charset="2"/>
              <a:buChar char=""/>
              <a:defRPr/>
            </a:pPr>
            <a:r>
              <a:rPr lang="en-US" sz="1800" kern="1200" dirty="0">
                <a:effectLst/>
                <a:latin typeface="Calibri" panose="020F0502020204030204" pitchFamily="34" charset="0"/>
                <a:ea typeface="Times New Roman" panose="02020603050405020304" pitchFamily="18" charset="0"/>
              </a:rPr>
              <a:t>Ask participants to suggest other topics they would like to learn about. </a:t>
            </a:r>
            <a:r>
              <a:rPr lang="en-US" sz="1200" dirty="0">
                <a:latin typeface="Calibri" panose="020F0502020204030204" pitchFamily="34"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A9CECF9-7594-4285-B2AC-FD60809D8B56}" type="slidenum">
              <a:rPr lang="en-US" smtClean="0"/>
              <a:t>34</a:t>
            </a:fld>
            <a:endParaRPr lang="en-US"/>
          </a:p>
        </p:txBody>
      </p:sp>
    </p:spTree>
    <p:extLst>
      <p:ext uri="{BB962C8B-B14F-4D97-AF65-F5344CB8AC3E}">
        <p14:creationId xmlns:p14="http://schemas.microsoft.com/office/powerpoint/2010/main" val="217796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Heiti TC Medium"/>
              </a:rPr>
              <a:t>Take a moment to pause and invite participants to acknowledge the current occupation of Indigenous land and territory by settlers in Canada. </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Heiti TC Medium"/>
              </a:rPr>
              <a:t>Work with folks in your community to develop a land acknowledgment that speaks to colonialism and how it connects to your work. Consult Indigenous partners in your region. You may wish to include examples of active allyship. </a:t>
            </a:r>
            <a:endParaRPr lang="en-CA" sz="1400" dirty="0">
              <a:latin typeface="Times New Roman" panose="02020603050405020304" pitchFamily="18" charset="0"/>
              <a:ea typeface="Yu Mincho" panose="02020400000000000000" pitchFamily="18" charset="-128"/>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4</a:t>
            </a:fld>
            <a:endParaRPr lang="en-CA"/>
          </a:p>
        </p:txBody>
      </p:sp>
    </p:spTree>
    <p:extLst>
      <p:ext uri="{BB962C8B-B14F-4D97-AF65-F5344CB8AC3E}">
        <p14:creationId xmlns:p14="http://schemas.microsoft.com/office/powerpoint/2010/main" val="398934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Introduction to Youth Rights </a:t>
            </a:r>
            <a:r>
              <a:rPr lang="en-CA" sz="1200" kern="1200" dirty="0">
                <a:solidFill>
                  <a:schemeClr val="tx1"/>
                </a:solidFill>
                <a:effectLst/>
                <a:latin typeface="+mn-lt"/>
                <a:ea typeface="+mn-ea"/>
                <a:cs typeface="+mn-cs"/>
              </a:rPr>
              <a:t>—</a:t>
            </a:r>
            <a:r>
              <a:rPr lang="en-CA" dirty="0">
                <a:effectLst/>
              </a:rPr>
              <a:t> </a:t>
            </a:r>
            <a:r>
              <a:rPr lang="en-CA" b="1" dirty="0">
                <a:effectLst/>
              </a:rPr>
              <a:t>Myth Busting Activity</a:t>
            </a:r>
            <a:endParaRPr lang="en-CA" dirty="0"/>
          </a:p>
          <a:p>
            <a:endParaRPr lang="en-CA" dirty="0"/>
          </a:p>
          <a:p>
            <a:r>
              <a:rPr lang="en-CA" dirty="0"/>
              <a:t>There are 5 statements in this activity. </a:t>
            </a:r>
            <a:endParaRPr lang="en-CA" b="1" dirty="0">
              <a:highlight>
                <a:srgbClr val="00FFFF"/>
              </a:highlight>
            </a:endParaRPr>
          </a:p>
          <a:p>
            <a:endParaRPr lang="en-CA" dirty="0"/>
          </a:p>
          <a:p>
            <a:pPr marL="171450" indent="-171450">
              <a:buFont typeface="Arial" panose="020B0604020202020204" pitchFamily="34" charset="0"/>
              <a:buChar char="•"/>
            </a:pPr>
            <a:r>
              <a:rPr lang="en-CA" sz="1200" dirty="0">
                <a:latin typeface="+mn-lt"/>
              </a:rPr>
              <a:t>Pose each statement and get participants to choose TRUE or </a:t>
            </a:r>
            <a:r>
              <a:rPr lang="en-CA" sz="1100" dirty="0">
                <a:latin typeface="+mn-lt"/>
              </a:rPr>
              <a:t>FALSE</a:t>
            </a:r>
            <a:r>
              <a:rPr lang="en-CA" sz="1200" dirty="0">
                <a:latin typeface="+mn-lt"/>
              </a:rPr>
              <a:t>.</a:t>
            </a:r>
          </a:p>
          <a:p>
            <a:pPr marL="171450" indent="-171450">
              <a:buFont typeface="Arial" panose="020B0604020202020204" pitchFamily="34" charset="0"/>
              <a:buChar char="•"/>
            </a:pPr>
            <a:r>
              <a:rPr lang="en-CA" sz="1200" dirty="0">
                <a:latin typeface="+mn-lt"/>
              </a:rPr>
              <a:t>Discuss misinformation or assumptions that clients or the public may have about youth rights.</a:t>
            </a:r>
          </a:p>
          <a:p>
            <a:pPr marL="171450" indent="-171450">
              <a:buFont typeface="Arial" panose="020B0604020202020204" pitchFamily="34" charset="0"/>
              <a:buChar char="•"/>
            </a:pPr>
            <a:r>
              <a:rPr lang="en-CA" sz="1200" dirty="0">
                <a:latin typeface="+mn-lt"/>
              </a:rPr>
              <a:t>Ask the group if they are surprised by any of the answers. Say that you’ve included another slide with the correct answers.</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Times New Roman" panose="02020603050405020304" pitchFamily="18" charset="0"/>
                <a:cs typeface="Calibri" panose="020F0502020204030204" pitchFamily="34" charset="0"/>
              </a:rPr>
              <a:t>Use the discussion to ask participants to share any questions that they hope will be addressed in the workshop. </a:t>
            </a:r>
          </a:p>
          <a:p>
            <a:pPr marL="172800" lvl="0" indent="-172800">
              <a:lnSpc>
                <a:spcPct val="115000"/>
              </a:lnSpc>
              <a:spcBef>
                <a:spcPts val="600"/>
              </a:spcBef>
              <a:spcAft>
                <a:spcPts val="600"/>
              </a:spcAft>
              <a:buFont typeface="Arial" panose="020B0604020202020204" pitchFamily="34" charset="0"/>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In-person</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instructions</a:t>
            </a:r>
            <a:r>
              <a:rPr lang="en-US" sz="1200" dirty="0">
                <a:effectLst/>
                <a:latin typeface="Calibri" panose="020F0502020204030204" pitchFamily="34" charset="0"/>
                <a:ea typeface="Times New Roman" panose="02020603050405020304" pitchFamily="18" charset="0"/>
                <a:cs typeface="Calibri" panose="020F0502020204030204" pitchFamily="34" charset="0"/>
              </a:rPr>
              <a:t>: Use a simple show of hands or have participants share their answers.</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2800" lvl="0" indent="-172800">
              <a:lnSpc>
                <a:spcPct val="115000"/>
              </a:lnSpc>
              <a:spcBef>
                <a:spcPts val="600"/>
              </a:spcBef>
              <a:spcAft>
                <a:spcPts val="600"/>
              </a:spcAft>
              <a:buFont typeface="Arial" panose="020B0604020202020204" pitchFamily="34" charset="0"/>
              <a:buChar char="•"/>
            </a:pPr>
            <a:r>
              <a:rPr lang="en-US" sz="1200" b="1" dirty="0">
                <a:effectLst/>
                <a:latin typeface="Calibri" panose="020F0502020204030204" pitchFamily="34" charset="0"/>
                <a:ea typeface="Times New Roman" panose="02020603050405020304" pitchFamily="18" charset="0"/>
                <a:cs typeface="Calibri" panose="020F0502020204030204" pitchFamily="34" charset="0"/>
              </a:rPr>
              <a:t>Online instructions</a:t>
            </a:r>
            <a:r>
              <a:rPr lang="en-US" sz="1200" dirty="0">
                <a:effectLst/>
                <a:latin typeface="Calibri" panose="020F0502020204030204" pitchFamily="34" charset="0"/>
                <a:ea typeface="Times New Roman" panose="02020603050405020304" pitchFamily="18" charset="0"/>
                <a:cs typeface="Calibri" panose="020F0502020204030204" pitchFamily="34" charset="0"/>
              </a:rPr>
              <a:t>: Create a </a:t>
            </a:r>
            <a:r>
              <a:rPr lang="en-US" sz="1200" i="1" dirty="0">
                <a:effectLst/>
                <a:latin typeface="Calibri" panose="020F0502020204030204" pitchFamily="34" charset="0"/>
                <a:ea typeface="Times New Roman" panose="02020603050405020304" pitchFamily="18" charset="0"/>
                <a:cs typeface="Calibri" panose="020F0502020204030204" pitchFamily="34" charset="0"/>
              </a:rPr>
              <a:t>TRUE/FALSE</a:t>
            </a:r>
            <a:r>
              <a:rPr lang="en-US" sz="1200" dirty="0">
                <a:effectLst/>
                <a:latin typeface="Calibri" panose="020F0502020204030204" pitchFamily="34" charset="0"/>
                <a:ea typeface="Times New Roman" panose="02020603050405020304" pitchFamily="18" charset="0"/>
                <a:cs typeface="Calibri" panose="020F0502020204030204" pitchFamily="34" charset="0"/>
              </a:rPr>
              <a:t> poll to pose each statement (one at a time) and ask participants to choose TRUE or FALSE. Or ask them to raise a digital hand or use the chat feature to type their response.  </a:t>
            </a:r>
            <a:endParaRPr lang="en-CA" dirty="0"/>
          </a:p>
          <a:p>
            <a:pPr marL="345369" indent="-345369">
              <a:lnSpc>
                <a:spcPct val="115000"/>
              </a:lnSpc>
              <a:spcBef>
                <a:spcPts val="604"/>
              </a:spcBef>
              <a:spcAft>
                <a:spcPts val="604"/>
              </a:spcAft>
              <a:buFont typeface="Arial" panose="020B0604020202020204" pitchFamily="34" charset="0"/>
              <a:buChar char="•"/>
            </a:pPr>
            <a:endParaRPr lang="en-CA" sz="1200" b="0" dirty="0">
              <a:latin typeface="+mn-lt"/>
              <a:ea typeface="+mn-ea"/>
            </a:endParaRPr>
          </a:p>
          <a:p>
            <a:pPr marL="0" indent="0">
              <a:lnSpc>
                <a:spcPct val="115000"/>
              </a:lnSpc>
              <a:spcBef>
                <a:spcPts val="604"/>
              </a:spcBef>
              <a:spcAft>
                <a:spcPts val="604"/>
              </a:spcAft>
              <a:buFontTx/>
              <a:buNone/>
            </a:pPr>
            <a:r>
              <a:rPr lang="en-US" sz="1400" b="1" dirty="0">
                <a:latin typeface="Calibri" panose="020F0502020204030204" pitchFamily="34" charset="0"/>
                <a:ea typeface="Times New Roman" panose="02020603050405020304" pitchFamily="18" charset="0"/>
              </a:rPr>
              <a:t>Answer: TRUE</a:t>
            </a:r>
            <a:r>
              <a:rPr lang="en-US" sz="1400" dirty="0">
                <a:latin typeface="Calibri" panose="020F0502020204030204" pitchFamily="34" charset="0"/>
                <a:ea typeface="Times New Roman" panose="02020603050405020304" pitchFamily="18" charset="0"/>
              </a:rPr>
              <a:t>.</a:t>
            </a:r>
            <a:r>
              <a:rPr lang="en-US" sz="1400" b="1" dirty="0">
                <a:latin typeface="Calibri" panose="020F0502020204030204" pitchFamily="34" charset="0"/>
                <a:ea typeface="Times New Roman" panose="02020603050405020304" pitchFamily="18" charset="0"/>
              </a:rPr>
              <a:t> </a:t>
            </a:r>
            <a:r>
              <a:rPr lang="en-US" sz="1400" dirty="0">
                <a:latin typeface="Calibri" panose="020F0502020204030204" pitchFamily="34" charset="0"/>
                <a:ea typeface="Times New Roman" panose="02020603050405020304" pitchFamily="18" charset="0"/>
              </a:rPr>
              <a:t>First, you can inform participants that a 16-year-old in Canada is legally able to consent to sexual activity with an adult of any age. </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Many cultural groups in Canada believe that having a baby out of wedlock is wrong; 16-year-olds in those cultural groups who do have a baby out of wedlock may be shunned or mistreated, which is not good for the baby or the young person. Allowing a 16-year-old youth the right to marry with parental consent recognizes the relative maturity of a 16-year</a:t>
            </a:r>
            <a:r>
              <a:rPr lang="en-US" sz="1400" dirty="0">
                <a:latin typeface="Calibri" panose="020F0502020204030204" pitchFamily="34" charset="0"/>
                <a:ea typeface="Yu Mincho" panose="02020400000000000000" pitchFamily="18" charset="-128"/>
              </a:rPr>
              <a:t>-</a:t>
            </a:r>
            <a:r>
              <a:rPr lang="en-US" sz="1400" dirty="0">
                <a:latin typeface="Calibri" panose="020F0502020204030204" pitchFamily="34" charset="0"/>
                <a:ea typeface="Times New Roman" panose="02020603050405020304" pitchFamily="18" charset="0"/>
              </a:rPr>
              <a:t>old to make their own decisions about intimate relationships, and it also acts as a buffer against the cultural norms of having a baby out of wedlock. </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If a parent withholds consent, the 16-year</a:t>
            </a:r>
            <a:r>
              <a:rPr lang="en-US" sz="1400" dirty="0">
                <a:latin typeface="Calibri" panose="020F0502020204030204" pitchFamily="34" charset="0"/>
                <a:ea typeface="Yu Mincho" panose="02020400000000000000" pitchFamily="18" charset="-128"/>
              </a:rPr>
              <a:t>-</a:t>
            </a:r>
            <a:r>
              <a:rPr lang="en-US" sz="1400" dirty="0">
                <a:latin typeface="Calibri" panose="020F0502020204030204" pitchFamily="34" charset="0"/>
                <a:ea typeface="Times New Roman" panose="02020603050405020304" pitchFamily="18" charset="0"/>
              </a:rPr>
              <a:t>old cannot get married as the law stands right now.</a:t>
            </a:r>
            <a:endParaRPr lang="en-CA" sz="1400" dirty="0">
              <a:latin typeface="Times New Roman" panose="02020603050405020304" pitchFamily="18" charset="0"/>
              <a:ea typeface="Yu Mincho" panose="02020400000000000000" pitchFamily="18" charset="-128"/>
            </a:endParaRPr>
          </a:p>
          <a:p>
            <a:pPr defTabSz="920984">
              <a:spcBef>
                <a:spcPts val="0"/>
              </a:spcBef>
              <a:spcAft>
                <a:spcPts val="0"/>
              </a:spcAft>
              <a:defRPr/>
            </a:pPr>
            <a:br>
              <a:rPr lang="en-CA" sz="1400" dirty="0">
                <a:latin typeface="Arial" panose="020B0604020202020204" pitchFamily="34" charset="0"/>
                <a:ea typeface="Heiti TC Medium"/>
                <a:cs typeface="Times New Roman" panose="02020603050405020304" pitchFamily="18" charset="0"/>
              </a:rPr>
            </a:br>
            <a:endParaRPr lang="en-CA" sz="14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5</a:t>
            </a:fld>
            <a:endParaRPr lang="en-CA"/>
          </a:p>
        </p:txBody>
      </p:sp>
    </p:spTree>
    <p:extLst>
      <p:ext uri="{BB962C8B-B14F-4D97-AF65-F5344CB8AC3E}">
        <p14:creationId xmlns:p14="http://schemas.microsoft.com/office/powerpoint/2010/main" val="80243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CA" sz="1200" b="1" kern="1200" dirty="0">
                <a:solidFill>
                  <a:schemeClr val="tx1"/>
                </a:solidFill>
                <a:effectLst/>
                <a:latin typeface="+mn-lt"/>
                <a:ea typeface="+mn-ea"/>
                <a:cs typeface="+mn-cs"/>
              </a:rPr>
              <a:t>[Myth Busting Activity — see instructions in notes at slide 5]</a:t>
            </a:r>
            <a:endParaRPr lang="en-CA" sz="1400" b="1" dirty="0">
              <a:effectLst/>
            </a:endParaRPr>
          </a:p>
          <a:p>
            <a:pPr marL="0" indent="0">
              <a:lnSpc>
                <a:spcPct val="115000"/>
              </a:lnSpc>
              <a:spcBef>
                <a:spcPts val="604"/>
              </a:spcBef>
              <a:spcAft>
                <a:spcPts val="604"/>
              </a:spcAft>
              <a:buFont typeface="Symbol" panose="05050102010706020507" pitchFamily="18" charset="2"/>
              <a:buNone/>
            </a:pPr>
            <a:endParaRPr lang="en-US" sz="1400" b="1" dirty="0">
              <a:latin typeface="Calibri" panose="020F0502020204030204" pitchFamily="34" charset="0"/>
              <a:ea typeface="Times New Roman" panose="02020603050405020304" pitchFamily="18" charset="0"/>
            </a:endParaRPr>
          </a:p>
          <a:p>
            <a:pPr marL="0" indent="0">
              <a:lnSpc>
                <a:spcPct val="115000"/>
              </a:lnSpc>
              <a:spcBef>
                <a:spcPts val="604"/>
              </a:spcBef>
              <a:spcAft>
                <a:spcPts val="604"/>
              </a:spcAft>
              <a:buFont typeface="Symbol" panose="05050102010706020507" pitchFamily="18" charset="2"/>
              <a:buNone/>
            </a:pPr>
            <a:r>
              <a:rPr lang="en-US" sz="1400" b="1" dirty="0">
                <a:latin typeface="Calibri" panose="020F0502020204030204" pitchFamily="34" charset="0"/>
                <a:ea typeface="Times New Roman" panose="02020603050405020304" pitchFamily="18" charset="0"/>
              </a:rPr>
              <a:t>Answer: FALSE</a:t>
            </a:r>
            <a:r>
              <a:rPr lang="en-US" sz="1400" dirty="0">
                <a:latin typeface="Calibri" panose="020F0502020204030204" pitchFamily="34" charset="0"/>
                <a:ea typeface="Times New Roman" panose="02020603050405020304" pitchFamily="18" charset="0"/>
              </a:rPr>
              <a:t>.</a:t>
            </a:r>
            <a:r>
              <a:rPr lang="en-US" sz="1400" b="1" dirty="0">
                <a:latin typeface="Calibri" panose="020F0502020204030204" pitchFamily="34" charset="0"/>
                <a:ea typeface="Times New Roman" panose="02020603050405020304" pitchFamily="18" charset="0"/>
              </a:rPr>
              <a:t> </a:t>
            </a:r>
            <a:r>
              <a:rPr lang="en-US" sz="1400" dirty="0">
                <a:latin typeface="Calibri" panose="020F0502020204030204" pitchFamily="34" charset="0"/>
                <a:ea typeface="Times New Roman" panose="02020603050405020304" pitchFamily="18" charset="0"/>
              </a:rPr>
              <a:t>Ask participants why they think this might be false.</a:t>
            </a:r>
          </a:p>
          <a:p>
            <a:pPr marL="0" indent="0">
              <a:lnSpc>
                <a:spcPct val="115000"/>
              </a:lnSpc>
              <a:spcBef>
                <a:spcPts val="604"/>
              </a:spcBef>
              <a:spcAft>
                <a:spcPts val="604"/>
              </a:spcAft>
              <a:buFont typeface="Symbol" panose="05050102010706020507" pitchFamily="18" charset="2"/>
              <a:buNone/>
            </a:pP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Inform participants that the parent’s consent is not needed. The child’s ability to refuse depends on their capacity (discussed below).  </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The law recognizes that no one’s bodily integrity should be interfered with unless the person gives consent. </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Using a specific age as the age of consent for medical purposes (for example, age 12) would be arbitrary. There are some issues that 12-year-olds can understand and decide on their own, and there are some 12-year-olds who are more mature than others. There will also be some issues that a 6- or 7-year-old child can understand and decide on their own, and some 6- or 7-year-old children who are more mature than others. In some situations, the law uses arbitrary ages (e.g.,16-years-old for getting a driver’s </a:t>
            </a:r>
            <a:r>
              <a:rPr lang="en-US" sz="1400" dirty="0" err="1">
                <a:latin typeface="Calibri" panose="020F0502020204030204" pitchFamily="34" charset="0"/>
                <a:ea typeface="Times New Roman" panose="02020603050405020304" pitchFamily="18" charset="0"/>
              </a:rPr>
              <a:t>licence</a:t>
            </a:r>
            <a:r>
              <a:rPr lang="en-US" sz="1400" dirty="0">
                <a:latin typeface="Calibri" panose="020F0502020204030204" pitchFamily="34" charset="0"/>
                <a:ea typeface="Times New Roman" panose="02020603050405020304" pitchFamily="18" charset="0"/>
              </a:rPr>
              <a:t>). But for bodily integrity or medical consent, setting an arbitrary age is unfair and potentially dangerous. </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Instead, the law uses the idea of “</a:t>
            </a:r>
            <a:r>
              <a:rPr lang="en-US" sz="1400" i="1" dirty="0">
                <a:latin typeface="Calibri" panose="020F0502020204030204" pitchFamily="34" charset="0"/>
                <a:ea typeface="Times New Roman" panose="02020603050405020304" pitchFamily="18" charset="0"/>
              </a:rPr>
              <a:t>mental capacity</a:t>
            </a:r>
            <a:r>
              <a:rPr lang="en-US" sz="1400" dirty="0">
                <a:latin typeface="Calibri" panose="020F0502020204030204" pitchFamily="34" charset="0"/>
                <a:ea typeface="Times New Roman" panose="02020603050405020304" pitchFamily="18" charset="0"/>
              </a:rPr>
              <a:t>”. There are two factors in determining mental capacity. A person of any age can consent or refuse to consent if they understand:</a:t>
            </a:r>
            <a:endParaRPr lang="en-CA" sz="1400" dirty="0">
              <a:latin typeface="Times New Roman" panose="02020603050405020304" pitchFamily="18" charset="0"/>
              <a:ea typeface="Yu Mincho" panose="02020400000000000000" pitchFamily="18" charset="-128"/>
            </a:endParaRPr>
          </a:p>
          <a:p>
            <a:pPr marL="805861" lvl="1" indent="-345369">
              <a:spcBef>
                <a:spcPts val="604"/>
              </a:spcBef>
              <a:spcAft>
                <a:spcPts val="604"/>
              </a:spcAft>
              <a:tabLst>
                <a:tab pos="460492" algn="l"/>
              </a:tabLst>
            </a:pPr>
            <a:r>
              <a:rPr lang="en-CA" sz="1400" dirty="0">
                <a:latin typeface="Calibri" panose="020F0502020204030204" pitchFamily="34" charset="0"/>
                <a:ea typeface="Times New Roman" panose="02020603050405020304" pitchFamily="18" charset="0"/>
              </a:rPr>
              <a:t>1. the medical treatment involved</a:t>
            </a:r>
            <a:endParaRPr lang="en-CA" sz="1400" dirty="0">
              <a:latin typeface="Times New Roman" panose="02020603050405020304" pitchFamily="18" charset="0"/>
              <a:ea typeface="Times New Roman" panose="02020603050405020304" pitchFamily="18" charset="0"/>
            </a:endParaRPr>
          </a:p>
          <a:p>
            <a:pPr marL="805861" lvl="1" indent="-345369">
              <a:spcBef>
                <a:spcPts val="604"/>
              </a:spcBef>
              <a:spcAft>
                <a:spcPts val="604"/>
              </a:spcAft>
              <a:tabLst>
                <a:tab pos="460492" algn="l"/>
              </a:tabLst>
            </a:pPr>
            <a:r>
              <a:rPr lang="en-CA" sz="1400" dirty="0">
                <a:latin typeface="Calibri" panose="020F0502020204030204" pitchFamily="34" charset="0"/>
                <a:ea typeface="Times New Roman" panose="02020603050405020304" pitchFamily="18" charset="0"/>
              </a:rPr>
              <a:t>2. the consequences of getting the treatment or refusing the treatment</a:t>
            </a:r>
            <a:endParaRPr lang="en-CA" sz="1400" dirty="0">
              <a:latin typeface="Times New Roman" panose="02020603050405020304" pitchFamily="18" charset="0"/>
              <a:ea typeface="Times New Roman" panose="02020603050405020304" pitchFamily="18" charset="0"/>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A person’s mental capacity is different in different situations and at different stages of development. For example, a 5-year-old has the right to choose between strawberry- or blueberry-</a:t>
            </a:r>
            <a:r>
              <a:rPr lang="en-US" sz="1400" dirty="0" err="1">
                <a:latin typeface="Calibri" panose="020F0502020204030204" pitchFamily="34" charset="0"/>
                <a:ea typeface="Times New Roman" panose="02020603050405020304" pitchFamily="18" charset="0"/>
              </a:rPr>
              <a:t>flavoured</a:t>
            </a:r>
            <a:r>
              <a:rPr lang="en-US" sz="1400" dirty="0">
                <a:latin typeface="Calibri" panose="020F0502020204030204" pitchFamily="34" charset="0"/>
                <a:ea typeface="Times New Roman" panose="02020603050405020304" pitchFamily="18" charset="0"/>
              </a:rPr>
              <a:t> medicine. The child has the mental capacity to fully understand that decision. But they don’t have the mental capacity to understand what the medicine does, or whether taking it is a good idea. So even though the child gets to pick the </a:t>
            </a:r>
            <a:r>
              <a:rPr lang="en-US" sz="1400" dirty="0" err="1">
                <a:latin typeface="Calibri" panose="020F0502020204030204" pitchFamily="34" charset="0"/>
                <a:ea typeface="Times New Roman" panose="02020603050405020304" pitchFamily="18" charset="0"/>
              </a:rPr>
              <a:t>flavour</a:t>
            </a:r>
            <a:r>
              <a:rPr lang="en-US" sz="1400" dirty="0">
                <a:latin typeface="Calibri" panose="020F0502020204030204" pitchFamily="34" charset="0"/>
                <a:ea typeface="Times New Roman" panose="02020603050405020304" pitchFamily="18" charset="0"/>
              </a:rPr>
              <a:t> because they understand that part of the decision, the parent gets to decide whether or not the child takes the medicine because the child doesn’t understand that part of the decision. </a:t>
            </a: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Yu Mincho" panose="02020400000000000000" pitchFamily="18" charset="-128"/>
              </a:rPr>
              <a:t>You can also discuss the recent situation of the availability of COVID vaccines for children aged 5 – 11.  Despite announcements saying that they are available ‘with parental consent’, in fact, depending on their age and mental capacity to understand what a vaccine does, children have the right to decide on their own.  This could be arise where the child wants to be vaccinated and the parent doesn’t want them to. </a:t>
            </a:r>
            <a:endParaRPr lang="en-CA" sz="1400" dirty="0">
              <a:latin typeface="Times New Roman" panose="02020603050405020304" pitchFamily="18" charset="0"/>
              <a:ea typeface="Yu Mincho" panose="02020400000000000000" pitchFamily="18" charset="-128"/>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6</a:t>
            </a:fld>
            <a:endParaRPr lang="en-CA"/>
          </a:p>
        </p:txBody>
      </p:sp>
    </p:spTree>
    <p:extLst>
      <p:ext uri="{BB962C8B-B14F-4D97-AF65-F5344CB8AC3E}">
        <p14:creationId xmlns:p14="http://schemas.microsoft.com/office/powerpoint/2010/main" val="57796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Symbol" panose="05050102010706020507" pitchFamily="18" charset="2"/>
              <a:buNone/>
              <a:tabLst/>
              <a:defRPr/>
            </a:pPr>
            <a:r>
              <a:rPr lang="en-CA" sz="1200" b="1" kern="1200" dirty="0">
                <a:solidFill>
                  <a:schemeClr val="tx1"/>
                </a:solidFill>
                <a:effectLst/>
                <a:latin typeface="+mn-lt"/>
                <a:ea typeface="+mn-ea"/>
                <a:cs typeface="+mn-cs"/>
              </a:rPr>
              <a:t>[Myth Busting Activity — see instructions in notes at slide 5]</a:t>
            </a:r>
            <a:endParaRPr lang="en-CA" sz="1200" kern="1200" dirty="0">
              <a:solidFill>
                <a:schemeClr val="tx1"/>
              </a:solidFill>
              <a:effectLst/>
              <a:latin typeface="+mn-lt"/>
              <a:ea typeface="+mn-ea"/>
              <a:cs typeface="+mn-cs"/>
            </a:endParaRPr>
          </a:p>
          <a:p>
            <a:pPr marL="0" indent="0">
              <a:lnSpc>
                <a:spcPct val="115000"/>
              </a:lnSpc>
              <a:spcBef>
                <a:spcPts val="604"/>
              </a:spcBef>
              <a:spcAft>
                <a:spcPts val="604"/>
              </a:spcAft>
              <a:buFont typeface="Symbol" panose="05050102010706020507" pitchFamily="18" charset="2"/>
              <a:buNone/>
            </a:pPr>
            <a:endParaRPr lang="en-US" sz="1400" b="1" dirty="0">
              <a:latin typeface="Calibri" panose="020F0502020204030204" pitchFamily="34" charset="0"/>
              <a:ea typeface="Times New Roman" panose="02020603050405020304" pitchFamily="18" charset="0"/>
            </a:endParaRPr>
          </a:p>
          <a:p>
            <a:pPr marL="0" indent="0">
              <a:lnSpc>
                <a:spcPct val="115000"/>
              </a:lnSpc>
              <a:spcBef>
                <a:spcPts val="604"/>
              </a:spcBef>
              <a:spcAft>
                <a:spcPts val="604"/>
              </a:spcAft>
              <a:buFont typeface="Symbol" panose="05050102010706020507" pitchFamily="18" charset="2"/>
              <a:buNone/>
            </a:pPr>
            <a:r>
              <a:rPr lang="en-US" sz="1400" b="1" dirty="0">
                <a:latin typeface="Calibri" panose="020F0502020204030204" pitchFamily="34" charset="0"/>
                <a:ea typeface="Times New Roman" panose="02020603050405020304" pitchFamily="18" charset="0"/>
              </a:rPr>
              <a:t>Answer: TRUE</a:t>
            </a:r>
            <a:r>
              <a:rPr lang="en-US" sz="1400" dirty="0">
                <a:latin typeface="Calibri" panose="020F0502020204030204" pitchFamily="34" charset="0"/>
                <a:ea typeface="Times New Roman" panose="02020603050405020304" pitchFamily="18" charset="0"/>
              </a:rPr>
              <a:t>.</a:t>
            </a:r>
            <a:r>
              <a:rPr lang="en-US" sz="1400" b="1" dirty="0">
                <a:latin typeface="Calibri" panose="020F0502020204030204" pitchFamily="34" charset="0"/>
                <a:ea typeface="Times New Roman" panose="02020603050405020304" pitchFamily="18" charset="0"/>
              </a:rPr>
              <a:t> </a:t>
            </a:r>
            <a:r>
              <a:rPr lang="en-US" sz="1400" dirty="0">
                <a:latin typeface="Calibri" panose="020F0502020204030204" pitchFamily="34" charset="0"/>
                <a:ea typeface="Times New Roman" panose="02020603050405020304" pitchFamily="18" charset="0"/>
              </a:rPr>
              <a:t>Ask participants what they think the rationale for this rule might be.</a:t>
            </a:r>
          </a:p>
          <a:p>
            <a:pPr marL="0" indent="0">
              <a:lnSpc>
                <a:spcPct val="115000"/>
              </a:lnSpc>
              <a:spcBef>
                <a:spcPts val="604"/>
              </a:spcBef>
              <a:spcAft>
                <a:spcPts val="604"/>
              </a:spcAft>
              <a:buFont typeface="Symbol" panose="05050102010706020507" pitchFamily="18" charset="2"/>
              <a:buNone/>
            </a:pP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Yu Mincho" panose="02020400000000000000" pitchFamily="18" charset="-128"/>
              </a:rPr>
              <a:t>M</a:t>
            </a:r>
            <a:r>
              <a:rPr lang="en-US" sz="1400" dirty="0">
                <a:latin typeface="Calibri" panose="020F0502020204030204" pitchFamily="34" charset="0"/>
                <a:ea typeface="Times New Roman" panose="02020603050405020304" pitchFamily="18" charset="0"/>
              </a:rPr>
              <a:t>any religious and cultural traditions involve consumption of alcohol (e.g., a toast at Thanksgiving, wine at a ceremony, champagne at New Year’s Eve). The law allows children to participate in those cultural and religious traditions if they are on private property and under the supervision of a parent. However, this law does not extend to children who are guests, unless those children’s parents are also there and supervising. It also does not allow children to get drunk with their parents. </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The law in Ontario says a person has to be 19 years old to purchase alcohol or use alcohol in public. </a:t>
            </a:r>
            <a:endParaRPr lang="en-CA" sz="1400" dirty="0">
              <a:latin typeface="Times New Roman" panose="02020603050405020304" pitchFamily="18" charset="0"/>
              <a:ea typeface="Yu Mincho" panose="02020400000000000000" pitchFamily="18" charset="-128"/>
            </a:endParaRPr>
          </a:p>
          <a:p>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7</a:t>
            </a:fld>
            <a:endParaRPr lang="en-CA"/>
          </a:p>
        </p:txBody>
      </p:sp>
    </p:spTree>
    <p:extLst>
      <p:ext uri="{BB962C8B-B14F-4D97-AF65-F5344CB8AC3E}">
        <p14:creationId xmlns:p14="http://schemas.microsoft.com/office/powerpoint/2010/main" val="228947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Symbol" panose="05050102010706020507" pitchFamily="18" charset="2"/>
              <a:buNone/>
              <a:tabLst/>
              <a:defRPr/>
            </a:pPr>
            <a:r>
              <a:rPr lang="en-CA" sz="1200" b="1" kern="1200" dirty="0">
                <a:solidFill>
                  <a:schemeClr val="tx1"/>
                </a:solidFill>
                <a:effectLst/>
                <a:latin typeface="+mn-lt"/>
                <a:ea typeface="+mn-ea"/>
                <a:cs typeface="+mn-cs"/>
              </a:rPr>
              <a:t>[Myth Busting Activity — see instructions in notes at slide 5]</a:t>
            </a:r>
            <a:endParaRPr lang="en-CA" sz="1200" kern="1200" dirty="0">
              <a:solidFill>
                <a:schemeClr val="tx1"/>
              </a:solidFill>
              <a:effectLst/>
              <a:latin typeface="+mn-lt"/>
              <a:ea typeface="+mn-ea"/>
              <a:cs typeface="+mn-cs"/>
            </a:endParaRPr>
          </a:p>
          <a:p>
            <a:pPr marL="0" indent="0">
              <a:lnSpc>
                <a:spcPct val="115000"/>
              </a:lnSpc>
              <a:spcBef>
                <a:spcPts val="604"/>
              </a:spcBef>
              <a:spcAft>
                <a:spcPts val="604"/>
              </a:spcAft>
              <a:buFont typeface="Symbol" panose="05050102010706020507" pitchFamily="18" charset="2"/>
              <a:buNone/>
            </a:pPr>
            <a:endParaRPr lang="en-US" sz="1400" b="1" dirty="0">
              <a:latin typeface="Calibri" panose="020F0502020204030204" pitchFamily="34" charset="0"/>
              <a:ea typeface="Times New Roman" panose="02020603050405020304" pitchFamily="18" charset="0"/>
            </a:endParaRPr>
          </a:p>
          <a:p>
            <a:pPr marL="0" indent="0">
              <a:lnSpc>
                <a:spcPct val="115000"/>
              </a:lnSpc>
              <a:spcBef>
                <a:spcPts val="604"/>
              </a:spcBef>
              <a:spcAft>
                <a:spcPts val="604"/>
              </a:spcAft>
              <a:buFont typeface="Symbol" panose="05050102010706020507" pitchFamily="18" charset="2"/>
              <a:buNone/>
            </a:pPr>
            <a:r>
              <a:rPr lang="en-US" sz="1400" b="1" dirty="0">
                <a:latin typeface="Calibri" panose="020F0502020204030204" pitchFamily="34" charset="0"/>
                <a:ea typeface="Times New Roman" panose="02020603050405020304" pitchFamily="18" charset="0"/>
              </a:rPr>
              <a:t>Answer: TRUE</a:t>
            </a:r>
            <a:r>
              <a:rPr lang="en-US" sz="1400" dirty="0">
                <a:latin typeface="Calibri" panose="020F0502020204030204" pitchFamily="34" charset="0"/>
                <a:ea typeface="Times New Roman" panose="02020603050405020304" pitchFamily="18" charset="0"/>
              </a:rPr>
              <a:t>.</a:t>
            </a:r>
            <a:r>
              <a:rPr lang="en-US" sz="1400" b="1" dirty="0">
                <a:latin typeface="Calibri" panose="020F0502020204030204" pitchFamily="34" charset="0"/>
                <a:ea typeface="Yu Mincho" panose="02020400000000000000" pitchFamily="18" charset="-128"/>
              </a:rPr>
              <a:t> </a:t>
            </a:r>
            <a:r>
              <a:rPr lang="en-US" sz="1400" dirty="0">
                <a:latin typeface="Calibri" panose="020F0502020204030204" pitchFamily="34" charset="0"/>
                <a:ea typeface="Times New Roman" panose="02020603050405020304" pitchFamily="18" charset="0"/>
              </a:rPr>
              <a:t>Ask audience what they think the rationale for this rule might be.</a:t>
            </a:r>
          </a:p>
          <a:p>
            <a:pPr marL="0" indent="0">
              <a:lnSpc>
                <a:spcPct val="115000"/>
              </a:lnSpc>
              <a:spcBef>
                <a:spcPts val="604"/>
              </a:spcBef>
              <a:spcAft>
                <a:spcPts val="604"/>
              </a:spcAft>
              <a:buFont typeface="Symbol" panose="05050102010706020507" pitchFamily="18" charset="2"/>
              <a:buNone/>
            </a:pP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Yu Mincho" panose="02020400000000000000" pitchFamily="18" charset="-128"/>
              </a:rPr>
              <a:t>T</a:t>
            </a:r>
            <a:r>
              <a:rPr lang="en-US" sz="1400" dirty="0">
                <a:latin typeface="Calibri" panose="020F0502020204030204" pitchFamily="34" charset="0"/>
                <a:ea typeface="Times New Roman" panose="02020603050405020304" pitchFamily="18" charset="0"/>
              </a:rPr>
              <a:t>he breakdown of a relationship between a child and a parent, including an adoptive parent, can have profound, long-lasting negative consequences for a child. Forcing a child into an adoptive relationship against their will significantly increases the risk of a breakdown in the parental relationship. To minimize this risk, the law gives children the right to decline an adoption at the age of 7. </a:t>
            </a: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Consider the difference between a baby and a 7-year-old. Both are abandoned by their biological family and then considered for adoption by a new family. A baby doesn’t know/care who the adoptive family is. But the 7-year-old may have a strong opinion, and forcing an adoption that the 7-year-old doesn’t want is more likely to lead to a breakdown in the parent-child relationships.  An interesting question for discussion is why we draw the line at 7 years old. Why not at 6 years old, since 6-year-olds may also have opinions about adoptive parents. The law often draws arbitrary lines when it comes to ages. For example, why can’t someone who turns 18 one day after an election vote on election day? It’s an arbitrary line, and the law is filled with arbitrary ages for certain rights.</a:t>
            </a:r>
            <a:endParaRPr lang="en-CA" sz="1400" dirty="0">
              <a:latin typeface="Times New Roman" panose="02020603050405020304" pitchFamily="18" charset="0"/>
              <a:ea typeface="Yu Mincho" panose="02020400000000000000" pitchFamily="18" charset="-128"/>
            </a:endParaRPr>
          </a:p>
          <a:p>
            <a:pPr indent="460492" defTabSz="920984">
              <a:lnSpc>
                <a:spcPct val="115000"/>
              </a:lnSpc>
              <a:spcBef>
                <a:spcPts val="0"/>
              </a:spcBef>
              <a:spcAft>
                <a:spcPts val="806"/>
              </a:spcAft>
              <a:defRPr/>
            </a:pPr>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8</a:t>
            </a:fld>
            <a:endParaRPr lang="en-CA"/>
          </a:p>
        </p:txBody>
      </p:sp>
    </p:spTree>
    <p:extLst>
      <p:ext uri="{BB962C8B-B14F-4D97-AF65-F5344CB8AC3E}">
        <p14:creationId xmlns:p14="http://schemas.microsoft.com/office/powerpoint/2010/main" val="125497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4"/>
              </a:spcBef>
              <a:spcAft>
                <a:spcPts val="604"/>
              </a:spcAft>
              <a:buClrTx/>
              <a:buSzTx/>
              <a:buFont typeface="Symbol" panose="05050102010706020507" pitchFamily="18" charset="2"/>
              <a:buNone/>
              <a:tabLst/>
              <a:defRPr/>
            </a:pPr>
            <a:r>
              <a:rPr lang="en-CA" sz="1200" b="1" kern="1200" dirty="0">
                <a:solidFill>
                  <a:schemeClr val="tx1"/>
                </a:solidFill>
                <a:effectLst/>
                <a:latin typeface="+mn-lt"/>
                <a:ea typeface="+mn-ea"/>
                <a:cs typeface="+mn-cs"/>
              </a:rPr>
              <a:t>[Myth Busting Activity — see instructions in notes at slide 5]</a:t>
            </a:r>
            <a:endParaRPr lang="en-US" sz="1400" b="1" dirty="0">
              <a:latin typeface="Calibri" panose="020F0502020204030204" pitchFamily="34" charset="0"/>
              <a:ea typeface="Times New Roman" panose="02020603050405020304" pitchFamily="18" charset="0"/>
            </a:endParaRPr>
          </a:p>
          <a:p>
            <a:pPr marL="0" indent="0">
              <a:lnSpc>
                <a:spcPct val="115000"/>
              </a:lnSpc>
              <a:spcBef>
                <a:spcPts val="604"/>
              </a:spcBef>
              <a:spcAft>
                <a:spcPts val="604"/>
              </a:spcAft>
              <a:buFont typeface="Symbol" panose="05050102010706020507" pitchFamily="18" charset="2"/>
              <a:buNone/>
            </a:pPr>
            <a:endParaRPr lang="en-US" sz="1400" b="1" dirty="0">
              <a:latin typeface="Calibri" panose="020F0502020204030204" pitchFamily="34" charset="0"/>
              <a:ea typeface="Times New Roman" panose="02020603050405020304" pitchFamily="18" charset="0"/>
            </a:endParaRPr>
          </a:p>
          <a:p>
            <a:pPr marL="0" indent="0">
              <a:lnSpc>
                <a:spcPct val="115000"/>
              </a:lnSpc>
              <a:spcBef>
                <a:spcPts val="604"/>
              </a:spcBef>
              <a:spcAft>
                <a:spcPts val="604"/>
              </a:spcAft>
              <a:buFont typeface="Symbol" panose="05050102010706020507" pitchFamily="18" charset="2"/>
              <a:buNone/>
            </a:pPr>
            <a:r>
              <a:rPr lang="en-US" sz="1400" b="1" dirty="0">
                <a:latin typeface="Calibri" panose="020F0502020204030204" pitchFamily="34" charset="0"/>
                <a:ea typeface="Times New Roman" panose="02020603050405020304" pitchFamily="18" charset="0"/>
              </a:rPr>
              <a:t>Answer: FALSE.</a:t>
            </a:r>
            <a:r>
              <a:rPr lang="en-US" sz="1400" b="1" dirty="0">
                <a:latin typeface="Calibri" panose="020F0502020204030204" pitchFamily="34" charset="0"/>
                <a:ea typeface="Yu Mincho" panose="02020400000000000000" pitchFamily="18" charset="-128"/>
              </a:rPr>
              <a:t> </a:t>
            </a:r>
            <a:r>
              <a:rPr lang="en-US" sz="1400" dirty="0">
                <a:latin typeface="Calibri" panose="020F0502020204030204" pitchFamily="34" charset="0"/>
                <a:ea typeface="Times New Roman" panose="02020603050405020304" pitchFamily="18" charset="0"/>
              </a:rPr>
              <a:t>Ask participants what they think the rationale for this rule might be. Use the next slide (Age of Consent) to explain the answer.</a:t>
            </a:r>
          </a:p>
          <a:p>
            <a:pPr marL="0" indent="0">
              <a:lnSpc>
                <a:spcPct val="115000"/>
              </a:lnSpc>
              <a:spcBef>
                <a:spcPts val="604"/>
              </a:spcBef>
              <a:spcAft>
                <a:spcPts val="604"/>
              </a:spcAft>
              <a:buFont typeface="Symbol" panose="05050102010706020507" pitchFamily="18" charset="2"/>
              <a:buNone/>
            </a:pPr>
            <a:endParaRPr lang="en-CA" sz="1400" dirty="0">
              <a:latin typeface="Times New Roman" panose="02020603050405020304" pitchFamily="18" charset="0"/>
              <a:ea typeface="Yu Mincho" panose="02020400000000000000" pitchFamily="18" charset="-128"/>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In the law, sexual activity includes any activity of a sexual nature, not just intercourse or activities involving genitalia. For example, sexual activity includes things like romantic kissing or intimate touching of the face or body. Most 12-year-olds are not having sex, but many are engaging in what the law considers sexual activity.</a:t>
            </a: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Yu Mincho" panose="02020400000000000000" pitchFamily="18" charset="-128"/>
              </a:rPr>
              <a:t>Use the next slide to explain the answer. </a:t>
            </a:r>
            <a:endParaRPr lang="en-CA" sz="1400" dirty="0">
              <a:latin typeface="Times New Roman" panose="02020603050405020304" pitchFamily="18" charset="0"/>
              <a:ea typeface="Yu Mincho" panose="02020400000000000000" pitchFamily="18" charset="-128"/>
            </a:endParaRPr>
          </a:p>
          <a:p>
            <a:pPr indent="460492">
              <a:lnSpc>
                <a:spcPct val="115000"/>
              </a:lnSpc>
              <a:spcAft>
                <a:spcPts val="806"/>
              </a:spcAft>
            </a:pPr>
            <a:endParaRPr lang="en-CA" dirty="0"/>
          </a:p>
        </p:txBody>
      </p:sp>
      <p:sp>
        <p:nvSpPr>
          <p:cNvPr id="4" name="Slide Number Placeholder 3"/>
          <p:cNvSpPr>
            <a:spLocks noGrp="1"/>
          </p:cNvSpPr>
          <p:nvPr>
            <p:ph type="sldNum" sz="quarter" idx="5"/>
          </p:nvPr>
        </p:nvSpPr>
        <p:spPr/>
        <p:txBody>
          <a:bodyPr/>
          <a:lstStyle/>
          <a:p>
            <a:fld id="{E19AA93F-B8EA-40BF-A40E-657072069FE3}" type="slidenum">
              <a:rPr lang="en-CA" smtClean="0"/>
              <a:t>9</a:t>
            </a:fld>
            <a:endParaRPr lang="en-CA"/>
          </a:p>
        </p:txBody>
      </p:sp>
    </p:spTree>
    <p:extLst>
      <p:ext uri="{BB962C8B-B14F-4D97-AF65-F5344CB8AC3E}">
        <p14:creationId xmlns:p14="http://schemas.microsoft.com/office/powerpoint/2010/main" val="1990290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sz="1600" b="1"/>
            </a:lvl1pPr>
          </a:lstStyle>
          <a:p>
            <a:fld id="{BD2F4511-7CA5-4274-8305-088E6E1C4721}" type="slidenum">
              <a:rPr lang="en-CA" smtClean="0"/>
              <a:pPr/>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48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92F5AC-C9E3-534B-8619-C60147CA2E1D}" type="datetime1">
              <a:rPr lang="en-CA" smtClean="0"/>
              <a:t>2021-11-29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2F4511-7CA5-4274-8305-088E6E1C4721}" type="slidenum">
              <a:rPr lang="en-CA" smtClean="0"/>
              <a:t>‹#›</a:t>
            </a:fld>
            <a:endParaRPr lang="en-CA"/>
          </a:p>
        </p:txBody>
      </p:sp>
    </p:spTree>
    <p:extLst>
      <p:ext uri="{BB962C8B-B14F-4D97-AF65-F5344CB8AC3E}">
        <p14:creationId xmlns:p14="http://schemas.microsoft.com/office/powerpoint/2010/main" val="9454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237895-7660-424A-8B57-B9C7333716A1}" type="datetime1">
              <a:rPr lang="en-CA" smtClean="0"/>
              <a:t>2021-11-29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2F4511-7CA5-4274-8305-088E6E1C4721}" type="slidenum">
              <a:rPr lang="en-CA" smtClean="0"/>
              <a:t>‹#›</a:t>
            </a:fld>
            <a:endParaRPr lang="en-CA"/>
          </a:p>
        </p:txBody>
      </p:sp>
    </p:spTree>
    <p:extLst>
      <p:ext uri="{BB962C8B-B14F-4D97-AF65-F5344CB8AC3E}">
        <p14:creationId xmlns:p14="http://schemas.microsoft.com/office/powerpoint/2010/main" val="386371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600" b="1"/>
            </a:lvl1pPr>
          </a:lstStyle>
          <a:p>
            <a:fld id="{BD2F4511-7CA5-4274-8305-088E6E1C4721}" type="slidenum">
              <a:rPr lang="en-CA" smtClean="0"/>
              <a:pPr/>
              <a:t>‹#›</a:t>
            </a:fld>
            <a:endParaRPr lang="en-CA" dirty="0"/>
          </a:p>
        </p:txBody>
      </p:sp>
    </p:spTree>
    <p:extLst>
      <p:ext uri="{BB962C8B-B14F-4D97-AF65-F5344CB8AC3E}">
        <p14:creationId xmlns:p14="http://schemas.microsoft.com/office/powerpoint/2010/main" val="290229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z="1600" b="1"/>
            </a:lvl1pPr>
          </a:lstStyle>
          <a:p>
            <a:fld id="{BD2F4511-7CA5-4274-8305-088E6E1C4721}" type="slidenum">
              <a:rPr lang="en-CA" smtClean="0"/>
              <a:pPr/>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30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EF204C-FE24-D145-8387-C97AF0225346}" type="datetime1">
              <a:rPr lang="en-CA" smtClean="0"/>
              <a:t>2021-11-29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2F4511-7CA5-4274-8305-088E6E1C4721}" type="slidenum">
              <a:rPr lang="en-CA" smtClean="0"/>
              <a:t>‹#›</a:t>
            </a:fld>
            <a:endParaRPr lang="en-CA"/>
          </a:p>
        </p:txBody>
      </p:sp>
    </p:spTree>
    <p:extLst>
      <p:ext uri="{BB962C8B-B14F-4D97-AF65-F5344CB8AC3E}">
        <p14:creationId xmlns:p14="http://schemas.microsoft.com/office/powerpoint/2010/main" val="198457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95D6A2-AAD2-6F49-AE1B-41576343146A}" type="datetime1">
              <a:rPr lang="en-CA" smtClean="0"/>
              <a:t>2021-11-29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2F4511-7CA5-4274-8305-088E6E1C4721}" type="slidenum">
              <a:rPr lang="en-CA" smtClean="0"/>
              <a:t>‹#›</a:t>
            </a:fld>
            <a:endParaRPr lang="en-CA"/>
          </a:p>
        </p:txBody>
      </p:sp>
    </p:spTree>
    <p:extLst>
      <p:ext uri="{BB962C8B-B14F-4D97-AF65-F5344CB8AC3E}">
        <p14:creationId xmlns:p14="http://schemas.microsoft.com/office/powerpoint/2010/main" val="245500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99F3E5-F724-F643-8664-31C9A3F282C1}" type="datetime1">
              <a:rPr lang="en-CA" smtClean="0"/>
              <a:t>2021-11-29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2F4511-7CA5-4274-8305-088E6E1C4721}" type="slidenum">
              <a:rPr lang="en-CA" smtClean="0"/>
              <a:t>‹#›</a:t>
            </a:fld>
            <a:endParaRPr lang="en-CA"/>
          </a:p>
        </p:txBody>
      </p:sp>
    </p:spTree>
    <p:extLst>
      <p:ext uri="{BB962C8B-B14F-4D97-AF65-F5344CB8AC3E}">
        <p14:creationId xmlns:p14="http://schemas.microsoft.com/office/powerpoint/2010/main" val="381380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E1E99B7-62EA-554A-AE46-1A68CEDBDCC5}" type="datetime1">
              <a:rPr lang="en-CA" smtClean="0"/>
              <a:t>2021-11-29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BD2F4511-7CA5-4274-8305-088E6E1C4721}" type="slidenum">
              <a:rPr lang="en-CA" smtClean="0"/>
              <a:t>‹#›</a:t>
            </a:fld>
            <a:endParaRPr lang="en-CA"/>
          </a:p>
        </p:txBody>
      </p:sp>
    </p:spTree>
    <p:extLst>
      <p:ext uri="{BB962C8B-B14F-4D97-AF65-F5344CB8AC3E}">
        <p14:creationId xmlns:p14="http://schemas.microsoft.com/office/powerpoint/2010/main" val="30903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0D51198-0E80-6B4B-8C17-5A15819801B2}" type="datetime1">
              <a:rPr lang="en-CA" smtClean="0"/>
              <a:t>2021-11-29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2F4511-7CA5-4274-8305-088E6E1C4721}" type="slidenum">
              <a:rPr lang="en-CA" smtClean="0"/>
              <a:t>‹#›</a:t>
            </a:fld>
            <a:endParaRPr lang="en-CA"/>
          </a:p>
        </p:txBody>
      </p:sp>
    </p:spTree>
    <p:extLst>
      <p:ext uri="{BB962C8B-B14F-4D97-AF65-F5344CB8AC3E}">
        <p14:creationId xmlns:p14="http://schemas.microsoft.com/office/powerpoint/2010/main" val="385495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79130-4FB9-9042-8C06-D196E88F56E8}" type="datetime1">
              <a:rPr lang="en-CA" smtClean="0"/>
              <a:t>2021-11-29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2F4511-7CA5-4274-8305-088E6E1C4721}" type="slidenum">
              <a:rPr lang="en-CA" smtClean="0"/>
              <a:t>‹#›</a:t>
            </a:fld>
            <a:endParaRPr lang="en-CA"/>
          </a:p>
        </p:txBody>
      </p:sp>
    </p:spTree>
    <p:extLst>
      <p:ext uri="{BB962C8B-B14F-4D97-AF65-F5344CB8AC3E}">
        <p14:creationId xmlns:p14="http://schemas.microsoft.com/office/powerpoint/2010/main" val="270521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226B69-4190-344B-926F-3384CFFEEF97}" type="datetime1">
              <a:rPr lang="en-CA" smtClean="0"/>
              <a:t>2021-11-29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D2F4511-7CA5-4274-8305-088E6E1C4721}"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8399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3kqyBMYzkw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jfcy.org/en/you-have-right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ojen.ca/en/training" TargetMode="External"/><Relationship Id="rId5" Type="http://schemas.openxmlformats.org/officeDocument/2006/relationships/hyperlink" Target="https://stepstojustice.ca/legal-topic/criminal-law/youth-criminal-justice" TargetMode="External"/><Relationship Id="rId4" Type="http://schemas.openxmlformats.org/officeDocument/2006/relationships/hyperlink" Target="https://stepstojustice.ca/legal-topic/educati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CF3E-98AD-431C-A4BD-33115ABFEC1F}"/>
              </a:ext>
            </a:extLst>
          </p:cNvPr>
          <p:cNvSpPr>
            <a:spLocks noGrp="1"/>
          </p:cNvSpPr>
          <p:nvPr>
            <p:ph type="title"/>
          </p:nvPr>
        </p:nvSpPr>
        <p:spPr>
          <a:xfrm>
            <a:off x="239486" y="594359"/>
            <a:ext cx="3635828" cy="2286000"/>
          </a:xfrm>
        </p:spPr>
        <p:txBody>
          <a:bodyPr>
            <a:normAutofit/>
          </a:bodyPr>
          <a:lstStyle/>
          <a:p>
            <a:r>
              <a:rPr lang="en-CA" sz="4400" dirty="0"/>
              <a:t>Understanding Youth Rights</a:t>
            </a:r>
          </a:p>
        </p:txBody>
      </p:sp>
      <p:pic>
        <p:nvPicPr>
          <p:cNvPr id="5" name="Content Placeholder 4">
            <a:extLst>
              <a:ext uri="{FF2B5EF4-FFF2-40B4-BE49-F238E27FC236}">
                <a16:creationId xmlns:a16="http://schemas.microsoft.com/office/drawing/2014/main" id="{2C7392E6-B1DD-4465-9783-41E9486B24F4}"/>
              </a:ext>
            </a:extLst>
          </p:cNvPr>
          <p:cNvPicPr>
            <a:picLocks noGrp="1" noChangeAspect="1"/>
          </p:cNvPicPr>
          <p:nvPr>
            <p:ph idx="1"/>
          </p:nvPr>
        </p:nvPicPr>
        <p:blipFill>
          <a:blip r:embed="rId3"/>
          <a:stretch>
            <a:fillRect/>
          </a:stretch>
        </p:blipFill>
        <p:spPr>
          <a:xfrm>
            <a:off x="4716008" y="1410826"/>
            <a:ext cx="6492875" cy="3204816"/>
          </a:xfrm>
          <a:prstGeom prst="rect">
            <a:avLst/>
          </a:prstGeom>
        </p:spPr>
      </p:pic>
      <p:sp>
        <p:nvSpPr>
          <p:cNvPr id="4" name="Text Placeholder 3">
            <a:extLst>
              <a:ext uri="{FF2B5EF4-FFF2-40B4-BE49-F238E27FC236}">
                <a16:creationId xmlns:a16="http://schemas.microsoft.com/office/drawing/2014/main" id="{5B460A8B-EE3C-4B22-AAA4-E985763094B9}"/>
              </a:ext>
            </a:extLst>
          </p:cNvPr>
          <p:cNvSpPr>
            <a:spLocks noGrp="1"/>
          </p:cNvSpPr>
          <p:nvPr>
            <p:ph type="body" sz="half" idx="2"/>
          </p:nvPr>
        </p:nvSpPr>
        <p:spPr/>
        <p:txBody>
          <a:bodyPr/>
          <a:lstStyle/>
          <a:p>
            <a:r>
              <a:rPr lang="en-CA" dirty="0"/>
              <a:t>Your </a:t>
            </a:r>
            <a:r>
              <a:rPr lang="en-CA"/>
              <a:t>clinic’s NAME goes </a:t>
            </a:r>
            <a:r>
              <a:rPr lang="en-CA" dirty="0"/>
              <a:t>here</a:t>
            </a:r>
          </a:p>
          <a:p>
            <a:r>
              <a:rPr lang="en-CA" dirty="0"/>
              <a:t>DATE</a:t>
            </a:r>
          </a:p>
        </p:txBody>
      </p:sp>
      <p:pic>
        <p:nvPicPr>
          <p:cNvPr id="6" name="Picture 5">
            <a:extLst>
              <a:ext uri="{FF2B5EF4-FFF2-40B4-BE49-F238E27FC236}">
                <a16:creationId xmlns:a16="http://schemas.microsoft.com/office/drawing/2014/main" id="{292358D4-9419-C443-B40B-7A3909E86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7300" y="6152804"/>
            <a:ext cx="2857500" cy="304800"/>
          </a:xfrm>
          <a:prstGeom prst="rect">
            <a:avLst/>
          </a:prstGeom>
        </p:spPr>
      </p:pic>
      <p:sp>
        <p:nvSpPr>
          <p:cNvPr id="3" name="TextBox 2">
            <a:extLst>
              <a:ext uri="{FF2B5EF4-FFF2-40B4-BE49-F238E27FC236}">
                <a16:creationId xmlns:a16="http://schemas.microsoft.com/office/drawing/2014/main" id="{3C474BC1-FCDD-6A4E-8040-F00529C5A2CD}"/>
              </a:ext>
            </a:extLst>
          </p:cNvPr>
          <p:cNvSpPr txBox="1"/>
          <p:nvPr/>
        </p:nvSpPr>
        <p:spPr>
          <a:xfrm>
            <a:off x="4716008" y="5272866"/>
            <a:ext cx="5909732" cy="492443"/>
          </a:xfrm>
          <a:prstGeom prst="rect">
            <a:avLst/>
          </a:prstGeom>
          <a:noFill/>
        </p:spPr>
        <p:txBody>
          <a:bodyPr wrap="square" rtlCol="0">
            <a:spAutoFit/>
          </a:bodyPr>
          <a:lstStyle/>
          <a:p>
            <a:r>
              <a:rPr lang="en-US" sz="2600" dirty="0"/>
              <a:t>Legal information for community workers</a:t>
            </a:r>
          </a:p>
        </p:txBody>
      </p:sp>
    </p:spTree>
    <p:extLst>
      <p:ext uri="{BB962C8B-B14F-4D97-AF65-F5344CB8AC3E}">
        <p14:creationId xmlns:p14="http://schemas.microsoft.com/office/powerpoint/2010/main" val="2222728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AA69-C918-46C7-BCE9-64527E384BE2}"/>
              </a:ext>
            </a:extLst>
          </p:cNvPr>
          <p:cNvSpPr>
            <a:spLocks noGrp="1"/>
          </p:cNvSpPr>
          <p:nvPr>
            <p:ph type="title"/>
          </p:nvPr>
        </p:nvSpPr>
        <p:spPr/>
        <p:txBody>
          <a:bodyPr/>
          <a:lstStyle/>
          <a:p>
            <a:r>
              <a:rPr lang="en-CA" b="1" dirty="0">
                <a:solidFill>
                  <a:schemeClr val="accent2">
                    <a:lumMod val="75000"/>
                  </a:schemeClr>
                </a:solidFill>
              </a:rPr>
              <a:t>Age of Consent</a:t>
            </a:r>
          </a:p>
        </p:txBody>
      </p:sp>
      <p:sp>
        <p:nvSpPr>
          <p:cNvPr id="3" name="Content Placeholder 2">
            <a:extLst>
              <a:ext uri="{FF2B5EF4-FFF2-40B4-BE49-F238E27FC236}">
                <a16:creationId xmlns:a16="http://schemas.microsoft.com/office/drawing/2014/main" id="{AF440E33-57CA-45F7-B92C-D0D8EA5443E6}"/>
              </a:ext>
            </a:extLst>
          </p:cNvPr>
          <p:cNvSpPr>
            <a:spLocks noGrp="1"/>
          </p:cNvSpPr>
          <p:nvPr>
            <p:ph idx="1"/>
          </p:nvPr>
        </p:nvSpPr>
        <p:spPr/>
        <p:txBody>
          <a:bodyPr/>
          <a:lstStyle/>
          <a:p>
            <a:r>
              <a:rPr lang="en-CA" sz="2400" dirty="0"/>
              <a:t>Sexual activity is not just sex. It includes things like kissing and touching, if done for sexual pleasure. The older person is at risk of being charged with a crime.</a:t>
            </a:r>
          </a:p>
          <a:p>
            <a:endParaRPr lang="en-US" sz="2400" dirty="0"/>
          </a:p>
          <a:p>
            <a:endParaRPr lang="en-CA" dirty="0"/>
          </a:p>
        </p:txBody>
      </p:sp>
      <p:graphicFrame>
        <p:nvGraphicFramePr>
          <p:cNvPr id="4" name="Table 4">
            <a:extLst>
              <a:ext uri="{FF2B5EF4-FFF2-40B4-BE49-F238E27FC236}">
                <a16:creationId xmlns:a16="http://schemas.microsoft.com/office/drawing/2014/main" id="{491127D4-9913-4323-B50E-9C202D24FFC6}"/>
              </a:ext>
            </a:extLst>
          </p:cNvPr>
          <p:cNvGraphicFramePr>
            <a:graphicFrameLocks noGrp="1"/>
          </p:cNvGraphicFramePr>
          <p:nvPr>
            <p:extLst>
              <p:ext uri="{D42A27DB-BD31-4B8C-83A1-F6EECF244321}">
                <p14:modId xmlns:p14="http://schemas.microsoft.com/office/powerpoint/2010/main" val="85406921"/>
              </p:ext>
            </p:extLst>
          </p:nvPr>
        </p:nvGraphicFramePr>
        <p:xfrm>
          <a:off x="1196788" y="2673278"/>
          <a:ext cx="9897932" cy="3456527"/>
        </p:xfrm>
        <a:graphic>
          <a:graphicData uri="http://schemas.openxmlformats.org/drawingml/2006/table">
            <a:tbl>
              <a:tblPr firstRow="1" bandRow="1">
                <a:tableStyleId>{5C22544A-7EE6-4342-B048-85BDC9FD1C3A}</a:tableStyleId>
              </a:tblPr>
              <a:tblGrid>
                <a:gridCol w="1304365">
                  <a:extLst>
                    <a:ext uri="{9D8B030D-6E8A-4147-A177-3AD203B41FA5}">
                      <a16:colId xmlns:a16="http://schemas.microsoft.com/office/drawing/2014/main" val="3733292802"/>
                    </a:ext>
                  </a:extLst>
                </a:gridCol>
                <a:gridCol w="3388659">
                  <a:extLst>
                    <a:ext uri="{9D8B030D-6E8A-4147-A177-3AD203B41FA5}">
                      <a16:colId xmlns:a16="http://schemas.microsoft.com/office/drawing/2014/main" val="259310016"/>
                    </a:ext>
                  </a:extLst>
                </a:gridCol>
                <a:gridCol w="5204908">
                  <a:extLst>
                    <a:ext uri="{9D8B030D-6E8A-4147-A177-3AD203B41FA5}">
                      <a16:colId xmlns:a16="http://schemas.microsoft.com/office/drawing/2014/main" val="3793628901"/>
                    </a:ext>
                  </a:extLst>
                </a:gridCol>
              </a:tblGrid>
              <a:tr h="1041919">
                <a:tc>
                  <a:txBody>
                    <a:bodyPr/>
                    <a:lstStyle/>
                    <a:p>
                      <a:pPr algn="ctr"/>
                      <a:r>
                        <a:rPr lang="en-US" sz="2400" b="0" dirty="0"/>
                        <a:t>Age</a:t>
                      </a:r>
                    </a:p>
                  </a:txBody>
                  <a:tcPr anchor="ctr"/>
                </a:tc>
                <a:tc>
                  <a:txBody>
                    <a:bodyPr/>
                    <a:lstStyle/>
                    <a:p>
                      <a:pPr algn="ctr"/>
                      <a:r>
                        <a:rPr lang="en-US" sz="2000" b="0" dirty="0"/>
                        <a:t>Can consent to sexual activity with someone less than…</a:t>
                      </a:r>
                    </a:p>
                  </a:txBody>
                  <a:tcPr anchor="ctr"/>
                </a:tc>
                <a:tc>
                  <a:txBody>
                    <a:bodyPr/>
                    <a:lstStyle/>
                    <a:p>
                      <a:pPr algn="ctr"/>
                      <a:r>
                        <a:rPr lang="en-US" sz="2000" b="0" dirty="0"/>
                        <a:t>Can consent to sexual activity with a person in authority (boss, teacher, camp counsellor, etc.)</a:t>
                      </a:r>
                    </a:p>
                  </a:txBody>
                  <a:tcPr anchor="ctr"/>
                </a:tc>
                <a:extLst>
                  <a:ext uri="{0D108BD9-81ED-4DB2-BD59-A6C34878D82A}">
                    <a16:rowId xmlns:a16="http://schemas.microsoft.com/office/drawing/2014/main" val="891827978"/>
                  </a:ext>
                </a:extLst>
              </a:tr>
              <a:tr h="603652">
                <a:tc>
                  <a:txBody>
                    <a:bodyPr/>
                    <a:lstStyle/>
                    <a:p>
                      <a:pPr algn="ctr"/>
                      <a:r>
                        <a:rPr lang="en-US" sz="2400" dirty="0"/>
                        <a:t>12 or 13</a:t>
                      </a:r>
                    </a:p>
                  </a:txBody>
                  <a:tcPr anchor="ctr"/>
                </a:tc>
                <a:tc>
                  <a:txBody>
                    <a:bodyPr/>
                    <a:lstStyle/>
                    <a:p>
                      <a:pPr algn="ctr"/>
                      <a:r>
                        <a:rPr lang="en-US" sz="2400" dirty="0"/>
                        <a:t>2 years older</a:t>
                      </a:r>
                    </a:p>
                  </a:txBody>
                  <a:tcPr anchor="ctr"/>
                </a:tc>
                <a:tc>
                  <a:txBody>
                    <a:bodyPr/>
                    <a:lstStyle/>
                    <a:p>
                      <a:pPr algn="ctr"/>
                      <a:r>
                        <a:rPr lang="en-US" sz="2400" dirty="0"/>
                        <a:t>NO</a:t>
                      </a:r>
                    </a:p>
                  </a:txBody>
                  <a:tcPr anchor="ctr"/>
                </a:tc>
                <a:extLst>
                  <a:ext uri="{0D108BD9-81ED-4DB2-BD59-A6C34878D82A}">
                    <a16:rowId xmlns:a16="http://schemas.microsoft.com/office/drawing/2014/main" val="361861162"/>
                  </a:ext>
                </a:extLst>
              </a:tr>
              <a:tr h="603652">
                <a:tc>
                  <a:txBody>
                    <a:bodyPr/>
                    <a:lstStyle/>
                    <a:p>
                      <a:pPr algn="ctr"/>
                      <a:r>
                        <a:rPr lang="en-US" sz="2400" dirty="0"/>
                        <a:t>14 or 15</a:t>
                      </a:r>
                    </a:p>
                  </a:txBody>
                  <a:tcPr anchor="ctr"/>
                </a:tc>
                <a:tc>
                  <a:txBody>
                    <a:bodyPr/>
                    <a:lstStyle/>
                    <a:p>
                      <a:pPr algn="ctr"/>
                      <a:r>
                        <a:rPr lang="en-US" sz="2400" dirty="0"/>
                        <a:t>5 years older</a:t>
                      </a:r>
                    </a:p>
                  </a:txBody>
                  <a:tcPr anchor="ctr"/>
                </a:tc>
                <a:tc>
                  <a:txBody>
                    <a:bodyPr/>
                    <a:lstStyle/>
                    <a:p>
                      <a:pPr algn="ctr"/>
                      <a:r>
                        <a:rPr lang="en-US" sz="2400" dirty="0"/>
                        <a:t>NO</a:t>
                      </a:r>
                    </a:p>
                  </a:txBody>
                  <a:tcPr anchor="ctr"/>
                </a:tc>
                <a:extLst>
                  <a:ext uri="{0D108BD9-81ED-4DB2-BD59-A6C34878D82A}">
                    <a16:rowId xmlns:a16="http://schemas.microsoft.com/office/drawing/2014/main" val="2237215408"/>
                  </a:ext>
                </a:extLst>
              </a:tr>
              <a:tr h="603652">
                <a:tc>
                  <a:txBody>
                    <a:bodyPr/>
                    <a:lstStyle/>
                    <a:p>
                      <a:pPr algn="ctr"/>
                      <a:r>
                        <a:rPr lang="en-US" sz="2400" dirty="0"/>
                        <a:t>16 or 17</a:t>
                      </a:r>
                    </a:p>
                  </a:txBody>
                  <a:tcPr anchor="ctr"/>
                </a:tc>
                <a:tc>
                  <a:txBody>
                    <a:bodyPr/>
                    <a:lstStyle/>
                    <a:p>
                      <a:pPr algn="ctr"/>
                      <a:r>
                        <a:rPr lang="en-US" sz="2400" dirty="0"/>
                        <a:t>Any age older</a:t>
                      </a:r>
                    </a:p>
                  </a:txBody>
                  <a:tcPr anchor="ctr"/>
                </a:tc>
                <a:tc>
                  <a:txBody>
                    <a:bodyPr/>
                    <a:lstStyle/>
                    <a:p>
                      <a:pPr algn="ctr"/>
                      <a:r>
                        <a:rPr lang="en-US" sz="2400" dirty="0"/>
                        <a:t>NO</a:t>
                      </a:r>
                    </a:p>
                  </a:txBody>
                  <a:tcPr anchor="ctr"/>
                </a:tc>
                <a:extLst>
                  <a:ext uri="{0D108BD9-81ED-4DB2-BD59-A6C34878D82A}">
                    <a16:rowId xmlns:a16="http://schemas.microsoft.com/office/drawing/2014/main" val="1848621165"/>
                  </a:ext>
                </a:extLst>
              </a:tr>
              <a:tr h="603652">
                <a:tc>
                  <a:txBody>
                    <a:bodyPr/>
                    <a:lstStyle/>
                    <a:p>
                      <a:pPr algn="ctr"/>
                      <a:r>
                        <a:rPr lang="en-US" sz="2400" dirty="0"/>
                        <a:t>18 +</a:t>
                      </a:r>
                    </a:p>
                  </a:txBody>
                  <a:tcPr anchor="ctr"/>
                </a:tc>
                <a:tc>
                  <a:txBody>
                    <a:bodyPr/>
                    <a:lstStyle/>
                    <a:p>
                      <a:pPr algn="ctr"/>
                      <a:r>
                        <a:rPr lang="en-US" sz="2400" dirty="0"/>
                        <a:t>Any age older</a:t>
                      </a:r>
                    </a:p>
                  </a:txBody>
                  <a:tcPr anchor="ctr"/>
                </a:tc>
                <a:tc>
                  <a:txBody>
                    <a:bodyPr/>
                    <a:lstStyle/>
                    <a:p>
                      <a:pPr algn="ctr"/>
                      <a:r>
                        <a:rPr lang="en-US" sz="2400" dirty="0"/>
                        <a:t>YES</a:t>
                      </a:r>
                    </a:p>
                  </a:txBody>
                  <a:tcPr anchor="ctr"/>
                </a:tc>
                <a:extLst>
                  <a:ext uri="{0D108BD9-81ED-4DB2-BD59-A6C34878D82A}">
                    <a16:rowId xmlns:a16="http://schemas.microsoft.com/office/drawing/2014/main" val="1002516929"/>
                  </a:ext>
                </a:extLst>
              </a:tr>
            </a:tbl>
          </a:graphicData>
        </a:graphic>
      </p:graphicFrame>
      <p:sp>
        <p:nvSpPr>
          <p:cNvPr id="5" name="Slide Number Placeholder 4">
            <a:extLst>
              <a:ext uri="{FF2B5EF4-FFF2-40B4-BE49-F238E27FC236}">
                <a16:creationId xmlns:a16="http://schemas.microsoft.com/office/drawing/2014/main" id="{D9E21C26-897E-494A-8A30-E595A0AD4C69}"/>
              </a:ext>
            </a:extLst>
          </p:cNvPr>
          <p:cNvSpPr>
            <a:spLocks noGrp="1"/>
          </p:cNvSpPr>
          <p:nvPr>
            <p:ph type="sldNum" sz="quarter" idx="12"/>
          </p:nvPr>
        </p:nvSpPr>
        <p:spPr/>
        <p:txBody>
          <a:bodyPr/>
          <a:lstStyle/>
          <a:p>
            <a:fld id="{BD2F4511-7CA5-4274-8305-088E6E1C4721}" type="slidenum">
              <a:rPr lang="en-CA" smtClean="0"/>
              <a:t>10</a:t>
            </a:fld>
            <a:endParaRPr lang="en-CA"/>
          </a:p>
        </p:txBody>
      </p:sp>
    </p:spTree>
    <p:extLst>
      <p:ext uri="{BB962C8B-B14F-4D97-AF65-F5344CB8AC3E}">
        <p14:creationId xmlns:p14="http://schemas.microsoft.com/office/powerpoint/2010/main" val="66104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41D6-A28A-4E54-B21D-3BD4222FCC8E}"/>
              </a:ext>
            </a:extLst>
          </p:cNvPr>
          <p:cNvSpPr>
            <a:spLocks noGrp="1"/>
          </p:cNvSpPr>
          <p:nvPr>
            <p:ph type="title"/>
          </p:nvPr>
        </p:nvSpPr>
        <p:spPr>
          <a:xfrm>
            <a:off x="1097280" y="220851"/>
            <a:ext cx="10058400" cy="1214795"/>
          </a:xfrm>
        </p:spPr>
        <p:txBody>
          <a:bodyPr>
            <a:normAutofit fontScale="90000"/>
          </a:bodyPr>
          <a:lstStyle/>
          <a:p>
            <a:br>
              <a:rPr lang="en-CA" b="1" dirty="0">
                <a:solidFill>
                  <a:schemeClr val="accent2">
                    <a:lumMod val="75000"/>
                  </a:schemeClr>
                </a:solidFill>
              </a:rPr>
            </a:br>
            <a:br>
              <a:rPr lang="en-CA" b="1" dirty="0">
                <a:solidFill>
                  <a:schemeClr val="accent2">
                    <a:lumMod val="75000"/>
                  </a:schemeClr>
                </a:solidFill>
              </a:rPr>
            </a:br>
            <a:br>
              <a:rPr lang="en-CA" b="1" dirty="0">
                <a:solidFill>
                  <a:schemeClr val="accent2">
                    <a:lumMod val="75000"/>
                  </a:schemeClr>
                </a:solidFill>
              </a:rPr>
            </a:br>
            <a:br>
              <a:rPr lang="en-CA" b="1" dirty="0">
                <a:solidFill>
                  <a:schemeClr val="accent2">
                    <a:lumMod val="75000"/>
                  </a:schemeClr>
                </a:solidFill>
              </a:rPr>
            </a:br>
            <a:r>
              <a:rPr lang="en-CA" b="1" dirty="0">
                <a:solidFill>
                  <a:schemeClr val="accent2">
                    <a:lumMod val="75000"/>
                  </a:schemeClr>
                </a:solidFill>
              </a:rPr>
              <a:t>Myth Busting Answers</a:t>
            </a:r>
          </a:p>
        </p:txBody>
      </p:sp>
      <p:sp>
        <p:nvSpPr>
          <p:cNvPr id="3" name="Content Placeholder 2">
            <a:extLst>
              <a:ext uri="{FF2B5EF4-FFF2-40B4-BE49-F238E27FC236}">
                <a16:creationId xmlns:a16="http://schemas.microsoft.com/office/drawing/2014/main" id="{E8AE1A10-4345-436A-AAF0-D907D027A917}"/>
              </a:ext>
            </a:extLst>
          </p:cNvPr>
          <p:cNvSpPr>
            <a:spLocks noGrp="1"/>
          </p:cNvSpPr>
          <p:nvPr>
            <p:ph idx="1"/>
          </p:nvPr>
        </p:nvSpPr>
        <p:spPr>
          <a:xfrm>
            <a:off x="1097280" y="1855694"/>
            <a:ext cx="8947673" cy="4195481"/>
          </a:xfrm>
        </p:spPr>
        <p:txBody>
          <a:bodyPr anchor="ctr">
            <a:normAutofit fontScale="77500" lnSpcReduction="20000"/>
          </a:bodyPr>
          <a:lstStyle/>
          <a:p>
            <a:pPr>
              <a:lnSpc>
                <a:spcPct val="160000"/>
              </a:lnSpc>
              <a:spcAft>
                <a:spcPts val="1200"/>
              </a:spcAft>
            </a:pPr>
            <a:r>
              <a:rPr lang="en-US" sz="2600" dirty="0"/>
              <a:t>1. A 16-year-old can get married with their parent’s permission.  </a:t>
            </a:r>
          </a:p>
          <a:p>
            <a:pPr>
              <a:lnSpc>
                <a:spcPct val="160000"/>
              </a:lnSpc>
              <a:spcAft>
                <a:spcPts val="1200"/>
              </a:spcAft>
            </a:pPr>
            <a:r>
              <a:rPr lang="en-US" sz="2600" dirty="0"/>
              <a:t>2. A child under age 12 can only get medical treatment if their parent approves. </a:t>
            </a:r>
          </a:p>
          <a:p>
            <a:pPr>
              <a:lnSpc>
                <a:spcPct val="160000"/>
              </a:lnSpc>
              <a:spcAft>
                <a:spcPts val="1200"/>
              </a:spcAft>
            </a:pPr>
            <a:r>
              <a:rPr lang="en-US" sz="2600" dirty="0"/>
              <a:t>3.  A child of any age can drink alcohol in a private place if supervised by a parent.</a:t>
            </a:r>
            <a:endParaRPr lang="en-US" sz="2600" b="1" dirty="0">
              <a:solidFill>
                <a:schemeClr val="accent6"/>
              </a:solidFill>
            </a:endParaRPr>
          </a:p>
          <a:p>
            <a:pPr>
              <a:lnSpc>
                <a:spcPct val="160000"/>
              </a:lnSpc>
              <a:spcAft>
                <a:spcPts val="1200"/>
              </a:spcAft>
            </a:pPr>
            <a:r>
              <a:rPr lang="en-US" sz="2600" dirty="0"/>
              <a:t>4. A 7-year-old can’t be adopted unless they want to be. </a:t>
            </a:r>
          </a:p>
          <a:p>
            <a:pPr>
              <a:lnSpc>
                <a:spcPct val="160000"/>
              </a:lnSpc>
              <a:spcAft>
                <a:spcPts val="1200"/>
              </a:spcAft>
            </a:pPr>
            <a:r>
              <a:rPr lang="en-US" sz="2600" dirty="0"/>
              <a:t>5. A 12-year-old can only consent to sexual activity with someone their own age. </a:t>
            </a:r>
            <a:endParaRPr lang="en-US" sz="2600" b="1" dirty="0">
              <a:solidFill>
                <a:srgbClr val="FF0000"/>
              </a:solidFill>
            </a:endParaRPr>
          </a:p>
          <a:p>
            <a:endParaRPr lang="en-CA" dirty="0"/>
          </a:p>
        </p:txBody>
      </p:sp>
      <p:sp>
        <p:nvSpPr>
          <p:cNvPr id="4" name="Rectangle: Rounded Corners 3">
            <a:extLst>
              <a:ext uri="{FF2B5EF4-FFF2-40B4-BE49-F238E27FC236}">
                <a16:creationId xmlns:a16="http://schemas.microsoft.com/office/drawing/2014/main" id="{7B385A78-54C9-48B4-8CCE-F45519AF2068}"/>
              </a:ext>
            </a:extLst>
          </p:cNvPr>
          <p:cNvSpPr/>
          <p:nvPr/>
        </p:nvSpPr>
        <p:spPr>
          <a:xfrm>
            <a:off x="10254726" y="1931422"/>
            <a:ext cx="1344706" cy="49754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1-TRUE</a:t>
            </a:r>
          </a:p>
        </p:txBody>
      </p:sp>
      <p:sp>
        <p:nvSpPr>
          <p:cNvPr id="5" name="Rectangle: Rounded Corners 4">
            <a:extLst>
              <a:ext uri="{FF2B5EF4-FFF2-40B4-BE49-F238E27FC236}">
                <a16:creationId xmlns:a16="http://schemas.microsoft.com/office/drawing/2014/main" id="{D68B5863-EC7B-4B2F-9792-3A5A6FF82DEB}"/>
              </a:ext>
            </a:extLst>
          </p:cNvPr>
          <p:cNvSpPr/>
          <p:nvPr/>
        </p:nvSpPr>
        <p:spPr>
          <a:xfrm>
            <a:off x="10269070" y="4266827"/>
            <a:ext cx="1344706" cy="49754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4-TRUE</a:t>
            </a:r>
          </a:p>
        </p:txBody>
      </p:sp>
      <p:sp>
        <p:nvSpPr>
          <p:cNvPr id="6" name="Rectangle: Rounded Corners 5">
            <a:extLst>
              <a:ext uri="{FF2B5EF4-FFF2-40B4-BE49-F238E27FC236}">
                <a16:creationId xmlns:a16="http://schemas.microsoft.com/office/drawing/2014/main" id="{394CC78B-26CA-4D53-B357-6E00DEB61C33}"/>
              </a:ext>
            </a:extLst>
          </p:cNvPr>
          <p:cNvSpPr/>
          <p:nvPr/>
        </p:nvSpPr>
        <p:spPr>
          <a:xfrm>
            <a:off x="10254726" y="3478256"/>
            <a:ext cx="1344706" cy="49754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3-TRUE</a:t>
            </a:r>
          </a:p>
        </p:txBody>
      </p:sp>
      <p:sp>
        <p:nvSpPr>
          <p:cNvPr id="8" name="Rectangle: Rounded Corners 7">
            <a:extLst>
              <a:ext uri="{FF2B5EF4-FFF2-40B4-BE49-F238E27FC236}">
                <a16:creationId xmlns:a16="http://schemas.microsoft.com/office/drawing/2014/main" id="{99D18713-73FC-443E-B75C-3AD372E0E163}"/>
              </a:ext>
            </a:extLst>
          </p:cNvPr>
          <p:cNvSpPr/>
          <p:nvPr/>
        </p:nvSpPr>
        <p:spPr>
          <a:xfrm>
            <a:off x="10269070" y="4924813"/>
            <a:ext cx="1344706" cy="49754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5-FALSE</a:t>
            </a:r>
          </a:p>
        </p:txBody>
      </p:sp>
      <p:sp>
        <p:nvSpPr>
          <p:cNvPr id="9" name="Rectangle: Rounded Corners 8">
            <a:extLst>
              <a:ext uri="{FF2B5EF4-FFF2-40B4-BE49-F238E27FC236}">
                <a16:creationId xmlns:a16="http://schemas.microsoft.com/office/drawing/2014/main" id="{236E3598-F29B-43F5-8092-16350BEE2842}"/>
              </a:ext>
            </a:extLst>
          </p:cNvPr>
          <p:cNvSpPr/>
          <p:nvPr/>
        </p:nvSpPr>
        <p:spPr>
          <a:xfrm>
            <a:off x="10254726" y="2704839"/>
            <a:ext cx="1344706" cy="49754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2-FALSE</a:t>
            </a:r>
          </a:p>
        </p:txBody>
      </p:sp>
      <p:sp>
        <p:nvSpPr>
          <p:cNvPr id="7" name="Slide Number Placeholder 6">
            <a:extLst>
              <a:ext uri="{FF2B5EF4-FFF2-40B4-BE49-F238E27FC236}">
                <a16:creationId xmlns:a16="http://schemas.microsoft.com/office/drawing/2014/main" id="{06706FD4-6EBA-CC4E-A253-8AAE37318FD5}"/>
              </a:ext>
            </a:extLst>
          </p:cNvPr>
          <p:cNvSpPr>
            <a:spLocks noGrp="1"/>
          </p:cNvSpPr>
          <p:nvPr>
            <p:ph type="sldNum" sz="quarter" idx="12"/>
          </p:nvPr>
        </p:nvSpPr>
        <p:spPr/>
        <p:txBody>
          <a:bodyPr/>
          <a:lstStyle/>
          <a:p>
            <a:fld id="{BD2F4511-7CA5-4274-8305-088E6E1C4721}" type="slidenum">
              <a:rPr lang="en-CA" smtClean="0"/>
              <a:t>11</a:t>
            </a:fld>
            <a:endParaRPr lang="en-CA"/>
          </a:p>
        </p:txBody>
      </p:sp>
    </p:spTree>
    <p:extLst>
      <p:ext uri="{BB962C8B-B14F-4D97-AF65-F5344CB8AC3E}">
        <p14:creationId xmlns:p14="http://schemas.microsoft.com/office/powerpoint/2010/main" val="3260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B7FC-55BB-4DB4-A438-32CEFDDE1FA4}"/>
              </a:ext>
            </a:extLst>
          </p:cNvPr>
          <p:cNvSpPr>
            <a:spLocks noGrp="1"/>
          </p:cNvSpPr>
          <p:nvPr>
            <p:ph type="title"/>
          </p:nvPr>
        </p:nvSpPr>
        <p:spPr>
          <a:xfrm>
            <a:off x="1066800" y="0"/>
            <a:ext cx="10058400" cy="1450757"/>
          </a:xfrm>
        </p:spPr>
        <p:txBody>
          <a:bodyPr/>
          <a:lstStyle/>
          <a:p>
            <a:r>
              <a:rPr lang="en-CA" b="1" dirty="0">
                <a:solidFill>
                  <a:schemeClr val="accent2">
                    <a:lumMod val="75000"/>
                  </a:schemeClr>
                </a:solidFill>
              </a:rPr>
              <a:t>Learning Goals</a:t>
            </a:r>
          </a:p>
        </p:txBody>
      </p:sp>
      <p:sp>
        <p:nvSpPr>
          <p:cNvPr id="3" name="Content Placeholder 2">
            <a:extLst>
              <a:ext uri="{FF2B5EF4-FFF2-40B4-BE49-F238E27FC236}">
                <a16:creationId xmlns:a16="http://schemas.microsoft.com/office/drawing/2014/main" id="{D81000C2-2275-458D-8464-7CDA545B6798}"/>
              </a:ext>
            </a:extLst>
          </p:cNvPr>
          <p:cNvSpPr>
            <a:spLocks noGrp="1"/>
          </p:cNvSpPr>
          <p:nvPr>
            <p:ph idx="1"/>
          </p:nvPr>
        </p:nvSpPr>
        <p:spPr>
          <a:xfrm>
            <a:off x="1097280" y="1877608"/>
            <a:ext cx="10682345" cy="3102784"/>
          </a:xfrm>
        </p:spPr>
        <p:txBody>
          <a:bodyPr>
            <a:noAutofit/>
          </a:bodyPr>
          <a:lstStyle/>
          <a:p>
            <a:pPr lvl="0">
              <a:lnSpc>
                <a:spcPct val="115000"/>
              </a:lnSpc>
              <a:spcBef>
                <a:spcPts val="600"/>
              </a:spcBef>
              <a:spcAft>
                <a:spcPts val="0"/>
              </a:spcAft>
              <a:buSzPct val="108000"/>
              <a:buFont typeface="Arial" panose="020B0604020202020204" pitchFamily="34" charset="0"/>
              <a:buChar char="•"/>
            </a:pPr>
            <a:r>
              <a:rPr lang="en-CA"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a:t>
            </a:r>
            <a:r>
              <a:rPr lang="en-C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nderstand the concept of youth as independent rights holders</a:t>
            </a:r>
          </a:p>
          <a:p>
            <a:pPr lvl="0">
              <a:lnSpc>
                <a:spcPct val="115000"/>
              </a:lnSpc>
              <a:spcBef>
                <a:spcPts val="600"/>
              </a:spcBef>
              <a:spcAft>
                <a:spcPts val="0"/>
              </a:spcAft>
              <a:buSzPct val="108000"/>
              <a:buFont typeface="Arial" panose="020B0604020202020204" pitchFamily="34" charset="0"/>
              <a:buChar char="•"/>
            </a:pPr>
            <a:r>
              <a:rPr lang="en-CA"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L</a:t>
            </a:r>
            <a:r>
              <a:rPr lang="en-C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earn about various age-based laws and legal rights</a:t>
            </a:r>
          </a:p>
          <a:p>
            <a:pPr marL="342900" lvl="0" indent="-342900">
              <a:lnSpc>
                <a:spcPct val="115000"/>
              </a:lnSpc>
              <a:spcAft>
                <a:spcPts val="0"/>
              </a:spcAft>
              <a:buFont typeface="Symbol" panose="05050102010706020507" pitchFamily="18" charset="2"/>
              <a:buChar char=""/>
            </a:pPr>
            <a:r>
              <a:rPr lang="en-C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Apply a Youth Rights Framework to common scenarios </a:t>
            </a:r>
          </a:p>
          <a:p>
            <a:pPr marL="342900" lvl="0" indent="-342900">
              <a:lnSpc>
                <a:spcPct val="115000"/>
              </a:lnSpc>
              <a:spcAft>
                <a:spcPts val="0"/>
              </a:spcAft>
              <a:buFont typeface="Symbol" panose="05050102010706020507" pitchFamily="18" charset="2"/>
              <a:buChar char=""/>
            </a:pPr>
            <a:r>
              <a:rPr lang="en-C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Reflect about assumptions they may have about youth rights</a:t>
            </a:r>
          </a:p>
          <a:p>
            <a:pPr marL="342900" lvl="0" indent="-342900">
              <a:lnSpc>
                <a:spcPct val="115000"/>
              </a:lnSpc>
              <a:spcAft>
                <a:spcPts val="600"/>
              </a:spcAft>
              <a:buFont typeface="Symbol" panose="05050102010706020507" pitchFamily="18" charset="2"/>
              <a:buChar char=""/>
            </a:pPr>
            <a:r>
              <a:rPr lang="en-CA"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about Justice for Children and Youth, a specialized community legal clinic </a:t>
            </a:r>
          </a:p>
          <a:p>
            <a:endParaRPr lang="en-CA" sz="2400" dirty="0"/>
          </a:p>
          <a:p>
            <a:endParaRPr lang="en-CA" sz="2400" dirty="0"/>
          </a:p>
        </p:txBody>
      </p:sp>
      <p:sp>
        <p:nvSpPr>
          <p:cNvPr id="6" name="Rectangle 5">
            <a:extLst>
              <a:ext uri="{FF2B5EF4-FFF2-40B4-BE49-F238E27FC236}">
                <a16:creationId xmlns:a16="http://schemas.microsoft.com/office/drawing/2014/main" id="{0A346D83-9F95-41AA-8112-FD88CE0C1F02}"/>
              </a:ext>
            </a:extLst>
          </p:cNvPr>
          <p:cNvSpPr/>
          <p:nvPr/>
        </p:nvSpPr>
        <p:spPr>
          <a:xfrm>
            <a:off x="1984091" y="4980392"/>
            <a:ext cx="8223817" cy="1152229"/>
          </a:xfrm>
          <a:prstGeom prst="rect">
            <a:avLst/>
          </a:prstGeom>
          <a:solidFill>
            <a:schemeClr val="accent4">
              <a:lumMod val="20000"/>
              <a:lumOff val="80000"/>
            </a:schemeClr>
          </a:solidFill>
          <a:ln>
            <a:solidFill>
              <a:srgbClr val="DB7E06"/>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ctr">
              <a:lnSpc>
                <a:spcPct val="100000"/>
              </a:lnSpc>
              <a:spcAft>
                <a:spcPts val="1200"/>
              </a:spcAft>
              <a:buNone/>
            </a:pPr>
            <a:r>
              <a:rPr lang="en-US" sz="2000" dirty="0"/>
              <a:t>Justice for Children and Youth</a:t>
            </a:r>
            <a:r>
              <a:rPr lang="en-US" sz="2000" b="1" dirty="0"/>
              <a:t> </a:t>
            </a:r>
            <a:r>
              <a:rPr lang="en-US" sz="2000" dirty="0"/>
              <a:t>(</a:t>
            </a:r>
            <a:r>
              <a:rPr lang="en-US" sz="2000" b="1" dirty="0"/>
              <a:t>JFCY</a:t>
            </a:r>
            <a:r>
              <a:rPr lang="en-US" sz="2000" dirty="0"/>
              <a:t>) lawyers can help youth up to age 17, or  homeless youth from 18-25. </a:t>
            </a:r>
          </a:p>
          <a:p>
            <a:pPr marL="0" indent="0" algn="ctr">
              <a:lnSpc>
                <a:spcPct val="100000"/>
              </a:lnSpc>
              <a:spcAft>
                <a:spcPts val="1200"/>
              </a:spcAft>
              <a:buNone/>
            </a:pPr>
            <a:r>
              <a:rPr lang="en-US" sz="2000" dirty="0"/>
              <a:t> </a:t>
            </a:r>
            <a:r>
              <a:rPr lang="en-US" sz="2000" i="0" dirty="0">
                <a:solidFill>
                  <a:srgbClr val="20272C"/>
                </a:solidFill>
                <a:effectLst/>
              </a:rPr>
              <a:t>Telephone</a:t>
            </a:r>
            <a:r>
              <a:rPr lang="en-US" sz="2000" b="1" i="0" dirty="0">
                <a:solidFill>
                  <a:srgbClr val="20272C"/>
                </a:solidFill>
                <a:effectLst/>
              </a:rPr>
              <a:t>: 416-920-1633, </a:t>
            </a:r>
            <a:r>
              <a:rPr lang="en-US" sz="2000" i="0" dirty="0">
                <a:solidFill>
                  <a:srgbClr val="20272C"/>
                </a:solidFill>
                <a:effectLst/>
              </a:rPr>
              <a:t>Ontario Toll Free</a:t>
            </a:r>
            <a:r>
              <a:rPr lang="en-US" sz="2000" b="1" i="0" dirty="0">
                <a:solidFill>
                  <a:srgbClr val="20272C"/>
                </a:solidFill>
                <a:effectLst/>
              </a:rPr>
              <a:t>: 1-866-999-JFCY (5329)</a:t>
            </a:r>
            <a:endParaRPr lang="en-CA" sz="2000" dirty="0"/>
          </a:p>
        </p:txBody>
      </p:sp>
      <p:sp>
        <p:nvSpPr>
          <p:cNvPr id="4" name="Slide Number Placeholder 3">
            <a:extLst>
              <a:ext uri="{FF2B5EF4-FFF2-40B4-BE49-F238E27FC236}">
                <a16:creationId xmlns:a16="http://schemas.microsoft.com/office/drawing/2014/main" id="{BFABEAB0-E8AE-2B4A-B68C-A2DC8DA00540}"/>
              </a:ext>
            </a:extLst>
          </p:cNvPr>
          <p:cNvSpPr>
            <a:spLocks noGrp="1"/>
          </p:cNvSpPr>
          <p:nvPr>
            <p:ph type="sldNum" sz="quarter" idx="12"/>
          </p:nvPr>
        </p:nvSpPr>
        <p:spPr/>
        <p:txBody>
          <a:bodyPr/>
          <a:lstStyle/>
          <a:p>
            <a:fld id="{BD2F4511-7CA5-4274-8305-088E6E1C4721}" type="slidenum">
              <a:rPr lang="en-CA" smtClean="0"/>
              <a:t>12</a:t>
            </a:fld>
            <a:endParaRPr lang="en-CA"/>
          </a:p>
        </p:txBody>
      </p:sp>
    </p:spTree>
    <p:extLst>
      <p:ext uri="{BB962C8B-B14F-4D97-AF65-F5344CB8AC3E}">
        <p14:creationId xmlns:p14="http://schemas.microsoft.com/office/powerpoint/2010/main" val="141867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F376-632F-4A1C-845B-46BFA75399FB}"/>
              </a:ext>
            </a:extLst>
          </p:cNvPr>
          <p:cNvSpPr>
            <a:spLocks noGrp="1"/>
          </p:cNvSpPr>
          <p:nvPr>
            <p:ph type="title"/>
          </p:nvPr>
        </p:nvSpPr>
        <p:spPr/>
        <p:txBody>
          <a:bodyPr/>
          <a:lstStyle/>
          <a:p>
            <a:r>
              <a:rPr lang="en-CA" b="1" dirty="0">
                <a:solidFill>
                  <a:schemeClr val="accent2">
                    <a:lumMod val="75000"/>
                  </a:schemeClr>
                </a:solidFill>
              </a:rPr>
              <a:t>Video</a:t>
            </a:r>
          </a:p>
        </p:txBody>
      </p:sp>
      <p:sp>
        <p:nvSpPr>
          <p:cNvPr id="3" name="Content Placeholder 2">
            <a:extLst>
              <a:ext uri="{FF2B5EF4-FFF2-40B4-BE49-F238E27FC236}">
                <a16:creationId xmlns:a16="http://schemas.microsoft.com/office/drawing/2014/main" id="{F458F3D6-53FA-4218-80FE-174C4F66D0EC}"/>
              </a:ext>
            </a:extLst>
          </p:cNvPr>
          <p:cNvSpPr>
            <a:spLocks noGrp="1"/>
          </p:cNvSpPr>
          <p:nvPr>
            <p:ph idx="1"/>
          </p:nvPr>
        </p:nvSpPr>
        <p:spPr/>
        <p:txBody>
          <a:bodyPr/>
          <a:lstStyle/>
          <a:p>
            <a:pPr marL="0" indent="0" algn="ctr">
              <a:buNone/>
            </a:pPr>
            <a:r>
              <a:rPr lang="en-US" sz="2800" dirty="0"/>
              <a:t>We will watch a short video titled “Children and Youth as “Independent Rights Holders” </a:t>
            </a:r>
            <a:endParaRPr lang="en-CA" sz="2800" dirty="0"/>
          </a:p>
          <a:p>
            <a:pPr marL="0" indent="0" algn="ctr">
              <a:buNone/>
            </a:pPr>
            <a:r>
              <a:rPr lang="en-CA" sz="2800" dirty="0">
                <a:hlinkClick r:id="rId3"/>
              </a:rPr>
              <a:t>https://youtu.be/3kqyBMYzkwc</a:t>
            </a:r>
            <a:r>
              <a:rPr lang="en-CA" sz="2800" dirty="0"/>
              <a:t> (03:51)</a:t>
            </a:r>
          </a:p>
          <a:p>
            <a:endParaRPr lang="en-CA" dirty="0"/>
          </a:p>
        </p:txBody>
      </p:sp>
      <p:grpSp>
        <p:nvGrpSpPr>
          <p:cNvPr id="8" name="Group 7">
            <a:extLst>
              <a:ext uri="{FF2B5EF4-FFF2-40B4-BE49-F238E27FC236}">
                <a16:creationId xmlns:a16="http://schemas.microsoft.com/office/drawing/2014/main" id="{6157F56C-3BB5-40CA-AFA6-6EC56A622F37}"/>
              </a:ext>
            </a:extLst>
          </p:cNvPr>
          <p:cNvGrpSpPr/>
          <p:nvPr/>
        </p:nvGrpSpPr>
        <p:grpSpPr>
          <a:xfrm>
            <a:off x="4342622" y="3516302"/>
            <a:ext cx="3567715" cy="2461166"/>
            <a:chOff x="4342622" y="3516302"/>
            <a:chExt cx="3567715" cy="2461166"/>
          </a:xfrm>
        </p:grpSpPr>
        <p:pic>
          <p:nvPicPr>
            <p:cNvPr id="5" name="Picture 4">
              <a:extLst>
                <a:ext uri="{FF2B5EF4-FFF2-40B4-BE49-F238E27FC236}">
                  <a16:creationId xmlns:a16="http://schemas.microsoft.com/office/drawing/2014/main" id="{B8BD4772-5588-4D8C-B02F-1543D8C4B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622" y="3516302"/>
              <a:ext cx="3567715" cy="2461166"/>
            </a:xfrm>
            <a:prstGeom prst="rect">
              <a:avLst/>
            </a:prstGeom>
          </p:spPr>
        </p:pic>
        <p:pic>
          <p:nvPicPr>
            <p:cNvPr id="7" name="Picture 6">
              <a:extLst>
                <a:ext uri="{FF2B5EF4-FFF2-40B4-BE49-F238E27FC236}">
                  <a16:creationId xmlns:a16="http://schemas.microsoft.com/office/drawing/2014/main" id="{1D76BA4D-7F82-41BD-B82B-E714937624FF}"/>
                </a:ext>
              </a:extLst>
            </p:cNvPr>
            <p:cNvPicPr>
              <a:picLocks noChangeAspect="1"/>
            </p:cNvPicPr>
            <p:nvPr/>
          </p:nvPicPr>
          <p:blipFill rotWithShape="1">
            <a:blip r:embed="rId5">
              <a:extLst>
                <a:ext uri="{28A0092B-C50C-407E-A947-70E740481C1C}">
                  <a14:useLocalDpi xmlns:a14="http://schemas.microsoft.com/office/drawing/2010/main" val="0"/>
                </a:ext>
              </a:extLst>
            </a:blip>
            <a:srcRect l="10358" r="9918"/>
            <a:stretch/>
          </p:blipFill>
          <p:spPr>
            <a:xfrm>
              <a:off x="4937255" y="3967587"/>
              <a:ext cx="2317490" cy="1621436"/>
            </a:xfrm>
            <a:prstGeom prst="rect">
              <a:avLst/>
            </a:prstGeom>
          </p:spPr>
        </p:pic>
      </p:grpSp>
      <p:sp>
        <p:nvSpPr>
          <p:cNvPr id="4" name="Slide Number Placeholder 3">
            <a:extLst>
              <a:ext uri="{FF2B5EF4-FFF2-40B4-BE49-F238E27FC236}">
                <a16:creationId xmlns:a16="http://schemas.microsoft.com/office/drawing/2014/main" id="{2A15F4EF-1467-EE42-B417-D0BB267E807F}"/>
              </a:ext>
            </a:extLst>
          </p:cNvPr>
          <p:cNvSpPr>
            <a:spLocks noGrp="1"/>
          </p:cNvSpPr>
          <p:nvPr>
            <p:ph type="sldNum" sz="quarter" idx="12"/>
          </p:nvPr>
        </p:nvSpPr>
        <p:spPr/>
        <p:txBody>
          <a:bodyPr/>
          <a:lstStyle/>
          <a:p>
            <a:fld id="{BD2F4511-7CA5-4274-8305-088E6E1C4721}" type="slidenum">
              <a:rPr lang="en-CA" smtClean="0"/>
              <a:t>13</a:t>
            </a:fld>
            <a:endParaRPr lang="en-CA"/>
          </a:p>
        </p:txBody>
      </p:sp>
    </p:spTree>
    <p:extLst>
      <p:ext uri="{BB962C8B-B14F-4D97-AF65-F5344CB8AC3E}">
        <p14:creationId xmlns:p14="http://schemas.microsoft.com/office/powerpoint/2010/main" val="295156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2702-E3AC-4466-9BFC-B8E08F146C13}"/>
              </a:ext>
            </a:extLst>
          </p:cNvPr>
          <p:cNvSpPr>
            <a:spLocks noGrp="1"/>
          </p:cNvSpPr>
          <p:nvPr>
            <p:ph type="title"/>
          </p:nvPr>
        </p:nvSpPr>
        <p:spPr/>
        <p:txBody>
          <a:bodyPr/>
          <a:lstStyle/>
          <a:p>
            <a:r>
              <a:rPr lang="en-CA" b="1" dirty="0">
                <a:solidFill>
                  <a:schemeClr val="accent2">
                    <a:lumMod val="75000"/>
                  </a:schemeClr>
                </a:solidFill>
              </a:rPr>
              <a:t>Video Discussion: Think and Share</a:t>
            </a:r>
          </a:p>
        </p:txBody>
      </p:sp>
      <p:sp>
        <p:nvSpPr>
          <p:cNvPr id="3" name="Content Placeholder 2">
            <a:extLst>
              <a:ext uri="{FF2B5EF4-FFF2-40B4-BE49-F238E27FC236}">
                <a16:creationId xmlns:a16="http://schemas.microsoft.com/office/drawing/2014/main" id="{365E1B7B-625F-4666-98A6-22948864539A}"/>
              </a:ext>
            </a:extLst>
          </p:cNvPr>
          <p:cNvSpPr>
            <a:spLocks noGrp="1"/>
          </p:cNvSpPr>
          <p:nvPr>
            <p:ph idx="1"/>
          </p:nvPr>
        </p:nvSpPr>
        <p:spPr>
          <a:xfrm>
            <a:off x="1097280" y="1617134"/>
            <a:ext cx="9819536" cy="4317135"/>
          </a:xfrm>
        </p:spPr>
        <p:txBody>
          <a:bodyPr/>
          <a:lstStyle/>
          <a:p>
            <a:endParaRPr lang="en-US" sz="2400" dirty="0"/>
          </a:p>
          <a:p>
            <a:pPr>
              <a:lnSpc>
                <a:spcPct val="100000"/>
              </a:lnSpc>
              <a:spcBef>
                <a:spcPts val="1800"/>
              </a:spcBef>
              <a:spcAft>
                <a:spcPts val="1800"/>
              </a:spcAft>
              <a:buClr>
                <a:schemeClr val="accent2">
                  <a:lumMod val="75000"/>
                </a:schemeClr>
              </a:buClr>
              <a:buFont typeface="Wingdings" panose="05000000000000000000" pitchFamily="2" charset="2"/>
              <a:buChar char="Ø"/>
            </a:pPr>
            <a:r>
              <a:rPr lang="en-US" sz="2400" dirty="0"/>
              <a:t> </a:t>
            </a:r>
            <a:r>
              <a:rPr lang="en-US" sz="2800" dirty="0"/>
              <a:t>When might a child’s or youth’s rights be affected by </a:t>
            </a:r>
            <a:r>
              <a:rPr lang="en-US" sz="2800" i="1" dirty="0"/>
              <a:t>your</a:t>
            </a:r>
            <a:r>
              <a:rPr lang="en-US" sz="2800" dirty="0"/>
              <a:t> work?</a:t>
            </a:r>
          </a:p>
          <a:p>
            <a:pPr>
              <a:lnSpc>
                <a:spcPct val="100000"/>
              </a:lnSpc>
              <a:spcBef>
                <a:spcPts val="1800"/>
              </a:spcBef>
              <a:spcAft>
                <a:spcPts val="1800"/>
              </a:spcAft>
              <a:buClr>
                <a:schemeClr val="accent2">
                  <a:lumMod val="75000"/>
                </a:schemeClr>
              </a:buClr>
              <a:buFont typeface="Wingdings" panose="05000000000000000000" pitchFamily="2" charset="2"/>
              <a:buChar char="Ø"/>
            </a:pPr>
            <a:r>
              <a:rPr lang="en-US" sz="2800" dirty="0"/>
              <a:t> Think of examples in your own childhood or youth where you wish adults had listened to you better.</a:t>
            </a:r>
          </a:p>
          <a:p>
            <a:pPr>
              <a:lnSpc>
                <a:spcPct val="100000"/>
              </a:lnSpc>
              <a:spcBef>
                <a:spcPts val="1800"/>
              </a:spcBef>
              <a:spcAft>
                <a:spcPts val="1800"/>
              </a:spcAft>
              <a:buClr>
                <a:schemeClr val="accent2">
                  <a:lumMod val="75000"/>
                </a:schemeClr>
              </a:buClr>
              <a:buFont typeface="Wingdings" panose="05000000000000000000" pitchFamily="2" charset="2"/>
              <a:buChar char="Ø"/>
            </a:pPr>
            <a:r>
              <a:rPr lang="en-US" sz="2800" dirty="0"/>
              <a:t> How do you think children and youth benefit (short or long term) from being viewed as “independent rights holders”?</a:t>
            </a:r>
          </a:p>
          <a:p>
            <a:endParaRPr lang="en-CA" dirty="0"/>
          </a:p>
        </p:txBody>
      </p:sp>
      <p:sp>
        <p:nvSpPr>
          <p:cNvPr id="4" name="Slide Number Placeholder 3">
            <a:extLst>
              <a:ext uri="{FF2B5EF4-FFF2-40B4-BE49-F238E27FC236}">
                <a16:creationId xmlns:a16="http://schemas.microsoft.com/office/drawing/2014/main" id="{B323E3F6-0F36-4146-863E-6494AE6D3074}"/>
              </a:ext>
            </a:extLst>
          </p:cNvPr>
          <p:cNvSpPr>
            <a:spLocks noGrp="1"/>
          </p:cNvSpPr>
          <p:nvPr>
            <p:ph type="sldNum" sz="quarter" idx="12"/>
          </p:nvPr>
        </p:nvSpPr>
        <p:spPr/>
        <p:txBody>
          <a:bodyPr/>
          <a:lstStyle/>
          <a:p>
            <a:fld id="{BD2F4511-7CA5-4274-8305-088E6E1C4721}" type="slidenum">
              <a:rPr lang="en-CA" smtClean="0"/>
              <a:t>14</a:t>
            </a:fld>
            <a:endParaRPr lang="en-CA"/>
          </a:p>
        </p:txBody>
      </p:sp>
    </p:spTree>
    <p:extLst>
      <p:ext uri="{BB962C8B-B14F-4D97-AF65-F5344CB8AC3E}">
        <p14:creationId xmlns:p14="http://schemas.microsoft.com/office/powerpoint/2010/main" val="147912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D2F7-040F-48A7-85AD-A7F83970E28E}"/>
              </a:ext>
            </a:extLst>
          </p:cNvPr>
          <p:cNvSpPr>
            <a:spLocks noGrp="1"/>
          </p:cNvSpPr>
          <p:nvPr>
            <p:ph type="title"/>
          </p:nvPr>
        </p:nvSpPr>
        <p:spPr/>
        <p:txBody>
          <a:bodyPr>
            <a:normAutofit fontScale="90000"/>
          </a:bodyPr>
          <a:lstStyle/>
          <a:p>
            <a:r>
              <a:rPr lang="en-CA" b="1" dirty="0">
                <a:solidFill>
                  <a:schemeClr val="accent2">
                    <a:lumMod val="75000"/>
                  </a:schemeClr>
                </a:solidFill>
              </a:rPr>
              <a:t>A Youth Rights Framework</a:t>
            </a:r>
            <a:br>
              <a:rPr lang="en-CA" dirty="0">
                <a:solidFill>
                  <a:schemeClr val="accent2">
                    <a:lumMod val="75000"/>
                  </a:schemeClr>
                </a:solidFill>
              </a:rPr>
            </a:br>
            <a:r>
              <a:rPr lang="en-CA" sz="4400" dirty="0">
                <a:solidFill>
                  <a:schemeClr val="accent2">
                    <a:lumMod val="75000"/>
                  </a:schemeClr>
                </a:solidFill>
              </a:rPr>
              <a:t>Questions to ask yourself when helping a client</a:t>
            </a:r>
          </a:p>
        </p:txBody>
      </p:sp>
      <p:sp>
        <p:nvSpPr>
          <p:cNvPr id="3" name="Content Placeholder 2">
            <a:extLst>
              <a:ext uri="{FF2B5EF4-FFF2-40B4-BE49-F238E27FC236}">
                <a16:creationId xmlns:a16="http://schemas.microsoft.com/office/drawing/2014/main" id="{613F06B2-1CFF-4947-B1DE-7319924425E3}"/>
              </a:ext>
            </a:extLst>
          </p:cNvPr>
          <p:cNvSpPr>
            <a:spLocks noGrp="1"/>
          </p:cNvSpPr>
          <p:nvPr>
            <p:ph idx="1"/>
          </p:nvPr>
        </p:nvSpPr>
        <p:spPr>
          <a:xfrm>
            <a:off x="1231751" y="1993651"/>
            <a:ext cx="10058400" cy="3600325"/>
          </a:xfrm>
        </p:spPr>
        <p:txBody>
          <a:bodyPr/>
          <a:lstStyle/>
          <a:p>
            <a:pPr marL="514350" lvl="0" indent="-514350">
              <a:buClr>
                <a:schemeClr val="accent2">
                  <a:lumMod val="75000"/>
                </a:schemeClr>
              </a:buClr>
              <a:buFont typeface="+mj-lt"/>
              <a:buAutoNum type="arabicPeriod"/>
            </a:pPr>
            <a:r>
              <a:rPr lang="en-CA" sz="2400" dirty="0"/>
              <a:t>Are a child’s or young person’s rights engaged?</a:t>
            </a:r>
            <a:br>
              <a:rPr lang="en-CA" sz="2400" dirty="0"/>
            </a:br>
            <a:endParaRPr lang="en-CA" sz="2400" dirty="0"/>
          </a:p>
          <a:p>
            <a:pPr marL="514350" lvl="0" indent="-514350">
              <a:buClr>
                <a:schemeClr val="accent2">
                  <a:lumMod val="75000"/>
                </a:schemeClr>
              </a:buClr>
              <a:buFont typeface="+mj-lt"/>
              <a:buAutoNum type="arabicPeriod"/>
            </a:pPr>
            <a:r>
              <a:rPr lang="en-CA" sz="2400" dirty="0"/>
              <a:t>What are the views and wishes of the child or young person?</a:t>
            </a:r>
            <a:br>
              <a:rPr lang="en-CA" sz="2400" dirty="0"/>
            </a:br>
            <a:r>
              <a:rPr lang="en-CA" sz="2400" dirty="0"/>
              <a:t>	</a:t>
            </a:r>
          </a:p>
          <a:p>
            <a:pPr marL="514350" lvl="0" indent="-514350">
              <a:buClr>
                <a:schemeClr val="accent2">
                  <a:lumMod val="75000"/>
                </a:schemeClr>
              </a:buClr>
              <a:buFont typeface="+mj-lt"/>
              <a:buAutoNum type="arabicPeriod"/>
            </a:pPr>
            <a:r>
              <a:rPr lang="en-CA" sz="2400" dirty="0"/>
              <a:t>What obstacles may they face?</a:t>
            </a:r>
            <a:br>
              <a:rPr lang="en-CA" sz="2400" dirty="0"/>
            </a:br>
            <a:endParaRPr lang="en-CA" sz="2400" dirty="0"/>
          </a:p>
          <a:p>
            <a:pPr marL="514350" lvl="0" indent="-514350">
              <a:buClr>
                <a:schemeClr val="accent2">
                  <a:lumMod val="75000"/>
                </a:schemeClr>
              </a:buClr>
              <a:buFont typeface="+mj-lt"/>
              <a:buAutoNum type="arabicPeriod"/>
            </a:pPr>
            <a:r>
              <a:rPr lang="en-CA" sz="2400" dirty="0"/>
              <a:t>What resources can you share or refer them to?</a:t>
            </a:r>
          </a:p>
          <a:p>
            <a:endParaRPr lang="en-CA" dirty="0"/>
          </a:p>
        </p:txBody>
      </p:sp>
      <p:sp>
        <p:nvSpPr>
          <p:cNvPr id="4" name="Slide Number Placeholder 3">
            <a:extLst>
              <a:ext uri="{FF2B5EF4-FFF2-40B4-BE49-F238E27FC236}">
                <a16:creationId xmlns:a16="http://schemas.microsoft.com/office/drawing/2014/main" id="{135E9468-D37C-6F40-83D2-5D5D4BB82258}"/>
              </a:ext>
            </a:extLst>
          </p:cNvPr>
          <p:cNvSpPr>
            <a:spLocks noGrp="1"/>
          </p:cNvSpPr>
          <p:nvPr>
            <p:ph type="sldNum" sz="quarter" idx="12"/>
          </p:nvPr>
        </p:nvSpPr>
        <p:spPr/>
        <p:txBody>
          <a:bodyPr/>
          <a:lstStyle/>
          <a:p>
            <a:fld id="{BD2F4511-7CA5-4274-8305-088E6E1C4721}" type="slidenum">
              <a:rPr lang="en-CA" smtClean="0"/>
              <a:t>15</a:t>
            </a:fld>
            <a:endParaRPr lang="en-CA"/>
          </a:p>
        </p:txBody>
      </p:sp>
    </p:spTree>
    <p:extLst>
      <p:ext uri="{BB962C8B-B14F-4D97-AF65-F5344CB8AC3E}">
        <p14:creationId xmlns:p14="http://schemas.microsoft.com/office/powerpoint/2010/main" val="138468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offee break">
            <a:extLst>
              <a:ext uri="{FF2B5EF4-FFF2-40B4-BE49-F238E27FC236}">
                <a16:creationId xmlns:a16="http://schemas.microsoft.com/office/drawing/2014/main" id="{66D84C40-132B-489D-9881-789FFFC20D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96" t="6195" r="16776" b="-1"/>
          <a:stretch/>
        </p:blipFill>
        <p:spPr bwMode="auto">
          <a:xfrm>
            <a:off x="4726390" y="-1"/>
            <a:ext cx="5499961" cy="6348235"/>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D5D389-DE8A-4418-952D-1ABC38A48E28}"/>
              </a:ext>
            </a:extLst>
          </p:cNvPr>
          <p:cNvSpPr/>
          <p:nvPr/>
        </p:nvSpPr>
        <p:spPr>
          <a:xfrm>
            <a:off x="1599574" y="3429000"/>
            <a:ext cx="3939989" cy="11900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4000" b="1" dirty="0">
                <a:solidFill>
                  <a:schemeClr val="tx1"/>
                </a:solidFill>
              </a:rPr>
              <a:t>Time for a break</a:t>
            </a:r>
          </a:p>
        </p:txBody>
      </p:sp>
      <p:sp>
        <p:nvSpPr>
          <p:cNvPr id="4" name="Slide Number Placeholder 3">
            <a:extLst>
              <a:ext uri="{FF2B5EF4-FFF2-40B4-BE49-F238E27FC236}">
                <a16:creationId xmlns:a16="http://schemas.microsoft.com/office/drawing/2014/main" id="{AB194CCE-8CBF-4245-AACE-262D2B2609FA}"/>
              </a:ext>
            </a:extLst>
          </p:cNvPr>
          <p:cNvSpPr>
            <a:spLocks noGrp="1"/>
          </p:cNvSpPr>
          <p:nvPr>
            <p:ph type="sldNum" sz="quarter" idx="12"/>
          </p:nvPr>
        </p:nvSpPr>
        <p:spPr/>
        <p:txBody>
          <a:bodyPr/>
          <a:lstStyle/>
          <a:p>
            <a:fld id="{BD2F4511-7CA5-4274-8305-088E6E1C4721}" type="slidenum">
              <a:rPr lang="en-CA" smtClean="0"/>
              <a:t>16</a:t>
            </a:fld>
            <a:endParaRPr lang="en-CA"/>
          </a:p>
        </p:txBody>
      </p:sp>
    </p:spTree>
    <p:extLst>
      <p:ext uri="{BB962C8B-B14F-4D97-AF65-F5344CB8AC3E}">
        <p14:creationId xmlns:p14="http://schemas.microsoft.com/office/powerpoint/2010/main" val="183216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2A19-7BAA-4BAC-8E9F-18D6894B7849}"/>
              </a:ext>
            </a:extLst>
          </p:cNvPr>
          <p:cNvSpPr>
            <a:spLocks noGrp="1"/>
          </p:cNvSpPr>
          <p:nvPr>
            <p:ph type="title"/>
          </p:nvPr>
        </p:nvSpPr>
        <p:spPr/>
        <p:txBody>
          <a:bodyPr/>
          <a:lstStyle/>
          <a:p>
            <a:r>
              <a:rPr lang="en-CA" b="1" dirty="0">
                <a:solidFill>
                  <a:schemeClr val="accent2">
                    <a:lumMod val="75000"/>
                  </a:schemeClr>
                </a:solidFill>
              </a:rPr>
              <a:t>Scenario 1: Leaving Home</a:t>
            </a:r>
          </a:p>
        </p:txBody>
      </p:sp>
      <p:sp>
        <p:nvSpPr>
          <p:cNvPr id="3" name="Content Placeholder 2">
            <a:extLst>
              <a:ext uri="{FF2B5EF4-FFF2-40B4-BE49-F238E27FC236}">
                <a16:creationId xmlns:a16="http://schemas.microsoft.com/office/drawing/2014/main" id="{D935DC04-6A09-4B15-8B70-F24EEB05857C}"/>
              </a:ext>
            </a:extLst>
          </p:cNvPr>
          <p:cNvSpPr>
            <a:spLocks noGrp="1"/>
          </p:cNvSpPr>
          <p:nvPr>
            <p:ph idx="1"/>
          </p:nvPr>
        </p:nvSpPr>
        <p:spPr>
          <a:xfrm>
            <a:off x="1097280" y="1845734"/>
            <a:ext cx="7831567" cy="4023360"/>
          </a:xfrm>
        </p:spPr>
        <p:txBody>
          <a:bodyPr>
            <a:normAutofit/>
          </a:bodyPr>
          <a:lstStyle/>
          <a:p>
            <a:pPr marL="0" indent="0">
              <a:buNone/>
            </a:pPr>
            <a:r>
              <a:rPr lang="en-CA" sz="2400" dirty="0"/>
              <a:t>A parent of a 16-year-old boy who is transgender tells you that the boy wants to change his legal name from Jane to John. The parent does not want him to change his name. He told his parent that he is going to move out, get his own apartment, and change his name. The parent wants to stop the boy.</a:t>
            </a:r>
          </a:p>
          <a:p>
            <a:pPr marL="457200" indent="-457200">
              <a:buClr>
                <a:schemeClr val="accent2">
                  <a:lumMod val="75000"/>
                </a:schemeClr>
              </a:buClr>
              <a:buFont typeface="+mj-lt"/>
              <a:buAutoNum type="arabicPeriod"/>
            </a:pPr>
            <a:r>
              <a:rPr lang="en-CA" sz="2400" dirty="0">
                <a:solidFill>
                  <a:schemeClr val="tx1"/>
                </a:solidFill>
              </a:rPr>
              <a:t>Can a 16-year-old move out of their parent’s home?</a:t>
            </a:r>
            <a:br>
              <a:rPr lang="en-CA" sz="2400" dirty="0">
                <a:solidFill>
                  <a:schemeClr val="tx1"/>
                </a:solidFill>
              </a:rPr>
            </a:br>
            <a:endParaRPr lang="en-CA" sz="2400" dirty="0">
              <a:solidFill>
                <a:schemeClr val="tx1"/>
              </a:solidFill>
            </a:endParaRPr>
          </a:p>
          <a:p>
            <a:pPr marL="457200" indent="-457200">
              <a:buClr>
                <a:schemeClr val="accent2">
                  <a:lumMod val="75000"/>
                </a:schemeClr>
              </a:buClr>
              <a:buFont typeface="+mj-lt"/>
              <a:buAutoNum type="arabicPeriod"/>
            </a:pPr>
            <a:r>
              <a:rPr lang="en-CA" sz="2400" dirty="0">
                <a:solidFill>
                  <a:schemeClr val="tx1"/>
                </a:solidFill>
              </a:rPr>
              <a:t>Can a 16-year-old rent an apartment?</a:t>
            </a:r>
            <a:br>
              <a:rPr lang="en-CA" sz="2400" dirty="0">
                <a:solidFill>
                  <a:schemeClr val="tx1"/>
                </a:solidFill>
              </a:rPr>
            </a:br>
            <a:endParaRPr lang="en-CA" sz="2400" dirty="0">
              <a:solidFill>
                <a:schemeClr val="tx1"/>
              </a:solidFill>
            </a:endParaRPr>
          </a:p>
          <a:p>
            <a:pPr marL="457200" indent="-457200">
              <a:buClr>
                <a:schemeClr val="accent2">
                  <a:lumMod val="75000"/>
                </a:schemeClr>
              </a:buClr>
              <a:buFont typeface="+mj-lt"/>
              <a:buAutoNum type="arabicPeriod"/>
            </a:pPr>
            <a:r>
              <a:rPr lang="en-CA" sz="2400" dirty="0">
                <a:solidFill>
                  <a:schemeClr val="tx1"/>
                </a:solidFill>
              </a:rPr>
              <a:t>Can a 16-year-old change their legal name?</a:t>
            </a:r>
          </a:p>
        </p:txBody>
      </p:sp>
      <p:sp>
        <p:nvSpPr>
          <p:cNvPr id="4" name="TextBox 3">
            <a:extLst>
              <a:ext uri="{FF2B5EF4-FFF2-40B4-BE49-F238E27FC236}">
                <a16:creationId xmlns:a16="http://schemas.microsoft.com/office/drawing/2014/main" id="{BF37ABDA-F7D6-4C13-8DC6-903CF4D09A75}"/>
              </a:ext>
            </a:extLst>
          </p:cNvPr>
          <p:cNvSpPr txBox="1"/>
          <p:nvPr/>
        </p:nvSpPr>
        <p:spPr>
          <a:xfrm>
            <a:off x="9090211" y="1737360"/>
            <a:ext cx="2904565" cy="3600986"/>
          </a:xfrm>
          <a:prstGeom prst="rect">
            <a:avLst/>
          </a:prstGeom>
          <a:solidFill>
            <a:schemeClr val="accent4">
              <a:lumMod val="40000"/>
              <a:lumOff val="60000"/>
            </a:schemeClr>
          </a:solidFill>
          <a:ln>
            <a:solidFill>
              <a:srgbClr val="DB7E0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Apply the Framework:</a:t>
            </a:r>
          </a:p>
          <a:p>
            <a:endParaRPr lang="en-US" sz="2000" dirty="0"/>
          </a:p>
          <a:p>
            <a:r>
              <a:rPr lang="en-US" sz="2000" dirty="0">
                <a:sym typeface="Wingdings 2" panose="05020102010507070707" pitchFamily="18" charset="2"/>
              </a:rPr>
              <a:t>  </a:t>
            </a:r>
            <a:r>
              <a:rPr lang="en-US" sz="2000" dirty="0"/>
              <a:t>Youth rights engaged</a:t>
            </a:r>
          </a:p>
          <a:p>
            <a:endParaRPr lang="en-US" sz="2000" dirty="0"/>
          </a:p>
          <a:p>
            <a:r>
              <a:rPr lang="en-US" sz="2000" dirty="0">
                <a:sym typeface="Wingdings 2" panose="05020102010507070707" pitchFamily="18" charset="2"/>
              </a:rPr>
              <a:t> </a:t>
            </a:r>
            <a:r>
              <a:rPr lang="en-US" sz="2000" dirty="0"/>
              <a:t> Young person’s views</a:t>
            </a:r>
          </a:p>
          <a:p>
            <a:endParaRPr lang="en-US" sz="2000" dirty="0"/>
          </a:p>
          <a:p>
            <a:r>
              <a:rPr lang="en-US" sz="2000" dirty="0">
                <a:sym typeface="Wingdings 2" panose="05020102010507070707" pitchFamily="18" charset="2"/>
              </a:rPr>
              <a:t> </a:t>
            </a:r>
            <a:r>
              <a:rPr lang="en-US" sz="2000" dirty="0"/>
              <a:t> Obstacles </a:t>
            </a:r>
          </a:p>
          <a:p>
            <a:br>
              <a:rPr lang="en-US" sz="2000" dirty="0"/>
            </a:br>
            <a:r>
              <a:rPr lang="en-US" sz="2000" dirty="0"/>
              <a:t> </a:t>
            </a:r>
            <a:r>
              <a:rPr lang="en-US" sz="2000" dirty="0">
                <a:sym typeface="Wingdings 2" panose="05020102010507070707" pitchFamily="18" charset="2"/>
              </a:rPr>
              <a:t></a:t>
            </a:r>
            <a:r>
              <a:rPr lang="en-US" sz="2000" dirty="0"/>
              <a:t>  Resources</a:t>
            </a:r>
          </a:p>
          <a:p>
            <a:endParaRPr lang="en-US" sz="2000" dirty="0"/>
          </a:p>
          <a:p>
            <a:r>
              <a:rPr lang="en-US" sz="2000" dirty="0">
                <a:sym typeface="Wingdings 2" panose="05020102010507070707" pitchFamily="18" charset="2"/>
              </a:rPr>
              <a:t> </a:t>
            </a:r>
            <a:r>
              <a:rPr lang="en-US" sz="2000" dirty="0"/>
              <a:t>  Call JFCY lawyer</a:t>
            </a:r>
          </a:p>
        </p:txBody>
      </p:sp>
      <p:sp>
        <p:nvSpPr>
          <p:cNvPr id="5" name="Slide Number Placeholder 4">
            <a:extLst>
              <a:ext uri="{FF2B5EF4-FFF2-40B4-BE49-F238E27FC236}">
                <a16:creationId xmlns:a16="http://schemas.microsoft.com/office/drawing/2014/main" id="{A3572C30-B352-2D49-9C9A-8427897C7E3F}"/>
              </a:ext>
            </a:extLst>
          </p:cNvPr>
          <p:cNvSpPr>
            <a:spLocks noGrp="1"/>
          </p:cNvSpPr>
          <p:nvPr>
            <p:ph type="sldNum" sz="quarter" idx="12"/>
          </p:nvPr>
        </p:nvSpPr>
        <p:spPr/>
        <p:txBody>
          <a:bodyPr/>
          <a:lstStyle/>
          <a:p>
            <a:fld id="{BD2F4511-7CA5-4274-8305-088E6E1C4721}" type="slidenum">
              <a:rPr lang="en-CA" smtClean="0"/>
              <a:t>17</a:t>
            </a:fld>
            <a:endParaRPr lang="en-CA"/>
          </a:p>
        </p:txBody>
      </p:sp>
    </p:spTree>
    <p:extLst>
      <p:ext uri="{BB962C8B-B14F-4D97-AF65-F5344CB8AC3E}">
        <p14:creationId xmlns:p14="http://schemas.microsoft.com/office/powerpoint/2010/main" val="408159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2A19-7BAA-4BAC-8E9F-18D6894B7849}"/>
              </a:ext>
            </a:extLst>
          </p:cNvPr>
          <p:cNvSpPr>
            <a:spLocks noGrp="1"/>
          </p:cNvSpPr>
          <p:nvPr>
            <p:ph type="title"/>
          </p:nvPr>
        </p:nvSpPr>
        <p:spPr/>
        <p:txBody>
          <a:bodyPr/>
          <a:lstStyle/>
          <a:p>
            <a:r>
              <a:rPr lang="en-CA" b="1" dirty="0">
                <a:solidFill>
                  <a:schemeClr val="accent2">
                    <a:lumMod val="75000"/>
                  </a:schemeClr>
                </a:solidFill>
              </a:rPr>
              <a:t>Scenario 1: Leaving Home </a:t>
            </a:r>
            <a:r>
              <a:rPr lang="en-CA" b="1" i="1" dirty="0">
                <a:solidFill>
                  <a:schemeClr val="accent6"/>
                </a:solidFill>
              </a:rPr>
              <a:t>Answers </a:t>
            </a:r>
          </a:p>
        </p:txBody>
      </p:sp>
      <p:sp>
        <p:nvSpPr>
          <p:cNvPr id="3" name="Content Placeholder 2">
            <a:extLst>
              <a:ext uri="{FF2B5EF4-FFF2-40B4-BE49-F238E27FC236}">
                <a16:creationId xmlns:a16="http://schemas.microsoft.com/office/drawing/2014/main" id="{D935DC04-6A09-4B15-8B70-F24EEB05857C}"/>
              </a:ext>
            </a:extLst>
          </p:cNvPr>
          <p:cNvSpPr>
            <a:spLocks noGrp="1"/>
          </p:cNvSpPr>
          <p:nvPr>
            <p:ph idx="1"/>
          </p:nvPr>
        </p:nvSpPr>
        <p:spPr>
          <a:xfrm>
            <a:off x="1097280" y="1845734"/>
            <a:ext cx="7831567" cy="4023360"/>
          </a:xfrm>
        </p:spPr>
        <p:txBody>
          <a:bodyPr>
            <a:normAutofit/>
          </a:bodyPr>
          <a:lstStyle/>
          <a:p>
            <a:pPr marL="0" indent="0">
              <a:buClr>
                <a:schemeClr val="accent2">
                  <a:lumMod val="75000"/>
                </a:schemeClr>
              </a:buClr>
              <a:buNone/>
            </a:pPr>
            <a:r>
              <a:rPr lang="en-CA" sz="2400" dirty="0"/>
              <a:t>A parent of a 16-year-old boy who is transgender tells you that the boy wants to change his legal name from Jane to John. The parent does not want him to change his name. He told his parent that he is going to move out, get his own apartment, and change his name. The parent wants to stop the boy.</a:t>
            </a:r>
          </a:p>
          <a:p>
            <a:pPr marL="457200" indent="-457200">
              <a:buClr>
                <a:schemeClr val="accent2">
                  <a:lumMod val="75000"/>
                </a:schemeClr>
              </a:buClr>
              <a:buFont typeface="+mj-lt"/>
              <a:buAutoNum type="arabicPeriod"/>
            </a:pPr>
            <a:r>
              <a:rPr lang="en-CA" sz="2400" dirty="0">
                <a:solidFill>
                  <a:schemeClr val="tx1"/>
                </a:solidFill>
              </a:rPr>
              <a:t>Can a 16-year-old move out of their parent’s home?</a:t>
            </a:r>
            <a:br>
              <a:rPr lang="en-CA" sz="2400" dirty="0">
                <a:solidFill>
                  <a:schemeClr val="tx1"/>
                </a:solidFill>
              </a:rPr>
            </a:br>
            <a:endParaRPr lang="en-CA" sz="2400" dirty="0">
              <a:solidFill>
                <a:schemeClr val="tx1"/>
              </a:solidFill>
            </a:endParaRPr>
          </a:p>
          <a:p>
            <a:pPr marL="457200" indent="-457200">
              <a:buClr>
                <a:schemeClr val="accent2">
                  <a:lumMod val="75000"/>
                </a:schemeClr>
              </a:buClr>
              <a:buFont typeface="+mj-lt"/>
              <a:buAutoNum type="arabicPeriod"/>
            </a:pPr>
            <a:r>
              <a:rPr lang="en-CA" sz="2400" dirty="0">
                <a:solidFill>
                  <a:schemeClr val="tx1"/>
                </a:solidFill>
              </a:rPr>
              <a:t>Can a 16-year-old rent an apartment?</a:t>
            </a:r>
            <a:br>
              <a:rPr lang="en-CA" sz="2400" dirty="0">
                <a:solidFill>
                  <a:schemeClr val="tx1"/>
                </a:solidFill>
              </a:rPr>
            </a:br>
            <a:endParaRPr lang="en-CA" sz="2400" dirty="0">
              <a:solidFill>
                <a:schemeClr val="tx1"/>
              </a:solidFill>
            </a:endParaRPr>
          </a:p>
          <a:p>
            <a:pPr marL="457200" indent="-457200">
              <a:buClr>
                <a:schemeClr val="accent2">
                  <a:lumMod val="75000"/>
                </a:schemeClr>
              </a:buClr>
              <a:buFont typeface="+mj-lt"/>
              <a:buAutoNum type="arabicPeriod"/>
            </a:pPr>
            <a:r>
              <a:rPr lang="en-CA" sz="2400" dirty="0">
                <a:solidFill>
                  <a:schemeClr val="tx1"/>
                </a:solidFill>
              </a:rPr>
              <a:t>Can a 16-year-old change their legal name?</a:t>
            </a:r>
          </a:p>
        </p:txBody>
      </p:sp>
      <p:sp>
        <p:nvSpPr>
          <p:cNvPr id="4" name="TextBox 3">
            <a:extLst>
              <a:ext uri="{FF2B5EF4-FFF2-40B4-BE49-F238E27FC236}">
                <a16:creationId xmlns:a16="http://schemas.microsoft.com/office/drawing/2014/main" id="{BF37ABDA-F7D6-4C13-8DC6-903CF4D09A75}"/>
              </a:ext>
            </a:extLst>
          </p:cNvPr>
          <p:cNvSpPr txBox="1"/>
          <p:nvPr/>
        </p:nvSpPr>
        <p:spPr>
          <a:xfrm>
            <a:off x="9144000" y="1737360"/>
            <a:ext cx="2864224" cy="3600986"/>
          </a:xfrm>
          <a:prstGeom prst="rect">
            <a:avLst/>
          </a:prstGeom>
          <a:solidFill>
            <a:schemeClr val="accent4">
              <a:lumMod val="40000"/>
              <a:lumOff val="60000"/>
            </a:schemeClr>
          </a:solidFill>
          <a:ln>
            <a:solidFill>
              <a:srgbClr val="DB7E0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Apply the Framework:</a:t>
            </a:r>
          </a:p>
          <a:p>
            <a:endParaRPr lang="en-US" sz="2000" dirty="0"/>
          </a:p>
          <a:p>
            <a:r>
              <a:rPr lang="en-US" sz="2000" dirty="0">
                <a:sym typeface="Wingdings 2" panose="05020102010507070707" pitchFamily="18" charset="2"/>
              </a:rPr>
              <a:t>  </a:t>
            </a:r>
            <a:r>
              <a:rPr lang="en-US" sz="2000" dirty="0"/>
              <a:t>Youth rights engaged</a:t>
            </a:r>
          </a:p>
          <a:p>
            <a:endParaRPr lang="en-US" sz="2000" dirty="0"/>
          </a:p>
          <a:p>
            <a:r>
              <a:rPr lang="en-US" sz="2000" dirty="0">
                <a:sym typeface="Wingdings 2" panose="05020102010507070707" pitchFamily="18" charset="2"/>
              </a:rPr>
              <a:t> </a:t>
            </a:r>
            <a:r>
              <a:rPr lang="en-US" sz="2000" dirty="0"/>
              <a:t> Young person’s views</a:t>
            </a:r>
          </a:p>
          <a:p>
            <a:endParaRPr lang="en-US" sz="2000" dirty="0"/>
          </a:p>
          <a:p>
            <a:r>
              <a:rPr lang="en-US" sz="2000" dirty="0">
                <a:sym typeface="Wingdings 2" panose="05020102010507070707" pitchFamily="18" charset="2"/>
              </a:rPr>
              <a:t> </a:t>
            </a:r>
            <a:r>
              <a:rPr lang="en-US" sz="2000" dirty="0"/>
              <a:t> Obstacles </a:t>
            </a:r>
          </a:p>
          <a:p>
            <a:br>
              <a:rPr lang="en-US" sz="2000" dirty="0"/>
            </a:br>
            <a:r>
              <a:rPr lang="en-US" sz="2000" dirty="0"/>
              <a:t> </a:t>
            </a:r>
            <a:r>
              <a:rPr lang="en-US" sz="2000" dirty="0">
                <a:sym typeface="Wingdings 2" panose="05020102010507070707" pitchFamily="18" charset="2"/>
              </a:rPr>
              <a:t></a:t>
            </a:r>
            <a:r>
              <a:rPr lang="en-US" sz="2000" dirty="0"/>
              <a:t>  Resources</a:t>
            </a:r>
          </a:p>
          <a:p>
            <a:endParaRPr lang="en-US" sz="2000" dirty="0"/>
          </a:p>
          <a:p>
            <a:r>
              <a:rPr lang="en-US" sz="2000" dirty="0">
                <a:sym typeface="Wingdings 2" panose="05020102010507070707" pitchFamily="18" charset="2"/>
              </a:rPr>
              <a:t> </a:t>
            </a:r>
            <a:r>
              <a:rPr lang="en-US" sz="2000" dirty="0"/>
              <a:t>  Call JFCY lawyer</a:t>
            </a:r>
          </a:p>
        </p:txBody>
      </p:sp>
      <p:sp>
        <p:nvSpPr>
          <p:cNvPr id="6" name="Rectangle: Rounded Corners 5">
            <a:extLst>
              <a:ext uri="{FF2B5EF4-FFF2-40B4-BE49-F238E27FC236}">
                <a16:creationId xmlns:a16="http://schemas.microsoft.com/office/drawing/2014/main" id="{EDF5D258-B284-4A61-908C-3162B8056412}"/>
              </a:ext>
            </a:extLst>
          </p:cNvPr>
          <p:cNvSpPr/>
          <p:nvPr/>
        </p:nvSpPr>
        <p:spPr>
          <a:xfrm>
            <a:off x="7996517" y="3614035"/>
            <a:ext cx="874060" cy="4876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Yes</a:t>
            </a:r>
          </a:p>
        </p:txBody>
      </p:sp>
      <p:sp>
        <p:nvSpPr>
          <p:cNvPr id="7" name="Rectangle: Rounded Corners 6">
            <a:extLst>
              <a:ext uri="{FF2B5EF4-FFF2-40B4-BE49-F238E27FC236}">
                <a16:creationId xmlns:a16="http://schemas.microsoft.com/office/drawing/2014/main" id="{EFFA4C88-1895-4997-B731-980E6A3B7264}"/>
              </a:ext>
            </a:extLst>
          </p:cNvPr>
          <p:cNvSpPr/>
          <p:nvPr/>
        </p:nvSpPr>
        <p:spPr>
          <a:xfrm>
            <a:off x="8025652" y="4430470"/>
            <a:ext cx="874060" cy="4876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Yes</a:t>
            </a:r>
          </a:p>
        </p:txBody>
      </p:sp>
      <p:sp>
        <p:nvSpPr>
          <p:cNvPr id="8" name="Rectangle: Rounded Corners 7">
            <a:extLst>
              <a:ext uri="{FF2B5EF4-FFF2-40B4-BE49-F238E27FC236}">
                <a16:creationId xmlns:a16="http://schemas.microsoft.com/office/drawing/2014/main" id="{3A13D14F-1F85-40B6-A9D4-721FCEC257E2}"/>
              </a:ext>
            </a:extLst>
          </p:cNvPr>
          <p:cNvSpPr/>
          <p:nvPr/>
        </p:nvSpPr>
        <p:spPr>
          <a:xfrm>
            <a:off x="8054787" y="5202880"/>
            <a:ext cx="874060" cy="4876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Yes</a:t>
            </a:r>
          </a:p>
        </p:txBody>
      </p:sp>
      <p:sp>
        <p:nvSpPr>
          <p:cNvPr id="5" name="Slide Number Placeholder 4">
            <a:extLst>
              <a:ext uri="{FF2B5EF4-FFF2-40B4-BE49-F238E27FC236}">
                <a16:creationId xmlns:a16="http://schemas.microsoft.com/office/drawing/2014/main" id="{A5002821-0E16-2F49-AA07-628C0D1B1192}"/>
              </a:ext>
            </a:extLst>
          </p:cNvPr>
          <p:cNvSpPr>
            <a:spLocks noGrp="1"/>
          </p:cNvSpPr>
          <p:nvPr>
            <p:ph type="sldNum" sz="quarter" idx="12"/>
          </p:nvPr>
        </p:nvSpPr>
        <p:spPr/>
        <p:txBody>
          <a:bodyPr/>
          <a:lstStyle/>
          <a:p>
            <a:fld id="{BD2F4511-7CA5-4274-8305-088E6E1C4721}" type="slidenum">
              <a:rPr lang="en-CA" smtClean="0"/>
              <a:t>18</a:t>
            </a:fld>
            <a:endParaRPr lang="en-CA"/>
          </a:p>
        </p:txBody>
      </p:sp>
    </p:spTree>
    <p:extLst>
      <p:ext uri="{BB962C8B-B14F-4D97-AF65-F5344CB8AC3E}">
        <p14:creationId xmlns:p14="http://schemas.microsoft.com/office/powerpoint/2010/main" val="587400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2A19-7BAA-4BAC-8E9F-18D6894B7849}"/>
              </a:ext>
            </a:extLst>
          </p:cNvPr>
          <p:cNvSpPr>
            <a:spLocks noGrp="1"/>
          </p:cNvSpPr>
          <p:nvPr>
            <p:ph type="title"/>
          </p:nvPr>
        </p:nvSpPr>
        <p:spPr/>
        <p:txBody>
          <a:bodyPr/>
          <a:lstStyle/>
          <a:p>
            <a:r>
              <a:rPr lang="en-CA" b="1" dirty="0">
                <a:solidFill>
                  <a:schemeClr val="accent2">
                    <a:lumMod val="75000"/>
                  </a:schemeClr>
                </a:solidFill>
              </a:rPr>
              <a:t>Scenario 2: Medical Decisions and Info</a:t>
            </a:r>
          </a:p>
        </p:txBody>
      </p:sp>
      <p:sp>
        <p:nvSpPr>
          <p:cNvPr id="3" name="Content Placeholder 2">
            <a:extLst>
              <a:ext uri="{FF2B5EF4-FFF2-40B4-BE49-F238E27FC236}">
                <a16:creationId xmlns:a16="http://schemas.microsoft.com/office/drawing/2014/main" id="{D935DC04-6A09-4B15-8B70-F24EEB05857C}"/>
              </a:ext>
            </a:extLst>
          </p:cNvPr>
          <p:cNvSpPr>
            <a:spLocks noGrp="1"/>
          </p:cNvSpPr>
          <p:nvPr>
            <p:ph idx="1"/>
          </p:nvPr>
        </p:nvSpPr>
        <p:spPr>
          <a:xfrm>
            <a:off x="1097280" y="1845734"/>
            <a:ext cx="7831567" cy="4023360"/>
          </a:xfrm>
        </p:spPr>
        <p:txBody>
          <a:bodyPr>
            <a:normAutofit/>
          </a:bodyPr>
          <a:lstStyle/>
          <a:p>
            <a:pPr marL="0" indent="0">
              <a:buNone/>
            </a:pPr>
            <a:r>
              <a:rPr lang="en-CA" sz="2400" dirty="0"/>
              <a:t>A 15-year-old girl tells you she wants birth control pills. She and her 16-year-old boyfriend are thinking about having have sex. At her last medical appointment, the doctor said she won’t give the girl the birth control pills unless the girl’s mother gives parental permission.</a:t>
            </a:r>
          </a:p>
          <a:p>
            <a:pPr marL="457200" indent="-457200">
              <a:buClr>
                <a:schemeClr val="accent2">
                  <a:lumMod val="75000"/>
                </a:schemeClr>
              </a:buClr>
              <a:buFont typeface="+mj-lt"/>
              <a:buAutoNum type="arabicPeriod"/>
            </a:pPr>
            <a:r>
              <a:rPr lang="en-CA" sz="2400" dirty="0">
                <a:solidFill>
                  <a:schemeClr val="tx1"/>
                </a:solidFill>
              </a:rPr>
              <a:t>Is it legal for a 15-year-old and a 16-year-old to have sex?</a:t>
            </a:r>
          </a:p>
          <a:p>
            <a:pPr marL="457200" indent="-457200">
              <a:buClr>
                <a:schemeClr val="accent2">
                  <a:lumMod val="75000"/>
                </a:schemeClr>
              </a:buClr>
              <a:buFont typeface="+mj-lt"/>
              <a:buAutoNum type="arabicPeriod"/>
            </a:pPr>
            <a:r>
              <a:rPr lang="en-CA" sz="2400" dirty="0">
                <a:solidFill>
                  <a:schemeClr val="tx1"/>
                </a:solidFill>
              </a:rPr>
              <a:t>Can a doctor give a 15-year-old girl birth control pills?</a:t>
            </a:r>
          </a:p>
          <a:p>
            <a:pPr marL="457200" indent="-457200">
              <a:buClr>
                <a:schemeClr val="accent2">
                  <a:lumMod val="75000"/>
                </a:schemeClr>
              </a:buClr>
              <a:buFont typeface="+mj-lt"/>
              <a:buAutoNum type="arabicPeriod"/>
            </a:pPr>
            <a:r>
              <a:rPr lang="en-CA" sz="2400" dirty="0">
                <a:solidFill>
                  <a:schemeClr val="tx1"/>
                </a:solidFill>
              </a:rPr>
              <a:t>Can a doctor talk to a parent about their child’s medical information?</a:t>
            </a:r>
          </a:p>
        </p:txBody>
      </p:sp>
      <p:sp>
        <p:nvSpPr>
          <p:cNvPr id="4" name="TextBox 3">
            <a:extLst>
              <a:ext uri="{FF2B5EF4-FFF2-40B4-BE49-F238E27FC236}">
                <a16:creationId xmlns:a16="http://schemas.microsoft.com/office/drawing/2014/main" id="{BF37ABDA-F7D6-4C13-8DC6-903CF4D09A75}"/>
              </a:ext>
            </a:extLst>
          </p:cNvPr>
          <p:cNvSpPr txBox="1"/>
          <p:nvPr/>
        </p:nvSpPr>
        <p:spPr>
          <a:xfrm>
            <a:off x="9090211" y="1737360"/>
            <a:ext cx="2904565" cy="3600986"/>
          </a:xfrm>
          <a:prstGeom prst="rect">
            <a:avLst/>
          </a:prstGeom>
          <a:solidFill>
            <a:schemeClr val="accent4">
              <a:lumMod val="40000"/>
              <a:lumOff val="60000"/>
            </a:schemeClr>
          </a:solidFill>
          <a:ln>
            <a:solidFill>
              <a:srgbClr val="DB7E0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Apply the Framework:</a:t>
            </a:r>
          </a:p>
          <a:p>
            <a:endParaRPr lang="en-US" sz="2000" dirty="0"/>
          </a:p>
          <a:p>
            <a:r>
              <a:rPr lang="en-US" sz="2000" dirty="0">
                <a:sym typeface="Wingdings 2" panose="05020102010507070707" pitchFamily="18" charset="2"/>
              </a:rPr>
              <a:t>  </a:t>
            </a:r>
            <a:r>
              <a:rPr lang="en-US" sz="2000" dirty="0"/>
              <a:t>Youth rights engaged</a:t>
            </a:r>
          </a:p>
          <a:p>
            <a:endParaRPr lang="en-US" sz="2000" dirty="0"/>
          </a:p>
          <a:p>
            <a:r>
              <a:rPr lang="en-US" sz="2000" dirty="0">
                <a:sym typeface="Wingdings 2" panose="05020102010507070707" pitchFamily="18" charset="2"/>
              </a:rPr>
              <a:t> </a:t>
            </a:r>
            <a:r>
              <a:rPr lang="en-US" sz="2000" dirty="0"/>
              <a:t> Young person’s views</a:t>
            </a:r>
          </a:p>
          <a:p>
            <a:endParaRPr lang="en-US" sz="2000" dirty="0"/>
          </a:p>
          <a:p>
            <a:r>
              <a:rPr lang="en-US" sz="2000" dirty="0">
                <a:sym typeface="Wingdings 2" panose="05020102010507070707" pitchFamily="18" charset="2"/>
              </a:rPr>
              <a:t> </a:t>
            </a:r>
            <a:r>
              <a:rPr lang="en-US" sz="2000" dirty="0"/>
              <a:t> Obstacles </a:t>
            </a:r>
          </a:p>
          <a:p>
            <a:br>
              <a:rPr lang="en-US" sz="2000" dirty="0"/>
            </a:br>
            <a:r>
              <a:rPr lang="en-US" sz="2000" dirty="0"/>
              <a:t> </a:t>
            </a:r>
            <a:r>
              <a:rPr lang="en-US" sz="2000" dirty="0">
                <a:sym typeface="Wingdings 2" panose="05020102010507070707" pitchFamily="18" charset="2"/>
              </a:rPr>
              <a:t></a:t>
            </a:r>
            <a:r>
              <a:rPr lang="en-US" sz="2000" dirty="0"/>
              <a:t>  Resources</a:t>
            </a:r>
          </a:p>
          <a:p>
            <a:endParaRPr lang="en-US" sz="2000" dirty="0"/>
          </a:p>
          <a:p>
            <a:r>
              <a:rPr lang="en-US" sz="2000" dirty="0">
                <a:sym typeface="Wingdings 2" panose="05020102010507070707" pitchFamily="18" charset="2"/>
              </a:rPr>
              <a:t> </a:t>
            </a:r>
            <a:r>
              <a:rPr lang="en-US" sz="2000" dirty="0"/>
              <a:t>  Call JFCY lawyer</a:t>
            </a:r>
          </a:p>
        </p:txBody>
      </p:sp>
      <p:sp>
        <p:nvSpPr>
          <p:cNvPr id="5" name="Slide Number Placeholder 4">
            <a:extLst>
              <a:ext uri="{FF2B5EF4-FFF2-40B4-BE49-F238E27FC236}">
                <a16:creationId xmlns:a16="http://schemas.microsoft.com/office/drawing/2014/main" id="{3A4D0C1A-1F67-C14A-A6A6-EB2D83BD5D77}"/>
              </a:ext>
            </a:extLst>
          </p:cNvPr>
          <p:cNvSpPr>
            <a:spLocks noGrp="1"/>
          </p:cNvSpPr>
          <p:nvPr>
            <p:ph type="sldNum" sz="quarter" idx="12"/>
          </p:nvPr>
        </p:nvSpPr>
        <p:spPr/>
        <p:txBody>
          <a:bodyPr/>
          <a:lstStyle/>
          <a:p>
            <a:fld id="{BD2F4511-7CA5-4274-8305-088E6E1C4721}" type="slidenum">
              <a:rPr lang="en-CA" smtClean="0"/>
              <a:t>19</a:t>
            </a:fld>
            <a:endParaRPr lang="en-CA"/>
          </a:p>
        </p:txBody>
      </p:sp>
    </p:spTree>
    <p:extLst>
      <p:ext uri="{BB962C8B-B14F-4D97-AF65-F5344CB8AC3E}">
        <p14:creationId xmlns:p14="http://schemas.microsoft.com/office/powerpoint/2010/main" val="361974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9ADB-8140-4A34-9A09-39493A8CE067}"/>
              </a:ext>
            </a:extLst>
          </p:cNvPr>
          <p:cNvSpPr>
            <a:spLocks noGrp="1"/>
          </p:cNvSpPr>
          <p:nvPr>
            <p:ph type="title"/>
          </p:nvPr>
        </p:nvSpPr>
        <p:spPr/>
        <p:txBody>
          <a:bodyPr/>
          <a:lstStyle/>
          <a:p>
            <a:r>
              <a:rPr lang="en-CA" b="1" dirty="0">
                <a:solidFill>
                  <a:schemeClr val="accent2">
                    <a:lumMod val="75000"/>
                  </a:schemeClr>
                </a:solidFill>
              </a:rPr>
              <a:t>Agenda</a:t>
            </a:r>
          </a:p>
        </p:txBody>
      </p:sp>
      <p:sp>
        <p:nvSpPr>
          <p:cNvPr id="3" name="Content Placeholder 2">
            <a:extLst>
              <a:ext uri="{FF2B5EF4-FFF2-40B4-BE49-F238E27FC236}">
                <a16:creationId xmlns:a16="http://schemas.microsoft.com/office/drawing/2014/main" id="{9D3F02CA-4443-437C-9181-4E5784E88A78}"/>
              </a:ext>
            </a:extLst>
          </p:cNvPr>
          <p:cNvSpPr>
            <a:spLocks noGrp="1"/>
          </p:cNvSpPr>
          <p:nvPr>
            <p:ph idx="1"/>
          </p:nvPr>
        </p:nvSpPr>
        <p:spPr/>
        <p:txBody>
          <a:bodyPr>
            <a:normAutofit fontScale="92500" lnSpcReduction="10000"/>
          </a:bodyPr>
          <a:lstStyle/>
          <a:p>
            <a:r>
              <a:rPr lang="en-CA" dirty="0"/>
              <a:t>1. </a:t>
            </a:r>
            <a:r>
              <a:rPr lang="en-CA" sz="2400" dirty="0"/>
              <a:t>Welcome</a:t>
            </a:r>
          </a:p>
          <a:p>
            <a:r>
              <a:rPr lang="en-CA" sz="2400" dirty="0"/>
              <a:t>2. Introduction to Youth Rights – Myth Busting</a:t>
            </a:r>
          </a:p>
          <a:p>
            <a:r>
              <a:rPr lang="en-CA" sz="2400" dirty="0"/>
              <a:t>3. Youth Rights video and discussion</a:t>
            </a:r>
          </a:p>
          <a:p>
            <a:r>
              <a:rPr lang="en-CA" sz="2400" dirty="0"/>
              <a:t>4. A Youth Rights Framework for Community Workers</a:t>
            </a:r>
          </a:p>
          <a:p>
            <a:r>
              <a:rPr lang="en-CA" sz="2400" i="1" dirty="0"/>
              <a:t>BREAK	</a:t>
            </a:r>
          </a:p>
          <a:p>
            <a:r>
              <a:rPr lang="en-CA" sz="2400" dirty="0"/>
              <a:t>5. Scenarios and discussion</a:t>
            </a:r>
          </a:p>
          <a:p>
            <a:r>
              <a:rPr lang="en-CA" sz="2400" dirty="0"/>
              <a:t>6. Self-reflection and discussion</a:t>
            </a:r>
          </a:p>
          <a:p>
            <a:r>
              <a:rPr lang="en-CA" sz="2400" dirty="0"/>
              <a:t>7. What can community workers do? | Resources</a:t>
            </a:r>
          </a:p>
          <a:p>
            <a:r>
              <a:rPr lang="en-CA" sz="2400" dirty="0"/>
              <a:t>8. Wrap-up and feedback</a:t>
            </a:r>
          </a:p>
          <a:p>
            <a:pPr marL="0" indent="0">
              <a:buNone/>
            </a:pPr>
            <a:endParaRPr lang="en-CA" dirty="0"/>
          </a:p>
        </p:txBody>
      </p:sp>
      <p:sp>
        <p:nvSpPr>
          <p:cNvPr id="9" name="Slide Number Placeholder 8">
            <a:extLst>
              <a:ext uri="{FF2B5EF4-FFF2-40B4-BE49-F238E27FC236}">
                <a16:creationId xmlns:a16="http://schemas.microsoft.com/office/drawing/2014/main" id="{6753726B-B35B-2945-8E22-59BF3F9A131E}"/>
              </a:ext>
            </a:extLst>
          </p:cNvPr>
          <p:cNvSpPr>
            <a:spLocks noGrp="1"/>
          </p:cNvSpPr>
          <p:nvPr>
            <p:ph type="sldNum" sz="quarter" idx="12"/>
          </p:nvPr>
        </p:nvSpPr>
        <p:spPr/>
        <p:txBody>
          <a:bodyPr/>
          <a:lstStyle/>
          <a:p>
            <a:fld id="{BD2F4511-7CA5-4274-8305-088E6E1C4721}" type="slidenum">
              <a:rPr lang="en-CA" smtClean="0"/>
              <a:t>2</a:t>
            </a:fld>
            <a:endParaRPr lang="en-CA"/>
          </a:p>
        </p:txBody>
      </p:sp>
    </p:spTree>
    <p:extLst>
      <p:ext uri="{BB962C8B-B14F-4D97-AF65-F5344CB8AC3E}">
        <p14:creationId xmlns:p14="http://schemas.microsoft.com/office/powerpoint/2010/main" val="358264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2A19-7BAA-4BAC-8E9F-18D6894B7849}"/>
              </a:ext>
            </a:extLst>
          </p:cNvPr>
          <p:cNvSpPr>
            <a:spLocks noGrp="1"/>
          </p:cNvSpPr>
          <p:nvPr>
            <p:ph type="title"/>
          </p:nvPr>
        </p:nvSpPr>
        <p:spPr>
          <a:xfrm>
            <a:off x="1097280" y="273351"/>
            <a:ext cx="10058400" cy="1450757"/>
          </a:xfrm>
        </p:spPr>
        <p:txBody>
          <a:bodyPr/>
          <a:lstStyle/>
          <a:p>
            <a:r>
              <a:rPr lang="en-CA" b="1" dirty="0">
                <a:solidFill>
                  <a:schemeClr val="accent2">
                    <a:lumMod val="75000"/>
                  </a:schemeClr>
                </a:solidFill>
              </a:rPr>
              <a:t>Scenario 2: Medical Decisions </a:t>
            </a:r>
            <a:r>
              <a:rPr lang="en-CA" b="1" i="1" dirty="0">
                <a:solidFill>
                  <a:schemeClr val="accent6"/>
                </a:solidFill>
              </a:rPr>
              <a:t>Answers</a:t>
            </a:r>
          </a:p>
        </p:txBody>
      </p:sp>
      <p:sp>
        <p:nvSpPr>
          <p:cNvPr id="3" name="Content Placeholder 2">
            <a:extLst>
              <a:ext uri="{FF2B5EF4-FFF2-40B4-BE49-F238E27FC236}">
                <a16:creationId xmlns:a16="http://schemas.microsoft.com/office/drawing/2014/main" id="{D935DC04-6A09-4B15-8B70-F24EEB05857C}"/>
              </a:ext>
            </a:extLst>
          </p:cNvPr>
          <p:cNvSpPr>
            <a:spLocks noGrp="1"/>
          </p:cNvSpPr>
          <p:nvPr>
            <p:ph idx="1"/>
          </p:nvPr>
        </p:nvSpPr>
        <p:spPr>
          <a:xfrm>
            <a:off x="1097281" y="1845734"/>
            <a:ext cx="7098702" cy="4023360"/>
          </a:xfrm>
        </p:spPr>
        <p:txBody>
          <a:bodyPr>
            <a:normAutofit/>
          </a:bodyPr>
          <a:lstStyle/>
          <a:p>
            <a:pPr marL="0" indent="0">
              <a:buNone/>
            </a:pPr>
            <a:r>
              <a:rPr lang="en-CA" sz="2400" dirty="0"/>
              <a:t>A 15-year-old girl tells you she wants birth control pills. She and her 16-year-old boyfriend are thinking about having have sex. At her last medical appointment, the doctor said she won’t give the girl the birth control pills unless the girl’s mother gives parental permission.</a:t>
            </a:r>
          </a:p>
          <a:p>
            <a:pPr marL="457200" indent="-457200">
              <a:lnSpc>
                <a:spcPct val="100000"/>
              </a:lnSpc>
              <a:buClr>
                <a:schemeClr val="accent2">
                  <a:lumMod val="75000"/>
                </a:schemeClr>
              </a:buClr>
              <a:buFont typeface="+mj-lt"/>
              <a:buAutoNum type="arabicPeriod"/>
            </a:pPr>
            <a:r>
              <a:rPr lang="en-CA" sz="2400" dirty="0">
                <a:solidFill>
                  <a:schemeClr val="tx1"/>
                </a:solidFill>
              </a:rPr>
              <a:t>Is it legal for a 15- and a 16-year-old to have sex?</a:t>
            </a:r>
          </a:p>
          <a:p>
            <a:pPr marL="457200" indent="-457200">
              <a:lnSpc>
                <a:spcPct val="100000"/>
              </a:lnSpc>
              <a:buClr>
                <a:schemeClr val="accent2">
                  <a:lumMod val="75000"/>
                </a:schemeClr>
              </a:buClr>
              <a:buFont typeface="+mj-lt"/>
              <a:buAutoNum type="arabicPeriod"/>
            </a:pPr>
            <a:r>
              <a:rPr lang="en-CA" sz="2400" dirty="0">
                <a:solidFill>
                  <a:schemeClr val="tx1"/>
                </a:solidFill>
              </a:rPr>
              <a:t>Can a doctor give a 15-year-old girl birth control pills?</a:t>
            </a:r>
          </a:p>
          <a:p>
            <a:pPr marL="457200" indent="-457200">
              <a:lnSpc>
                <a:spcPct val="100000"/>
              </a:lnSpc>
              <a:buClr>
                <a:schemeClr val="accent2">
                  <a:lumMod val="75000"/>
                </a:schemeClr>
              </a:buClr>
              <a:buFont typeface="+mj-lt"/>
              <a:buAutoNum type="arabicPeriod"/>
            </a:pPr>
            <a:r>
              <a:rPr lang="en-CA" sz="2400" dirty="0">
                <a:solidFill>
                  <a:schemeClr val="tx1"/>
                </a:solidFill>
              </a:rPr>
              <a:t>Can a doctor talk to a parent about their child’s medical information?</a:t>
            </a:r>
          </a:p>
        </p:txBody>
      </p:sp>
      <p:sp>
        <p:nvSpPr>
          <p:cNvPr id="4" name="TextBox 3">
            <a:extLst>
              <a:ext uri="{FF2B5EF4-FFF2-40B4-BE49-F238E27FC236}">
                <a16:creationId xmlns:a16="http://schemas.microsoft.com/office/drawing/2014/main" id="{BF37ABDA-F7D6-4C13-8DC6-903CF4D09A75}"/>
              </a:ext>
            </a:extLst>
          </p:cNvPr>
          <p:cNvSpPr txBox="1"/>
          <p:nvPr/>
        </p:nvSpPr>
        <p:spPr>
          <a:xfrm>
            <a:off x="9090211" y="1737360"/>
            <a:ext cx="2904565" cy="3600986"/>
          </a:xfrm>
          <a:prstGeom prst="rect">
            <a:avLst/>
          </a:prstGeom>
          <a:solidFill>
            <a:schemeClr val="accent4">
              <a:lumMod val="40000"/>
              <a:lumOff val="60000"/>
            </a:schemeClr>
          </a:solidFill>
          <a:ln>
            <a:solidFill>
              <a:srgbClr val="DB7E0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Apply the Framework:</a:t>
            </a:r>
          </a:p>
          <a:p>
            <a:endParaRPr lang="en-US" sz="2000" dirty="0"/>
          </a:p>
          <a:p>
            <a:r>
              <a:rPr lang="en-US" sz="2000" dirty="0">
                <a:sym typeface="Wingdings 2" panose="05020102010507070707" pitchFamily="18" charset="2"/>
              </a:rPr>
              <a:t>  </a:t>
            </a:r>
            <a:r>
              <a:rPr lang="en-US" sz="2000" dirty="0"/>
              <a:t>Youth rights engaged</a:t>
            </a:r>
          </a:p>
          <a:p>
            <a:endParaRPr lang="en-US" sz="2000" dirty="0"/>
          </a:p>
          <a:p>
            <a:r>
              <a:rPr lang="en-US" sz="2000" dirty="0">
                <a:sym typeface="Wingdings 2" panose="05020102010507070707" pitchFamily="18" charset="2"/>
              </a:rPr>
              <a:t> </a:t>
            </a:r>
            <a:r>
              <a:rPr lang="en-US" sz="2000" dirty="0"/>
              <a:t> Young person’s views</a:t>
            </a:r>
          </a:p>
          <a:p>
            <a:endParaRPr lang="en-US" sz="2000" dirty="0"/>
          </a:p>
          <a:p>
            <a:r>
              <a:rPr lang="en-US" sz="2000" dirty="0">
                <a:sym typeface="Wingdings 2" panose="05020102010507070707" pitchFamily="18" charset="2"/>
              </a:rPr>
              <a:t> </a:t>
            </a:r>
            <a:r>
              <a:rPr lang="en-US" sz="2000" dirty="0"/>
              <a:t> Obstacles </a:t>
            </a:r>
          </a:p>
          <a:p>
            <a:br>
              <a:rPr lang="en-US" sz="2000" dirty="0"/>
            </a:br>
            <a:r>
              <a:rPr lang="en-US" sz="2000" dirty="0"/>
              <a:t> </a:t>
            </a:r>
            <a:r>
              <a:rPr lang="en-US" sz="2000" dirty="0">
                <a:sym typeface="Wingdings 2" panose="05020102010507070707" pitchFamily="18" charset="2"/>
              </a:rPr>
              <a:t></a:t>
            </a:r>
            <a:r>
              <a:rPr lang="en-US" sz="2000" dirty="0"/>
              <a:t>  Resources</a:t>
            </a:r>
          </a:p>
          <a:p>
            <a:endParaRPr lang="en-US" sz="2000" dirty="0"/>
          </a:p>
          <a:p>
            <a:r>
              <a:rPr lang="en-US" sz="2000" dirty="0">
                <a:sym typeface="Wingdings 2" panose="05020102010507070707" pitchFamily="18" charset="2"/>
              </a:rPr>
              <a:t> </a:t>
            </a:r>
            <a:r>
              <a:rPr lang="en-US" sz="2000" dirty="0"/>
              <a:t>  Call JFCY lawyer</a:t>
            </a:r>
          </a:p>
        </p:txBody>
      </p:sp>
      <p:sp>
        <p:nvSpPr>
          <p:cNvPr id="5" name="Rectangle: Rounded Corners 4">
            <a:extLst>
              <a:ext uri="{FF2B5EF4-FFF2-40B4-BE49-F238E27FC236}">
                <a16:creationId xmlns:a16="http://schemas.microsoft.com/office/drawing/2014/main" id="{600D31BD-4665-4175-B737-B18E2EE52422}"/>
              </a:ext>
            </a:extLst>
          </p:cNvPr>
          <p:cNvSpPr/>
          <p:nvPr/>
        </p:nvSpPr>
        <p:spPr>
          <a:xfrm>
            <a:off x="8195983" y="3614034"/>
            <a:ext cx="874060" cy="4876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Yes</a:t>
            </a:r>
          </a:p>
        </p:txBody>
      </p:sp>
      <p:sp>
        <p:nvSpPr>
          <p:cNvPr id="6" name="Rectangle: Rounded Corners 5">
            <a:extLst>
              <a:ext uri="{FF2B5EF4-FFF2-40B4-BE49-F238E27FC236}">
                <a16:creationId xmlns:a16="http://schemas.microsoft.com/office/drawing/2014/main" id="{4538EDBA-7341-4FC7-B8DB-59F2941ACDAD}"/>
              </a:ext>
            </a:extLst>
          </p:cNvPr>
          <p:cNvSpPr/>
          <p:nvPr/>
        </p:nvSpPr>
        <p:spPr>
          <a:xfrm>
            <a:off x="8195983" y="4852323"/>
            <a:ext cx="874060" cy="4876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No</a:t>
            </a:r>
          </a:p>
        </p:txBody>
      </p:sp>
      <p:sp>
        <p:nvSpPr>
          <p:cNvPr id="7" name="Rectangle: Rounded Corners 6">
            <a:extLst>
              <a:ext uri="{FF2B5EF4-FFF2-40B4-BE49-F238E27FC236}">
                <a16:creationId xmlns:a16="http://schemas.microsoft.com/office/drawing/2014/main" id="{22824FD5-CCCA-43AE-9F29-4D1F1D57A463}"/>
              </a:ext>
            </a:extLst>
          </p:cNvPr>
          <p:cNvSpPr/>
          <p:nvPr/>
        </p:nvSpPr>
        <p:spPr>
          <a:xfrm>
            <a:off x="8195983" y="4222694"/>
            <a:ext cx="874060" cy="4876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Yes</a:t>
            </a:r>
          </a:p>
        </p:txBody>
      </p:sp>
      <p:sp>
        <p:nvSpPr>
          <p:cNvPr id="8" name="Slide Number Placeholder 7">
            <a:extLst>
              <a:ext uri="{FF2B5EF4-FFF2-40B4-BE49-F238E27FC236}">
                <a16:creationId xmlns:a16="http://schemas.microsoft.com/office/drawing/2014/main" id="{FE4320DA-4AF5-9542-80DC-AC04E2CC2640}"/>
              </a:ext>
            </a:extLst>
          </p:cNvPr>
          <p:cNvSpPr>
            <a:spLocks noGrp="1"/>
          </p:cNvSpPr>
          <p:nvPr>
            <p:ph type="sldNum" sz="quarter" idx="12"/>
          </p:nvPr>
        </p:nvSpPr>
        <p:spPr/>
        <p:txBody>
          <a:bodyPr/>
          <a:lstStyle/>
          <a:p>
            <a:fld id="{BD2F4511-7CA5-4274-8305-088E6E1C4721}" type="slidenum">
              <a:rPr lang="en-CA" smtClean="0"/>
              <a:t>20</a:t>
            </a:fld>
            <a:endParaRPr lang="en-CA"/>
          </a:p>
        </p:txBody>
      </p:sp>
    </p:spTree>
    <p:extLst>
      <p:ext uri="{BB962C8B-B14F-4D97-AF65-F5344CB8AC3E}">
        <p14:creationId xmlns:p14="http://schemas.microsoft.com/office/powerpoint/2010/main" val="2907471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AA69-C918-46C7-BCE9-64527E384BE2}"/>
              </a:ext>
            </a:extLst>
          </p:cNvPr>
          <p:cNvSpPr>
            <a:spLocks noGrp="1"/>
          </p:cNvSpPr>
          <p:nvPr>
            <p:ph type="title"/>
          </p:nvPr>
        </p:nvSpPr>
        <p:spPr/>
        <p:txBody>
          <a:bodyPr/>
          <a:lstStyle/>
          <a:p>
            <a:r>
              <a:rPr lang="en-CA" b="1" dirty="0">
                <a:solidFill>
                  <a:schemeClr val="accent2">
                    <a:lumMod val="50000"/>
                  </a:schemeClr>
                </a:solidFill>
              </a:rPr>
              <a:t>Age of Consent</a:t>
            </a:r>
          </a:p>
        </p:txBody>
      </p:sp>
      <p:sp>
        <p:nvSpPr>
          <p:cNvPr id="3" name="Content Placeholder 2">
            <a:extLst>
              <a:ext uri="{FF2B5EF4-FFF2-40B4-BE49-F238E27FC236}">
                <a16:creationId xmlns:a16="http://schemas.microsoft.com/office/drawing/2014/main" id="{AF440E33-57CA-45F7-B92C-D0D8EA5443E6}"/>
              </a:ext>
            </a:extLst>
          </p:cNvPr>
          <p:cNvSpPr>
            <a:spLocks noGrp="1"/>
          </p:cNvSpPr>
          <p:nvPr>
            <p:ph idx="1"/>
          </p:nvPr>
        </p:nvSpPr>
        <p:spPr/>
        <p:txBody>
          <a:bodyPr/>
          <a:lstStyle/>
          <a:p>
            <a:r>
              <a:rPr lang="en-CA" sz="2400" dirty="0"/>
              <a:t>Sexual activity is not just sex. It includes things like kissing and touching, if done for sexual pleasure. The older person is at risk of being charged with a crime</a:t>
            </a:r>
          </a:p>
          <a:p>
            <a:endParaRPr lang="en-US" sz="2400" dirty="0"/>
          </a:p>
          <a:p>
            <a:endParaRPr lang="en-CA" dirty="0"/>
          </a:p>
        </p:txBody>
      </p:sp>
      <p:graphicFrame>
        <p:nvGraphicFramePr>
          <p:cNvPr id="4" name="Table 4">
            <a:extLst>
              <a:ext uri="{FF2B5EF4-FFF2-40B4-BE49-F238E27FC236}">
                <a16:creationId xmlns:a16="http://schemas.microsoft.com/office/drawing/2014/main" id="{491127D4-9913-4323-B50E-9C202D24FFC6}"/>
              </a:ext>
            </a:extLst>
          </p:cNvPr>
          <p:cNvGraphicFramePr>
            <a:graphicFrameLocks noGrp="1"/>
          </p:cNvGraphicFramePr>
          <p:nvPr>
            <p:extLst>
              <p:ext uri="{D42A27DB-BD31-4B8C-83A1-F6EECF244321}">
                <p14:modId xmlns:p14="http://schemas.microsoft.com/office/powerpoint/2010/main" val="2839024811"/>
              </p:ext>
            </p:extLst>
          </p:nvPr>
        </p:nvGraphicFramePr>
        <p:xfrm>
          <a:off x="1196788" y="2673278"/>
          <a:ext cx="9897932" cy="3456527"/>
        </p:xfrm>
        <a:graphic>
          <a:graphicData uri="http://schemas.openxmlformats.org/drawingml/2006/table">
            <a:tbl>
              <a:tblPr firstRow="1" bandRow="1">
                <a:tableStyleId>{5C22544A-7EE6-4342-B048-85BDC9FD1C3A}</a:tableStyleId>
              </a:tblPr>
              <a:tblGrid>
                <a:gridCol w="1304365">
                  <a:extLst>
                    <a:ext uri="{9D8B030D-6E8A-4147-A177-3AD203B41FA5}">
                      <a16:colId xmlns:a16="http://schemas.microsoft.com/office/drawing/2014/main" val="3733292802"/>
                    </a:ext>
                  </a:extLst>
                </a:gridCol>
                <a:gridCol w="3388659">
                  <a:extLst>
                    <a:ext uri="{9D8B030D-6E8A-4147-A177-3AD203B41FA5}">
                      <a16:colId xmlns:a16="http://schemas.microsoft.com/office/drawing/2014/main" val="259310016"/>
                    </a:ext>
                  </a:extLst>
                </a:gridCol>
                <a:gridCol w="5204908">
                  <a:extLst>
                    <a:ext uri="{9D8B030D-6E8A-4147-A177-3AD203B41FA5}">
                      <a16:colId xmlns:a16="http://schemas.microsoft.com/office/drawing/2014/main" val="3793628901"/>
                    </a:ext>
                  </a:extLst>
                </a:gridCol>
              </a:tblGrid>
              <a:tr h="1041919">
                <a:tc>
                  <a:txBody>
                    <a:bodyPr/>
                    <a:lstStyle/>
                    <a:p>
                      <a:pPr algn="ctr"/>
                      <a:r>
                        <a:rPr lang="en-US" sz="2000" b="0" dirty="0"/>
                        <a:t>Age</a:t>
                      </a:r>
                    </a:p>
                  </a:txBody>
                  <a:tcPr anchor="ctr"/>
                </a:tc>
                <a:tc>
                  <a:txBody>
                    <a:bodyPr/>
                    <a:lstStyle/>
                    <a:p>
                      <a:pPr algn="ctr"/>
                      <a:r>
                        <a:rPr lang="en-US" sz="2000" b="0" dirty="0"/>
                        <a:t>Can consent to sexual activity with someone less than…</a:t>
                      </a:r>
                    </a:p>
                  </a:txBody>
                  <a:tcPr anchor="ctr"/>
                </a:tc>
                <a:tc>
                  <a:txBody>
                    <a:bodyPr/>
                    <a:lstStyle/>
                    <a:p>
                      <a:pPr algn="ctr"/>
                      <a:r>
                        <a:rPr lang="en-US" sz="2000" b="0" dirty="0"/>
                        <a:t>Can consent to sexual activity with a person in authority (boss, teacher, camp counsellor, etc.)</a:t>
                      </a:r>
                    </a:p>
                  </a:txBody>
                  <a:tcPr anchor="ctr"/>
                </a:tc>
                <a:extLst>
                  <a:ext uri="{0D108BD9-81ED-4DB2-BD59-A6C34878D82A}">
                    <a16:rowId xmlns:a16="http://schemas.microsoft.com/office/drawing/2014/main" val="891827978"/>
                  </a:ext>
                </a:extLst>
              </a:tr>
              <a:tr h="603652">
                <a:tc>
                  <a:txBody>
                    <a:bodyPr/>
                    <a:lstStyle/>
                    <a:p>
                      <a:pPr algn="ctr"/>
                      <a:r>
                        <a:rPr lang="en-US" sz="2000" dirty="0"/>
                        <a:t>12 or 13</a:t>
                      </a:r>
                    </a:p>
                  </a:txBody>
                  <a:tcPr anchor="ctr"/>
                </a:tc>
                <a:tc>
                  <a:txBody>
                    <a:bodyPr/>
                    <a:lstStyle/>
                    <a:p>
                      <a:pPr algn="ctr"/>
                      <a:r>
                        <a:rPr lang="en-US" sz="2000" dirty="0"/>
                        <a:t>2 years older</a:t>
                      </a:r>
                    </a:p>
                  </a:txBody>
                  <a:tcPr anchor="ctr"/>
                </a:tc>
                <a:tc>
                  <a:txBody>
                    <a:bodyPr/>
                    <a:lstStyle/>
                    <a:p>
                      <a:pPr algn="ctr"/>
                      <a:r>
                        <a:rPr lang="en-US" sz="2000" dirty="0"/>
                        <a:t>NO</a:t>
                      </a:r>
                    </a:p>
                  </a:txBody>
                  <a:tcPr anchor="ctr"/>
                </a:tc>
                <a:extLst>
                  <a:ext uri="{0D108BD9-81ED-4DB2-BD59-A6C34878D82A}">
                    <a16:rowId xmlns:a16="http://schemas.microsoft.com/office/drawing/2014/main" val="361861162"/>
                  </a:ext>
                </a:extLst>
              </a:tr>
              <a:tr h="603652">
                <a:tc>
                  <a:txBody>
                    <a:bodyPr/>
                    <a:lstStyle/>
                    <a:p>
                      <a:pPr algn="ctr"/>
                      <a:r>
                        <a:rPr lang="en-US" sz="2000" dirty="0"/>
                        <a:t>14 or 15</a:t>
                      </a:r>
                    </a:p>
                  </a:txBody>
                  <a:tcPr anchor="ctr"/>
                </a:tc>
                <a:tc>
                  <a:txBody>
                    <a:bodyPr/>
                    <a:lstStyle/>
                    <a:p>
                      <a:pPr algn="ctr"/>
                      <a:r>
                        <a:rPr lang="en-US" sz="2000" dirty="0"/>
                        <a:t>5 years older</a:t>
                      </a:r>
                    </a:p>
                  </a:txBody>
                  <a:tcPr anchor="ctr"/>
                </a:tc>
                <a:tc>
                  <a:txBody>
                    <a:bodyPr/>
                    <a:lstStyle/>
                    <a:p>
                      <a:pPr algn="ctr"/>
                      <a:r>
                        <a:rPr lang="en-US" sz="2000" dirty="0"/>
                        <a:t>NO</a:t>
                      </a:r>
                    </a:p>
                  </a:txBody>
                  <a:tcPr anchor="ctr"/>
                </a:tc>
                <a:extLst>
                  <a:ext uri="{0D108BD9-81ED-4DB2-BD59-A6C34878D82A}">
                    <a16:rowId xmlns:a16="http://schemas.microsoft.com/office/drawing/2014/main" val="2237215408"/>
                  </a:ext>
                </a:extLst>
              </a:tr>
              <a:tr h="603652">
                <a:tc>
                  <a:txBody>
                    <a:bodyPr/>
                    <a:lstStyle/>
                    <a:p>
                      <a:pPr algn="ctr"/>
                      <a:r>
                        <a:rPr lang="en-US" sz="2000" dirty="0"/>
                        <a:t>16 or 17</a:t>
                      </a:r>
                    </a:p>
                  </a:txBody>
                  <a:tcPr anchor="ctr"/>
                </a:tc>
                <a:tc>
                  <a:txBody>
                    <a:bodyPr/>
                    <a:lstStyle/>
                    <a:p>
                      <a:pPr algn="ctr"/>
                      <a:r>
                        <a:rPr lang="en-US" sz="2000" dirty="0"/>
                        <a:t>Any age older</a:t>
                      </a:r>
                    </a:p>
                  </a:txBody>
                  <a:tcPr anchor="ctr"/>
                </a:tc>
                <a:tc>
                  <a:txBody>
                    <a:bodyPr/>
                    <a:lstStyle/>
                    <a:p>
                      <a:pPr algn="ctr"/>
                      <a:r>
                        <a:rPr lang="en-US" sz="2000" dirty="0"/>
                        <a:t>NO</a:t>
                      </a:r>
                    </a:p>
                  </a:txBody>
                  <a:tcPr anchor="ctr"/>
                </a:tc>
                <a:extLst>
                  <a:ext uri="{0D108BD9-81ED-4DB2-BD59-A6C34878D82A}">
                    <a16:rowId xmlns:a16="http://schemas.microsoft.com/office/drawing/2014/main" val="1848621165"/>
                  </a:ext>
                </a:extLst>
              </a:tr>
              <a:tr h="603652">
                <a:tc>
                  <a:txBody>
                    <a:bodyPr/>
                    <a:lstStyle/>
                    <a:p>
                      <a:pPr algn="ctr"/>
                      <a:r>
                        <a:rPr lang="en-US" sz="2000" dirty="0"/>
                        <a:t>18 +</a:t>
                      </a:r>
                    </a:p>
                  </a:txBody>
                  <a:tcPr anchor="ctr"/>
                </a:tc>
                <a:tc>
                  <a:txBody>
                    <a:bodyPr/>
                    <a:lstStyle/>
                    <a:p>
                      <a:pPr algn="ctr"/>
                      <a:r>
                        <a:rPr lang="en-US" sz="2000" dirty="0"/>
                        <a:t>Any age older</a:t>
                      </a:r>
                    </a:p>
                  </a:txBody>
                  <a:tcPr anchor="ctr"/>
                </a:tc>
                <a:tc>
                  <a:txBody>
                    <a:bodyPr/>
                    <a:lstStyle/>
                    <a:p>
                      <a:pPr algn="ctr"/>
                      <a:r>
                        <a:rPr lang="en-US" sz="2000" dirty="0"/>
                        <a:t>YES</a:t>
                      </a:r>
                    </a:p>
                  </a:txBody>
                  <a:tcPr anchor="ctr"/>
                </a:tc>
                <a:extLst>
                  <a:ext uri="{0D108BD9-81ED-4DB2-BD59-A6C34878D82A}">
                    <a16:rowId xmlns:a16="http://schemas.microsoft.com/office/drawing/2014/main" val="1002516929"/>
                  </a:ext>
                </a:extLst>
              </a:tr>
            </a:tbl>
          </a:graphicData>
        </a:graphic>
      </p:graphicFrame>
      <p:sp>
        <p:nvSpPr>
          <p:cNvPr id="6" name="Slide Number Placeholder 5">
            <a:extLst>
              <a:ext uri="{FF2B5EF4-FFF2-40B4-BE49-F238E27FC236}">
                <a16:creationId xmlns:a16="http://schemas.microsoft.com/office/drawing/2014/main" id="{3888F689-CAC1-A746-82F9-C004017451A3}"/>
              </a:ext>
            </a:extLst>
          </p:cNvPr>
          <p:cNvSpPr>
            <a:spLocks noGrp="1"/>
          </p:cNvSpPr>
          <p:nvPr>
            <p:ph type="sldNum" sz="quarter" idx="12"/>
          </p:nvPr>
        </p:nvSpPr>
        <p:spPr/>
        <p:txBody>
          <a:bodyPr/>
          <a:lstStyle/>
          <a:p>
            <a:fld id="{BD2F4511-7CA5-4274-8305-088E6E1C4721}" type="slidenum">
              <a:rPr lang="en-CA" smtClean="0"/>
              <a:t>21</a:t>
            </a:fld>
            <a:endParaRPr lang="en-CA"/>
          </a:p>
        </p:txBody>
      </p:sp>
    </p:spTree>
    <p:extLst>
      <p:ext uri="{BB962C8B-B14F-4D97-AF65-F5344CB8AC3E}">
        <p14:creationId xmlns:p14="http://schemas.microsoft.com/office/powerpoint/2010/main" val="362326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2A19-7BAA-4BAC-8E9F-18D6894B7849}"/>
              </a:ext>
            </a:extLst>
          </p:cNvPr>
          <p:cNvSpPr>
            <a:spLocks noGrp="1"/>
          </p:cNvSpPr>
          <p:nvPr>
            <p:ph type="title"/>
          </p:nvPr>
        </p:nvSpPr>
        <p:spPr/>
        <p:txBody>
          <a:bodyPr/>
          <a:lstStyle/>
          <a:p>
            <a:r>
              <a:rPr lang="en-CA" b="1" dirty="0">
                <a:solidFill>
                  <a:schemeClr val="accent2">
                    <a:lumMod val="75000"/>
                  </a:schemeClr>
                </a:solidFill>
              </a:rPr>
              <a:t>Scenario 3: Special Education</a:t>
            </a:r>
          </a:p>
        </p:txBody>
      </p:sp>
      <p:sp>
        <p:nvSpPr>
          <p:cNvPr id="3" name="Content Placeholder 2">
            <a:extLst>
              <a:ext uri="{FF2B5EF4-FFF2-40B4-BE49-F238E27FC236}">
                <a16:creationId xmlns:a16="http://schemas.microsoft.com/office/drawing/2014/main" id="{D935DC04-6A09-4B15-8B70-F24EEB05857C}"/>
              </a:ext>
            </a:extLst>
          </p:cNvPr>
          <p:cNvSpPr>
            <a:spLocks noGrp="1"/>
          </p:cNvSpPr>
          <p:nvPr>
            <p:ph idx="1"/>
          </p:nvPr>
        </p:nvSpPr>
        <p:spPr>
          <a:xfrm>
            <a:off x="1097280" y="1845734"/>
            <a:ext cx="7831567" cy="4023360"/>
          </a:xfrm>
        </p:spPr>
        <p:txBody>
          <a:bodyPr>
            <a:normAutofit/>
          </a:bodyPr>
          <a:lstStyle/>
          <a:p>
            <a:pPr marL="0" indent="0">
              <a:buNone/>
            </a:pPr>
            <a:r>
              <a:rPr lang="en-CA" sz="2400" dirty="0"/>
              <a:t>The parent of a 16-year-old says she has a meeting at the school to discuss a special education program for her son. She doesn’t want her son at the meeting, because she doesn’t want him to feel embarrassed or “dumb”. There’s a report about his reading level in his student record, but she doesn’t want her son to see the report because she thinks it makes him sound “dumb”. </a:t>
            </a:r>
          </a:p>
          <a:p>
            <a:pPr marL="457200" indent="-457200">
              <a:buClr>
                <a:schemeClr val="accent2">
                  <a:lumMod val="75000"/>
                </a:schemeClr>
              </a:buClr>
              <a:buAutoNum type="arabicPeriod"/>
            </a:pPr>
            <a:r>
              <a:rPr lang="en-CA" sz="2400" dirty="0">
                <a:solidFill>
                  <a:schemeClr val="tx1"/>
                </a:solidFill>
              </a:rPr>
              <a:t>Can a 16-year-old be involved in special education decisions even if their parent doesn’t approve?</a:t>
            </a:r>
          </a:p>
          <a:p>
            <a:pPr marL="457200" indent="-457200">
              <a:buClr>
                <a:schemeClr val="accent2">
                  <a:lumMod val="75000"/>
                </a:schemeClr>
              </a:buClr>
              <a:buAutoNum type="arabicPeriod"/>
            </a:pPr>
            <a:r>
              <a:rPr lang="en-CA" sz="2400" dirty="0">
                <a:solidFill>
                  <a:schemeClr val="tx1"/>
                </a:solidFill>
              </a:rPr>
              <a:t>Can a 16-year-old access their own student records? </a:t>
            </a:r>
          </a:p>
        </p:txBody>
      </p:sp>
      <p:sp>
        <p:nvSpPr>
          <p:cNvPr id="4" name="TextBox 3">
            <a:extLst>
              <a:ext uri="{FF2B5EF4-FFF2-40B4-BE49-F238E27FC236}">
                <a16:creationId xmlns:a16="http://schemas.microsoft.com/office/drawing/2014/main" id="{BF37ABDA-F7D6-4C13-8DC6-903CF4D09A75}"/>
              </a:ext>
            </a:extLst>
          </p:cNvPr>
          <p:cNvSpPr txBox="1"/>
          <p:nvPr/>
        </p:nvSpPr>
        <p:spPr>
          <a:xfrm>
            <a:off x="9090211" y="1737360"/>
            <a:ext cx="2904565" cy="3600986"/>
          </a:xfrm>
          <a:prstGeom prst="rect">
            <a:avLst/>
          </a:prstGeom>
          <a:solidFill>
            <a:schemeClr val="accent4">
              <a:lumMod val="40000"/>
              <a:lumOff val="60000"/>
            </a:schemeClr>
          </a:solidFill>
          <a:ln>
            <a:solidFill>
              <a:srgbClr val="DB7E0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Apply the Framework:</a:t>
            </a:r>
          </a:p>
          <a:p>
            <a:endParaRPr lang="en-US" sz="2000" dirty="0"/>
          </a:p>
          <a:p>
            <a:r>
              <a:rPr lang="en-US" sz="2000" dirty="0">
                <a:sym typeface="Wingdings 2" panose="05020102010507070707" pitchFamily="18" charset="2"/>
              </a:rPr>
              <a:t>  </a:t>
            </a:r>
            <a:r>
              <a:rPr lang="en-US" sz="2000" dirty="0"/>
              <a:t>Youth rights engaged</a:t>
            </a:r>
          </a:p>
          <a:p>
            <a:endParaRPr lang="en-US" sz="2000" dirty="0"/>
          </a:p>
          <a:p>
            <a:r>
              <a:rPr lang="en-US" sz="2000" dirty="0">
                <a:sym typeface="Wingdings 2" panose="05020102010507070707" pitchFamily="18" charset="2"/>
              </a:rPr>
              <a:t> </a:t>
            </a:r>
            <a:r>
              <a:rPr lang="en-US" sz="2000" dirty="0"/>
              <a:t> Young person’s views</a:t>
            </a:r>
          </a:p>
          <a:p>
            <a:endParaRPr lang="en-US" sz="2000" dirty="0"/>
          </a:p>
          <a:p>
            <a:r>
              <a:rPr lang="en-US" sz="2000" dirty="0">
                <a:sym typeface="Wingdings 2" panose="05020102010507070707" pitchFamily="18" charset="2"/>
              </a:rPr>
              <a:t> </a:t>
            </a:r>
            <a:r>
              <a:rPr lang="en-US" sz="2000" dirty="0"/>
              <a:t> Obstacles </a:t>
            </a:r>
          </a:p>
          <a:p>
            <a:br>
              <a:rPr lang="en-US" sz="2000" dirty="0"/>
            </a:br>
            <a:r>
              <a:rPr lang="en-US" sz="2000" dirty="0"/>
              <a:t> </a:t>
            </a:r>
            <a:r>
              <a:rPr lang="en-US" sz="2000" dirty="0">
                <a:sym typeface="Wingdings 2" panose="05020102010507070707" pitchFamily="18" charset="2"/>
              </a:rPr>
              <a:t></a:t>
            </a:r>
            <a:r>
              <a:rPr lang="en-US" sz="2000" dirty="0"/>
              <a:t>  Resources</a:t>
            </a:r>
          </a:p>
          <a:p>
            <a:endParaRPr lang="en-US" sz="2000" dirty="0"/>
          </a:p>
          <a:p>
            <a:r>
              <a:rPr lang="en-US" sz="2000" dirty="0">
                <a:sym typeface="Wingdings 2" panose="05020102010507070707" pitchFamily="18" charset="2"/>
              </a:rPr>
              <a:t> </a:t>
            </a:r>
            <a:r>
              <a:rPr lang="en-US" sz="2000" dirty="0"/>
              <a:t>  Call JFCY lawyer</a:t>
            </a:r>
          </a:p>
        </p:txBody>
      </p:sp>
      <p:sp>
        <p:nvSpPr>
          <p:cNvPr id="5" name="Slide Number Placeholder 4">
            <a:extLst>
              <a:ext uri="{FF2B5EF4-FFF2-40B4-BE49-F238E27FC236}">
                <a16:creationId xmlns:a16="http://schemas.microsoft.com/office/drawing/2014/main" id="{2E907BAA-6BD9-0845-8DE2-0C27FAD38E96}"/>
              </a:ext>
            </a:extLst>
          </p:cNvPr>
          <p:cNvSpPr>
            <a:spLocks noGrp="1"/>
          </p:cNvSpPr>
          <p:nvPr>
            <p:ph type="sldNum" sz="quarter" idx="12"/>
          </p:nvPr>
        </p:nvSpPr>
        <p:spPr/>
        <p:txBody>
          <a:bodyPr/>
          <a:lstStyle/>
          <a:p>
            <a:fld id="{BD2F4511-7CA5-4274-8305-088E6E1C4721}" type="slidenum">
              <a:rPr lang="en-CA" smtClean="0"/>
              <a:t>22</a:t>
            </a:fld>
            <a:endParaRPr lang="en-CA"/>
          </a:p>
        </p:txBody>
      </p:sp>
    </p:spTree>
    <p:extLst>
      <p:ext uri="{BB962C8B-B14F-4D97-AF65-F5344CB8AC3E}">
        <p14:creationId xmlns:p14="http://schemas.microsoft.com/office/powerpoint/2010/main" val="375506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2A19-7BAA-4BAC-8E9F-18D6894B7849}"/>
              </a:ext>
            </a:extLst>
          </p:cNvPr>
          <p:cNvSpPr>
            <a:spLocks noGrp="1"/>
          </p:cNvSpPr>
          <p:nvPr>
            <p:ph type="title"/>
          </p:nvPr>
        </p:nvSpPr>
        <p:spPr/>
        <p:txBody>
          <a:bodyPr/>
          <a:lstStyle/>
          <a:p>
            <a:r>
              <a:rPr lang="en-CA" b="1" dirty="0">
                <a:solidFill>
                  <a:schemeClr val="accent2">
                    <a:lumMod val="75000"/>
                  </a:schemeClr>
                </a:solidFill>
              </a:rPr>
              <a:t>Scenario 3: Special Education </a:t>
            </a:r>
            <a:r>
              <a:rPr lang="en-CA" b="1" i="1" dirty="0">
                <a:solidFill>
                  <a:schemeClr val="accent6">
                    <a:lumMod val="75000"/>
                  </a:schemeClr>
                </a:solidFill>
              </a:rPr>
              <a:t>Answers</a:t>
            </a:r>
          </a:p>
        </p:txBody>
      </p:sp>
      <p:sp>
        <p:nvSpPr>
          <p:cNvPr id="3" name="Content Placeholder 2">
            <a:extLst>
              <a:ext uri="{FF2B5EF4-FFF2-40B4-BE49-F238E27FC236}">
                <a16:creationId xmlns:a16="http://schemas.microsoft.com/office/drawing/2014/main" id="{D935DC04-6A09-4B15-8B70-F24EEB05857C}"/>
              </a:ext>
            </a:extLst>
          </p:cNvPr>
          <p:cNvSpPr>
            <a:spLocks noGrp="1"/>
          </p:cNvSpPr>
          <p:nvPr>
            <p:ph idx="1"/>
          </p:nvPr>
        </p:nvSpPr>
        <p:spPr>
          <a:xfrm>
            <a:off x="1097280" y="1845734"/>
            <a:ext cx="7831567" cy="4023360"/>
          </a:xfrm>
        </p:spPr>
        <p:txBody>
          <a:bodyPr>
            <a:normAutofit/>
          </a:bodyPr>
          <a:lstStyle/>
          <a:p>
            <a:pPr marL="0" indent="0">
              <a:buNone/>
            </a:pPr>
            <a:r>
              <a:rPr lang="en-CA" sz="2400" dirty="0"/>
              <a:t>The parent of a 16-year old says she has a meeting at the school to discuss a special education program for her son. She doesn’t want her son at the meeting, because she doesn’t want him to feel embarrassed or “dumb”. There’s a report about his reading level in his student record, but she doesn’t want her son to see the report because she thinks it makes him sound “dumb”. </a:t>
            </a:r>
          </a:p>
          <a:p>
            <a:pPr marL="457200" indent="-457200">
              <a:buClr>
                <a:schemeClr val="accent2">
                  <a:lumMod val="75000"/>
                </a:schemeClr>
              </a:buClr>
              <a:buAutoNum type="arabicPeriod"/>
            </a:pPr>
            <a:r>
              <a:rPr lang="en-CA" sz="2400" dirty="0">
                <a:solidFill>
                  <a:schemeClr val="tx1"/>
                </a:solidFill>
              </a:rPr>
              <a:t>Can a 16-year-old be involved in special education decisions even if their parent doesn’t approve?</a:t>
            </a:r>
          </a:p>
          <a:p>
            <a:pPr marL="457200" indent="-457200">
              <a:buClr>
                <a:schemeClr val="accent2">
                  <a:lumMod val="75000"/>
                </a:schemeClr>
              </a:buClr>
              <a:buAutoNum type="arabicPeriod"/>
            </a:pPr>
            <a:r>
              <a:rPr lang="en-CA" sz="2400" dirty="0">
                <a:solidFill>
                  <a:schemeClr val="tx1"/>
                </a:solidFill>
              </a:rPr>
              <a:t>Can a 16-year-old access their own student records? </a:t>
            </a:r>
          </a:p>
        </p:txBody>
      </p:sp>
      <p:sp>
        <p:nvSpPr>
          <p:cNvPr id="4" name="TextBox 3">
            <a:extLst>
              <a:ext uri="{FF2B5EF4-FFF2-40B4-BE49-F238E27FC236}">
                <a16:creationId xmlns:a16="http://schemas.microsoft.com/office/drawing/2014/main" id="{BF37ABDA-F7D6-4C13-8DC6-903CF4D09A75}"/>
              </a:ext>
            </a:extLst>
          </p:cNvPr>
          <p:cNvSpPr txBox="1"/>
          <p:nvPr/>
        </p:nvSpPr>
        <p:spPr>
          <a:xfrm>
            <a:off x="9090211" y="1737360"/>
            <a:ext cx="2904565" cy="3600986"/>
          </a:xfrm>
          <a:prstGeom prst="rect">
            <a:avLst/>
          </a:prstGeom>
          <a:solidFill>
            <a:schemeClr val="accent4">
              <a:lumMod val="40000"/>
              <a:lumOff val="60000"/>
            </a:schemeClr>
          </a:solidFill>
          <a:ln>
            <a:solidFill>
              <a:srgbClr val="DB7E0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Apply the Framework:</a:t>
            </a:r>
          </a:p>
          <a:p>
            <a:endParaRPr lang="en-US" sz="2000" dirty="0"/>
          </a:p>
          <a:p>
            <a:r>
              <a:rPr lang="en-US" sz="2000" dirty="0">
                <a:sym typeface="Wingdings 2" panose="05020102010507070707" pitchFamily="18" charset="2"/>
              </a:rPr>
              <a:t>  </a:t>
            </a:r>
            <a:r>
              <a:rPr lang="en-US" sz="2000" dirty="0"/>
              <a:t>Youth rights engaged</a:t>
            </a:r>
          </a:p>
          <a:p>
            <a:endParaRPr lang="en-US" sz="2000" dirty="0"/>
          </a:p>
          <a:p>
            <a:r>
              <a:rPr lang="en-US" sz="2000" dirty="0">
                <a:sym typeface="Wingdings 2" panose="05020102010507070707" pitchFamily="18" charset="2"/>
              </a:rPr>
              <a:t> </a:t>
            </a:r>
            <a:r>
              <a:rPr lang="en-US" sz="2000" dirty="0"/>
              <a:t> Young person’s views</a:t>
            </a:r>
          </a:p>
          <a:p>
            <a:endParaRPr lang="en-US" sz="2000" dirty="0"/>
          </a:p>
          <a:p>
            <a:r>
              <a:rPr lang="en-US" sz="2000" dirty="0">
                <a:sym typeface="Wingdings 2" panose="05020102010507070707" pitchFamily="18" charset="2"/>
              </a:rPr>
              <a:t> </a:t>
            </a:r>
            <a:r>
              <a:rPr lang="en-US" sz="2000" dirty="0"/>
              <a:t> Obstacles </a:t>
            </a:r>
          </a:p>
          <a:p>
            <a:br>
              <a:rPr lang="en-US" sz="2000" dirty="0"/>
            </a:br>
            <a:r>
              <a:rPr lang="en-US" sz="2000" dirty="0"/>
              <a:t> </a:t>
            </a:r>
            <a:r>
              <a:rPr lang="en-US" sz="2000" dirty="0">
                <a:sym typeface="Wingdings 2" panose="05020102010507070707" pitchFamily="18" charset="2"/>
              </a:rPr>
              <a:t></a:t>
            </a:r>
            <a:r>
              <a:rPr lang="en-US" sz="2000" dirty="0"/>
              <a:t>  Resources</a:t>
            </a:r>
          </a:p>
          <a:p>
            <a:endParaRPr lang="en-US" sz="2000" dirty="0"/>
          </a:p>
          <a:p>
            <a:r>
              <a:rPr lang="en-US" sz="2000" dirty="0">
                <a:sym typeface="Wingdings 2" panose="05020102010507070707" pitchFamily="18" charset="2"/>
              </a:rPr>
              <a:t> </a:t>
            </a:r>
            <a:r>
              <a:rPr lang="en-US" sz="2000" dirty="0"/>
              <a:t>  Call JFCY lawyer</a:t>
            </a:r>
          </a:p>
        </p:txBody>
      </p:sp>
      <p:sp>
        <p:nvSpPr>
          <p:cNvPr id="5" name="Rectangle: Rounded Corners 4">
            <a:extLst>
              <a:ext uri="{FF2B5EF4-FFF2-40B4-BE49-F238E27FC236}">
                <a16:creationId xmlns:a16="http://schemas.microsoft.com/office/drawing/2014/main" id="{D36995BB-999A-4A69-B07B-24D00E21B39D}"/>
              </a:ext>
            </a:extLst>
          </p:cNvPr>
          <p:cNvSpPr/>
          <p:nvPr/>
        </p:nvSpPr>
        <p:spPr>
          <a:xfrm>
            <a:off x="8135469" y="4393963"/>
            <a:ext cx="874060" cy="4876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Yes</a:t>
            </a:r>
          </a:p>
        </p:txBody>
      </p:sp>
      <p:sp>
        <p:nvSpPr>
          <p:cNvPr id="6" name="Rectangle: Rounded Corners 5">
            <a:extLst>
              <a:ext uri="{FF2B5EF4-FFF2-40B4-BE49-F238E27FC236}">
                <a16:creationId xmlns:a16="http://schemas.microsoft.com/office/drawing/2014/main" id="{EDD3A034-AC8B-4BAA-A34C-93FF581EA050}"/>
              </a:ext>
            </a:extLst>
          </p:cNvPr>
          <p:cNvSpPr/>
          <p:nvPr/>
        </p:nvSpPr>
        <p:spPr>
          <a:xfrm>
            <a:off x="8175810" y="5094506"/>
            <a:ext cx="874060" cy="4876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Yes</a:t>
            </a:r>
          </a:p>
        </p:txBody>
      </p:sp>
      <p:sp>
        <p:nvSpPr>
          <p:cNvPr id="7" name="Slide Number Placeholder 6">
            <a:extLst>
              <a:ext uri="{FF2B5EF4-FFF2-40B4-BE49-F238E27FC236}">
                <a16:creationId xmlns:a16="http://schemas.microsoft.com/office/drawing/2014/main" id="{34313A6E-5C5B-7049-A2DC-6B81FE73C8E4}"/>
              </a:ext>
            </a:extLst>
          </p:cNvPr>
          <p:cNvSpPr>
            <a:spLocks noGrp="1"/>
          </p:cNvSpPr>
          <p:nvPr>
            <p:ph type="sldNum" sz="quarter" idx="12"/>
          </p:nvPr>
        </p:nvSpPr>
        <p:spPr/>
        <p:txBody>
          <a:bodyPr/>
          <a:lstStyle/>
          <a:p>
            <a:fld id="{BD2F4511-7CA5-4274-8305-088E6E1C4721}" type="slidenum">
              <a:rPr lang="en-CA" smtClean="0"/>
              <a:t>23</a:t>
            </a:fld>
            <a:endParaRPr lang="en-CA"/>
          </a:p>
        </p:txBody>
      </p:sp>
    </p:spTree>
    <p:extLst>
      <p:ext uri="{BB962C8B-B14F-4D97-AF65-F5344CB8AC3E}">
        <p14:creationId xmlns:p14="http://schemas.microsoft.com/office/powerpoint/2010/main" val="3384553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2A19-7BAA-4BAC-8E9F-18D6894B7849}"/>
              </a:ext>
            </a:extLst>
          </p:cNvPr>
          <p:cNvSpPr>
            <a:spLocks noGrp="1"/>
          </p:cNvSpPr>
          <p:nvPr>
            <p:ph type="title"/>
          </p:nvPr>
        </p:nvSpPr>
        <p:spPr/>
        <p:txBody>
          <a:bodyPr/>
          <a:lstStyle/>
          <a:p>
            <a:r>
              <a:rPr lang="en-CA" b="1" dirty="0">
                <a:solidFill>
                  <a:schemeClr val="accent2">
                    <a:lumMod val="75000"/>
                  </a:schemeClr>
                </a:solidFill>
              </a:rPr>
              <a:t>Scenario 4: Starting &amp; Quitting School</a:t>
            </a:r>
          </a:p>
        </p:txBody>
      </p:sp>
      <p:sp>
        <p:nvSpPr>
          <p:cNvPr id="3" name="Content Placeholder 2">
            <a:extLst>
              <a:ext uri="{FF2B5EF4-FFF2-40B4-BE49-F238E27FC236}">
                <a16:creationId xmlns:a16="http://schemas.microsoft.com/office/drawing/2014/main" id="{D935DC04-6A09-4B15-8B70-F24EEB05857C}"/>
              </a:ext>
            </a:extLst>
          </p:cNvPr>
          <p:cNvSpPr>
            <a:spLocks noGrp="1"/>
          </p:cNvSpPr>
          <p:nvPr>
            <p:ph idx="1"/>
          </p:nvPr>
        </p:nvSpPr>
        <p:spPr>
          <a:xfrm>
            <a:off x="1097280" y="1845734"/>
            <a:ext cx="7831567" cy="4023360"/>
          </a:xfrm>
        </p:spPr>
        <p:txBody>
          <a:bodyPr>
            <a:normAutofit/>
          </a:bodyPr>
          <a:lstStyle/>
          <a:p>
            <a:pPr marL="0" indent="0">
              <a:buNone/>
            </a:pPr>
            <a:r>
              <a:rPr lang="en-US" sz="2400" dirty="0"/>
              <a:t>A single mother of two just moved to your town in the middle of February. The school won’t allow her 5-year-old to register for school until he turns 6, even though there is a kindergarten program. Her 17-year-old was allowed to register for high school, but he hates it there. He’s been skipping school and plans to drop out.</a:t>
            </a:r>
          </a:p>
          <a:p>
            <a:pPr marL="457200" indent="-457200">
              <a:buClr>
                <a:schemeClr val="accent2">
                  <a:lumMod val="75000"/>
                </a:schemeClr>
              </a:buClr>
              <a:buAutoNum type="arabicPeriod"/>
            </a:pPr>
            <a:r>
              <a:rPr lang="en-CA" sz="2400" dirty="0">
                <a:solidFill>
                  <a:schemeClr val="tx1"/>
                </a:solidFill>
              </a:rPr>
              <a:t>Does a 5-year-old have the right to start school? </a:t>
            </a:r>
          </a:p>
          <a:p>
            <a:pPr marL="457200" indent="-457200">
              <a:buClr>
                <a:schemeClr val="accent2">
                  <a:lumMod val="75000"/>
                </a:schemeClr>
              </a:buClr>
              <a:buAutoNum type="arabicPeriod"/>
            </a:pPr>
            <a:r>
              <a:rPr lang="en-CA" sz="2400" dirty="0">
                <a:solidFill>
                  <a:schemeClr val="tx1"/>
                </a:solidFill>
              </a:rPr>
              <a:t>Can the 17-year-old be charged for skipping school?</a:t>
            </a:r>
          </a:p>
          <a:p>
            <a:pPr marL="457200" indent="-457200">
              <a:buClr>
                <a:schemeClr val="accent2">
                  <a:lumMod val="75000"/>
                </a:schemeClr>
              </a:buClr>
              <a:buAutoNum type="arabicPeriod"/>
            </a:pPr>
            <a:r>
              <a:rPr lang="en-CA" sz="2400" dirty="0">
                <a:solidFill>
                  <a:schemeClr val="tx1"/>
                </a:solidFill>
              </a:rPr>
              <a:t>Can the 17-year-old quit school? </a:t>
            </a:r>
          </a:p>
        </p:txBody>
      </p:sp>
      <p:sp>
        <p:nvSpPr>
          <p:cNvPr id="4" name="TextBox 3">
            <a:extLst>
              <a:ext uri="{FF2B5EF4-FFF2-40B4-BE49-F238E27FC236}">
                <a16:creationId xmlns:a16="http://schemas.microsoft.com/office/drawing/2014/main" id="{BF37ABDA-F7D6-4C13-8DC6-903CF4D09A75}"/>
              </a:ext>
            </a:extLst>
          </p:cNvPr>
          <p:cNvSpPr txBox="1"/>
          <p:nvPr/>
        </p:nvSpPr>
        <p:spPr>
          <a:xfrm>
            <a:off x="9090211" y="1737360"/>
            <a:ext cx="2904565" cy="3600986"/>
          </a:xfrm>
          <a:prstGeom prst="rect">
            <a:avLst/>
          </a:prstGeom>
          <a:solidFill>
            <a:schemeClr val="accent4">
              <a:lumMod val="40000"/>
              <a:lumOff val="60000"/>
            </a:schemeClr>
          </a:solidFill>
          <a:ln>
            <a:solidFill>
              <a:srgbClr val="DB7E0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Apply the Framework:</a:t>
            </a:r>
          </a:p>
          <a:p>
            <a:endParaRPr lang="en-US" sz="2000" dirty="0"/>
          </a:p>
          <a:p>
            <a:r>
              <a:rPr lang="en-US" sz="2000" dirty="0">
                <a:sym typeface="Wingdings 2" panose="05020102010507070707" pitchFamily="18" charset="2"/>
              </a:rPr>
              <a:t>  </a:t>
            </a:r>
            <a:r>
              <a:rPr lang="en-US" sz="2000" dirty="0"/>
              <a:t>Youth rights engaged</a:t>
            </a:r>
          </a:p>
          <a:p>
            <a:endParaRPr lang="en-US" sz="2000" dirty="0"/>
          </a:p>
          <a:p>
            <a:r>
              <a:rPr lang="en-US" sz="2000" dirty="0">
                <a:sym typeface="Wingdings 2" panose="05020102010507070707" pitchFamily="18" charset="2"/>
              </a:rPr>
              <a:t> </a:t>
            </a:r>
            <a:r>
              <a:rPr lang="en-US" sz="2000" dirty="0"/>
              <a:t> Young person’s views</a:t>
            </a:r>
          </a:p>
          <a:p>
            <a:endParaRPr lang="en-US" sz="2000" dirty="0"/>
          </a:p>
          <a:p>
            <a:r>
              <a:rPr lang="en-US" sz="2000" dirty="0">
                <a:sym typeface="Wingdings 2" panose="05020102010507070707" pitchFamily="18" charset="2"/>
              </a:rPr>
              <a:t> </a:t>
            </a:r>
            <a:r>
              <a:rPr lang="en-US" sz="2000" dirty="0"/>
              <a:t> Obstacles </a:t>
            </a:r>
          </a:p>
          <a:p>
            <a:br>
              <a:rPr lang="en-US" sz="2000" dirty="0"/>
            </a:br>
            <a:r>
              <a:rPr lang="en-US" sz="2000" dirty="0"/>
              <a:t> </a:t>
            </a:r>
            <a:r>
              <a:rPr lang="en-US" sz="2000" dirty="0">
                <a:sym typeface="Wingdings 2" panose="05020102010507070707" pitchFamily="18" charset="2"/>
              </a:rPr>
              <a:t></a:t>
            </a:r>
            <a:r>
              <a:rPr lang="en-US" sz="2000" dirty="0"/>
              <a:t>  Resources</a:t>
            </a:r>
          </a:p>
          <a:p>
            <a:endParaRPr lang="en-US" sz="2000" dirty="0"/>
          </a:p>
          <a:p>
            <a:r>
              <a:rPr lang="en-US" sz="2000" dirty="0">
                <a:sym typeface="Wingdings 2" panose="05020102010507070707" pitchFamily="18" charset="2"/>
              </a:rPr>
              <a:t> </a:t>
            </a:r>
            <a:r>
              <a:rPr lang="en-US" sz="2000" dirty="0"/>
              <a:t>  Call JFCY lawyer</a:t>
            </a:r>
          </a:p>
        </p:txBody>
      </p:sp>
      <p:sp>
        <p:nvSpPr>
          <p:cNvPr id="5" name="Slide Number Placeholder 4">
            <a:extLst>
              <a:ext uri="{FF2B5EF4-FFF2-40B4-BE49-F238E27FC236}">
                <a16:creationId xmlns:a16="http://schemas.microsoft.com/office/drawing/2014/main" id="{6582E852-3288-7140-B367-14D5849416BD}"/>
              </a:ext>
            </a:extLst>
          </p:cNvPr>
          <p:cNvSpPr>
            <a:spLocks noGrp="1"/>
          </p:cNvSpPr>
          <p:nvPr>
            <p:ph type="sldNum" sz="quarter" idx="12"/>
          </p:nvPr>
        </p:nvSpPr>
        <p:spPr/>
        <p:txBody>
          <a:bodyPr/>
          <a:lstStyle/>
          <a:p>
            <a:fld id="{BD2F4511-7CA5-4274-8305-088E6E1C4721}" type="slidenum">
              <a:rPr lang="en-CA" smtClean="0"/>
              <a:t>24</a:t>
            </a:fld>
            <a:endParaRPr lang="en-CA"/>
          </a:p>
        </p:txBody>
      </p:sp>
    </p:spTree>
    <p:extLst>
      <p:ext uri="{BB962C8B-B14F-4D97-AF65-F5344CB8AC3E}">
        <p14:creationId xmlns:p14="http://schemas.microsoft.com/office/powerpoint/2010/main" val="1012211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2A19-7BAA-4BAC-8E9F-18D6894B7849}"/>
              </a:ext>
            </a:extLst>
          </p:cNvPr>
          <p:cNvSpPr>
            <a:spLocks noGrp="1"/>
          </p:cNvSpPr>
          <p:nvPr>
            <p:ph type="title"/>
          </p:nvPr>
        </p:nvSpPr>
        <p:spPr>
          <a:xfrm>
            <a:off x="1097280" y="286603"/>
            <a:ext cx="10897496" cy="1450757"/>
          </a:xfrm>
        </p:spPr>
        <p:txBody>
          <a:bodyPr>
            <a:normAutofit/>
          </a:bodyPr>
          <a:lstStyle/>
          <a:p>
            <a:r>
              <a:rPr lang="en-CA" sz="4400" b="1" dirty="0">
                <a:solidFill>
                  <a:schemeClr val="accent2">
                    <a:lumMod val="75000"/>
                  </a:schemeClr>
                </a:solidFill>
              </a:rPr>
              <a:t>Scenario 4: Starting &amp; Quitting School </a:t>
            </a:r>
            <a:r>
              <a:rPr lang="en-CA" sz="4400" b="1" i="1" dirty="0">
                <a:solidFill>
                  <a:schemeClr val="accent6">
                    <a:lumMod val="75000"/>
                  </a:schemeClr>
                </a:solidFill>
              </a:rPr>
              <a:t>Answers</a:t>
            </a:r>
          </a:p>
        </p:txBody>
      </p:sp>
      <p:sp>
        <p:nvSpPr>
          <p:cNvPr id="3" name="Content Placeholder 2">
            <a:extLst>
              <a:ext uri="{FF2B5EF4-FFF2-40B4-BE49-F238E27FC236}">
                <a16:creationId xmlns:a16="http://schemas.microsoft.com/office/drawing/2014/main" id="{D935DC04-6A09-4B15-8B70-F24EEB05857C}"/>
              </a:ext>
            </a:extLst>
          </p:cNvPr>
          <p:cNvSpPr>
            <a:spLocks noGrp="1"/>
          </p:cNvSpPr>
          <p:nvPr>
            <p:ph idx="1"/>
          </p:nvPr>
        </p:nvSpPr>
        <p:spPr>
          <a:xfrm>
            <a:off x="1097280" y="1845734"/>
            <a:ext cx="7831567" cy="4023360"/>
          </a:xfrm>
        </p:spPr>
        <p:txBody>
          <a:bodyPr>
            <a:normAutofit/>
          </a:bodyPr>
          <a:lstStyle/>
          <a:p>
            <a:pPr marL="0" indent="0">
              <a:buNone/>
            </a:pPr>
            <a:r>
              <a:rPr lang="en-US" sz="2400" dirty="0"/>
              <a:t>A single mother of two just moved to your town in the middle of February. The school won’t allow her 5-year-old to register for school until he turns 6, even though there is a kindergarten program. Her 17-year-old was allowed to register for high school, but he hates it there. He’s been skipping school and plans to drop out.</a:t>
            </a:r>
          </a:p>
          <a:p>
            <a:pPr marL="457200" indent="-457200">
              <a:buClr>
                <a:schemeClr val="accent2">
                  <a:lumMod val="75000"/>
                </a:schemeClr>
              </a:buClr>
              <a:buAutoNum type="arabicPeriod"/>
            </a:pPr>
            <a:r>
              <a:rPr lang="en-CA" sz="2400" dirty="0">
                <a:solidFill>
                  <a:schemeClr val="tx1"/>
                </a:solidFill>
              </a:rPr>
              <a:t>Does a 5-year-old have the right to start school? </a:t>
            </a:r>
          </a:p>
          <a:p>
            <a:pPr marL="457200" indent="-457200">
              <a:buClr>
                <a:schemeClr val="accent2">
                  <a:lumMod val="75000"/>
                </a:schemeClr>
              </a:buClr>
              <a:buAutoNum type="arabicPeriod"/>
            </a:pPr>
            <a:r>
              <a:rPr lang="en-CA" sz="2400" dirty="0">
                <a:solidFill>
                  <a:schemeClr val="tx1"/>
                </a:solidFill>
              </a:rPr>
              <a:t>Can the 17-year-old be charged for skipping school?</a:t>
            </a:r>
          </a:p>
          <a:p>
            <a:pPr marL="457200" indent="-457200">
              <a:buClr>
                <a:schemeClr val="accent2">
                  <a:lumMod val="75000"/>
                </a:schemeClr>
              </a:buClr>
              <a:buAutoNum type="arabicPeriod"/>
            </a:pPr>
            <a:r>
              <a:rPr lang="en-CA" sz="2400" dirty="0">
                <a:solidFill>
                  <a:schemeClr val="tx1"/>
                </a:solidFill>
              </a:rPr>
              <a:t>Can the 17-year-old quit school? </a:t>
            </a:r>
          </a:p>
        </p:txBody>
      </p:sp>
      <p:sp>
        <p:nvSpPr>
          <p:cNvPr id="4" name="TextBox 3">
            <a:extLst>
              <a:ext uri="{FF2B5EF4-FFF2-40B4-BE49-F238E27FC236}">
                <a16:creationId xmlns:a16="http://schemas.microsoft.com/office/drawing/2014/main" id="{BF37ABDA-F7D6-4C13-8DC6-903CF4D09A75}"/>
              </a:ext>
            </a:extLst>
          </p:cNvPr>
          <p:cNvSpPr txBox="1"/>
          <p:nvPr/>
        </p:nvSpPr>
        <p:spPr>
          <a:xfrm>
            <a:off x="9090211" y="1737360"/>
            <a:ext cx="2904565" cy="3600986"/>
          </a:xfrm>
          <a:prstGeom prst="rect">
            <a:avLst/>
          </a:prstGeom>
          <a:solidFill>
            <a:schemeClr val="accent4">
              <a:lumMod val="40000"/>
              <a:lumOff val="60000"/>
            </a:schemeClr>
          </a:solidFill>
          <a:ln>
            <a:solidFill>
              <a:srgbClr val="DB7E0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Apply the Framework:</a:t>
            </a:r>
          </a:p>
          <a:p>
            <a:endParaRPr lang="en-US" sz="2000" dirty="0"/>
          </a:p>
          <a:p>
            <a:r>
              <a:rPr lang="en-US" sz="2000" dirty="0">
                <a:sym typeface="Wingdings 2" panose="05020102010507070707" pitchFamily="18" charset="2"/>
              </a:rPr>
              <a:t>  </a:t>
            </a:r>
            <a:r>
              <a:rPr lang="en-US" sz="2000" dirty="0"/>
              <a:t>Youth rights engaged</a:t>
            </a:r>
          </a:p>
          <a:p>
            <a:endParaRPr lang="en-US" sz="2000" dirty="0"/>
          </a:p>
          <a:p>
            <a:r>
              <a:rPr lang="en-US" sz="2000" dirty="0">
                <a:sym typeface="Wingdings 2" panose="05020102010507070707" pitchFamily="18" charset="2"/>
              </a:rPr>
              <a:t> </a:t>
            </a:r>
            <a:r>
              <a:rPr lang="en-US" sz="2000" dirty="0"/>
              <a:t> Young person’s views</a:t>
            </a:r>
          </a:p>
          <a:p>
            <a:endParaRPr lang="en-US" sz="2000" dirty="0"/>
          </a:p>
          <a:p>
            <a:r>
              <a:rPr lang="en-US" sz="2000" dirty="0">
                <a:sym typeface="Wingdings 2" panose="05020102010507070707" pitchFamily="18" charset="2"/>
              </a:rPr>
              <a:t> </a:t>
            </a:r>
            <a:r>
              <a:rPr lang="en-US" sz="2000" dirty="0"/>
              <a:t> Obstacles </a:t>
            </a:r>
          </a:p>
          <a:p>
            <a:br>
              <a:rPr lang="en-US" sz="2000" dirty="0"/>
            </a:br>
            <a:r>
              <a:rPr lang="en-US" sz="2000" dirty="0"/>
              <a:t> </a:t>
            </a:r>
            <a:r>
              <a:rPr lang="en-US" sz="2000" dirty="0">
                <a:sym typeface="Wingdings 2" panose="05020102010507070707" pitchFamily="18" charset="2"/>
              </a:rPr>
              <a:t></a:t>
            </a:r>
            <a:r>
              <a:rPr lang="en-US" sz="2000" dirty="0"/>
              <a:t>  Resources</a:t>
            </a:r>
          </a:p>
          <a:p>
            <a:endParaRPr lang="en-US" sz="2000" dirty="0"/>
          </a:p>
          <a:p>
            <a:r>
              <a:rPr lang="en-US" sz="2000" dirty="0">
                <a:sym typeface="Wingdings 2" panose="05020102010507070707" pitchFamily="18" charset="2"/>
              </a:rPr>
              <a:t> </a:t>
            </a:r>
            <a:r>
              <a:rPr lang="en-US" sz="2000" dirty="0"/>
              <a:t>  Call JFCY lawyer</a:t>
            </a:r>
          </a:p>
        </p:txBody>
      </p:sp>
      <p:sp>
        <p:nvSpPr>
          <p:cNvPr id="5" name="Rectangle: Rounded Corners 4">
            <a:extLst>
              <a:ext uri="{FF2B5EF4-FFF2-40B4-BE49-F238E27FC236}">
                <a16:creationId xmlns:a16="http://schemas.microsoft.com/office/drawing/2014/main" id="{C460BEA0-D658-4989-B16A-081234E447C7}"/>
              </a:ext>
            </a:extLst>
          </p:cNvPr>
          <p:cNvSpPr/>
          <p:nvPr/>
        </p:nvSpPr>
        <p:spPr>
          <a:xfrm>
            <a:off x="8135469" y="4003999"/>
            <a:ext cx="874060" cy="4876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Yes</a:t>
            </a:r>
          </a:p>
        </p:txBody>
      </p:sp>
      <p:sp>
        <p:nvSpPr>
          <p:cNvPr id="6" name="Rectangle: Rounded Corners 5">
            <a:extLst>
              <a:ext uri="{FF2B5EF4-FFF2-40B4-BE49-F238E27FC236}">
                <a16:creationId xmlns:a16="http://schemas.microsoft.com/office/drawing/2014/main" id="{B4B0FC00-D11A-470A-9BBF-491CCFD31DF7}"/>
              </a:ext>
            </a:extLst>
          </p:cNvPr>
          <p:cNvSpPr/>
          <p:nvPr/>
        </p:nvSpPr>
        <p:spPr>
          <a:xfrm>
            <a:off x="8135469" y="4545331"/>
            <a:ext cx="874060" cy="4876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No</a:t>
            </a:r>
          </a:p>
        </p:txBody>
      </p:sp>
      <p:sp>
        <p:nvSpPr>
          <p:cNvPr id="7" name="Rectangle: Rounded Corners 6">
            <a:extLst>
              <a:ext uri="{FF2B5EF4-FFF2-40B4-BE49-F238E27FC236}">
                <a16:creationId xmlns:a16="http://schemas.microsoft.com/office/drawing/2014/main" id="{9D6E17E0-65ED-4A4A-9EC4-C9C50F9B933F}"/>
              </a:ext>
            </a:extLst>
          </p:cNvPr>
          <p:cNvSpPr/>
          <p:nvPr/>
        </p:nvSpPr>
        <p:spPr>
          <a:xfrm>
            <a:off x="5728447" y="5096947"/>
            <a:ext cx="3751729" cy="487680"/>
          </a:xfrm>
          <a:prstGeom prst="roundRect">
            <a:avLst/>
          </a:prstGeom>
          <a:solidFill>
            <a:srgbClr val="DB7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Sometimes — see next slide</a:t>
            </a:r>
          </a:p>
        </p:txBody>
      </p:sp>
      <p:sp>
        <p:nvSpPr>
          <p:cNvPr id="8" name="Slide Number Placeholder 7">
            <a:extLst>
              <a:ext uri="{FF2B5EF4-FFF2-40B4-BE49-F238E27FC236}">
                <a16:creationId xmlns:a16="http://schemas.microsoft.com/office/drawing/2014/main" id="{83E668FE-349F-B548-B600-7C95D6FE0FC8}"/>
              </a:ext>
            </a:extLst>
          </p:cNvPr>
          <p:cNvSpPr>
            <a:spLocks noGrp="1"/>
          </p:cNvSpPr>
          <p:nvPr>
            <p:ph type="sldNum" sz="quarter" idx="12"/>
          </p:nvPr>
        </p:nvSpPr>
        <p:spPr/>
        <p:txBody>
          <a:bodyPr/>
          <a:lstStyle/>
          <a:p>
            <a:fld id="{BD2F4511-7CA5-4274-8305-088E6E1C4721}" type="slidenum">
              <a:rPr lang="en-CA" smtClean="0"/>
              <a:t>25</a:t>
            </a:fld>
            <a:endParaRPr lang="en-CA"/>
          </a:p>
        </p:txBody>
      </p:sp>
    </p:spTree>
    <p:extLst>
      <p:ext uri="{BB962C8B-B14F-4D97-AF65-F5344CB8AC3E}">
        <p14:creationId xmlns:p14="http://schemas.microsoft.com/office/powerpoint/2010/main" val="1990646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0F05-8B56-4E41-8B8C-C93DC13BE46F}"/>
              </a:ext>
            </a:extLst>
          </p:cNvPr>
          <p:cNvSpPr>
            <a:spLocks noGrp="1"/>
          </p:cNvSpPr>
          <p:nvPr>
            <p:ph type="title"/>
          </p:nvPr>
        </p:nvSpPr>
        <p:spPr/>
        <p:txBody>
          <a:bodyPr/>
          <a:lstStyle/>
          <a:p>
            <a:r>
              <a:rPr lang="en-CA" b="1" dirty="0">
                <a:solidFill>
                  <a:schemeClr val="accent2">
                    <a:lumMod val="75000"/>
                  </a:schemeClr>
                </a:solidFill>
              </a:rPr>
              <a:t>Scenario 4: question 3 </a:t>
            </a:r>
            <a:r>
              <a:rPr lang="en-CA" b="1" i="1" dirty="0">
                <a:solidFill>
                  <a:schemeClr val="accent6">
                    <a:lumMod val="75000"/>
                  </a:schemeClr>
                </a:solidFill>
              </a:rPr>
              <a:t>Answer</a:t>
            </a:r>
          </a:p>
        </p:txBody>
      </p:sp>
      <p:sp>
        <p:nvSpPr>
          <p:cNvPr id="3" name="Content Placeholder 2">
            <a:extLst>
              <a:ext uri="{FF2B5EF4-FFF2-40B4-BE49-F238E27FC236}">
                <a16:creationId xmlns:a16="http://schemas.microsoft.com/office/drawing/2014/main" id="{10ECC274-735C-4B15-BE0E-D75926A477E7}"/>
              </a:ext>
            </a:extLst>
          </p:cNvPr>
          <p:cNvSpPr>
            <a:spLocks noGrp="1"/>
          </p:cNvSpPr>
          <p:nvPr>
            <p:ph idx="1"/>
          </p:nvPr>
        </p:nvSpPr>
        <p:spPr>
          <a:xfrm>
            <a:off x="1097280" y="1845734"/>
            <a:ext cx="7158659" cy="4023360"/>
          </a:xfrm>
        </p:spPr>
        <p:txBody>
          <a:bodyPr>
            <a:normAutofit/>
          </a:bodyPr>
          <a:lstStyle/>
          <a:p>
            <a:r>
              <a:rPr lang="en-CA" sz="2400" b="1" dirty="0">
                <a:solidFill>
                  <a:schemeClr val="accent2">
                    <a:lumMod val="75000"/>
                  </a:schemeClr>
                </a:solidFill>
              </a:rPr>
              <a:t>Can the 17-year-old quit school?</a:t>
            </a:r>
          </a:p>
          <a:p>
            <a:endParaRPr lang="en-CA" sz="2400" dirty="0">
              <a:solidFill>
                <a:schemeClr val="accent1"/>
              </a:solidFill>
            </a:endParaRPr>
          </a:p>
          <a:p>
            <a:pPr marL="0" indent="0">
              <a:buClr>
                <a:srgbClr val="F94633"/>
              </a:buClr>
              <a:buNone/>
            </a:pPr>
            <a:r>
              <a:rPr lang="en-US" sz="2400" b="0" i="0" dirty="0">
                <a:effectLst/>
              </a:rPr>
              <a:t>IF the 18</a:t>
            </a:r>
            <a:r>
              <a:rPr lang="en-US" sz="2400" b="0" i="0" baseline="30000" dirty="0">
                <a:effectLst/>
              </a:rPr>
              <a:t>th</a:t>
            </a:r>
            <a:r>
              <a:rPr lang="en-US" sz="2400" b="0" i="0" dirty="0">
                <a:effectLst/>
              </a:rPr>
              <a:t> birthday is between January 1 and the last school day in June:  </a:t>
            </a:r>
          </a:p>
          <a:p>
            <a:pPr marL="635508" lvl="1" indent="-342900">
              <a:buClr>
                <a:schemeClr val="accent2">
                  <a:lumMod val="75000"/>
                </a:schemeClr>
              </a:buClr>
              <a:buFont typeface="Wingdings" panose="05000000000000000000" pitchFamily="2" charset="2"/>
              <a:buChar char="Ø"/>
            </a:pPr>
            <a:r>
              <a:rPr lang="en-US" sz="2400" b="0" i="0" dirty="0">
                <a:effectLst/>
              </a:rPr>
              <a:t>can quit school when turn 18</a:t>
            </a:r>
          </a:p>
          <a:p>
            <a:pPr marL="0" indent="0">
              <a:buClr>
                <a:srgbClr val="F94633"/>
              </a:buClr>
              <a:buNone/>
            </a:pPr>
            <a:r>
              <a:rPr lang="en-US" sz="2400" b="0" i="0" dirty="0">
                <a:effectLst/>
              </a:rPr>
              <a:t>IF the 18</a:t>
            </a:r>
            <a:r>
              <a:rPr lang="en-US" sz="2400" b="0" i="0" baseline="30000" dirty="0">
                <a:effectLst/>
              </a:rPr>
              <a:t>th</a:t>
            </a:r>
            <a:r>
              <a:rPr lang="en-US" sz="2400" b="0" i="0" dirty="0">
                <a:effectLst/>
              </a:rPr>
              <a:t> birthday is between the last school day in June and December 31</a:t>
            </a:r>
            <a:r>
              <a:rPr lang="en-US" sz="2400" dirty="0"/>
              <a:t> of the </a:t>
            </a:r>
            <a:r>
              <a:rPr lang="en-US" sz="2400" b="0" i="0" dirty="0">
                <a:effectLst/>
              </a:rPr>
              <a:t>same year: </a:t>
            </a:r>
            <a:endParaRPr lang="en-US" sz="2400" dirty="0"/>
          </a:p>
          <a:p>
            <a:pPr marL="635508" lvl="1" indent="-342900">
              <a:buClr>
                <a:schemeClr val="accent2">
                  <a:lumMod val="75000"/>
                </a:schemeClr>
              </a:buClr>
              <a:buFont typeface="Wingdings" panose="05000000000000000000" pitchFamily="2" charset="2"/>
              <a:buChar char="Ø"/>
            </a:pPr>
            <a:r>
              <a:rPr lang="en-US" sz="2400" b="0" i="0" dirty="0">
                <a:solidFill>
                  <a:schemeClr val="tx1"/>
                </a:solidFill>
                <a:effectLst/>
              </a:rPr>
              <a:t>can quit on last day of school in June, even though haven’t had their 18</a:t>
            </a:r>
            <a:r>
              <a:rPr lang="en-US" sz="2400" b="0" i="0" baseline="30000" dirty="0">
                <a:solidFill>
                  <a:schemeClr val="tx1"/>
                </a:solidFill>
                <a:effectLst/>
              </a:rPr>
              <a:t>th</a:t>
            </a:r>
            <a:r>
              <a:rPr lang="en-US" sz="2400" b="0" i="0" dirty="0">
                <a:solidFill>
                  <a:schemeClr val="tx1"/>
                </a:solidFill>
                <a:effectLst/>
              </a:rPr>
              <a:t> birthday yet</a:t>
            </a:r>
            <a:endParaRPr lang="en-US" sz="2400" dirty="0">
              <a:solidFill>
                <a:schemeClr val="tx1"/>
              </a:solidFill>
            </a:endParaRPr>
          </a:p>
          <a:p>
            <a:endParaRPr lang="en-CA" sz="2400" dirty="0">
              <a:solidFill>
                <a:schemeClr val="accent1"/>
              </a:solidFill>
            </a:endParaRPr>
          </a:p>
          <a:p>
            <a:endParaRPr lang="en-CA" sz="2400" dirty="0">
              <a:solidFill>
                <a:schemeClr val="accent1"/>
              </a:solidFill>
            </a:endParaRPr>
          </a:p>
          <a:p>
            <a:endParaRPr lang="en-CA" sz="2400" dirty="0">
              <a:solidFill>
                <a:schemeClr val="accent1"/>
              </a:solidFill>
            </a:endParaRPr>
          </a:p>
          <a:p>
            <a:endParaRPr lang="en-CA" sz="2400" dirty="0">
              <a:solidFill>
                <a:schemeClr val="accent1"/>
              </a:solidFill>
            </a:endParaRPr>
          </a:p>
          <a:p>
            <a:endParaRPr lang="en-CA" sz="2400" dirty="0">
              <a:solidFill>
                <a:schemeClr val="accent1"/>
              </a:solidFill>
            </a:endParaRPr>
          </a:p>
        </p:txBody>
      </p:sp>
      <p:pic>
        <p:nvPicPr>
          <p:cNvPr id="4" name="Picture 2" descr="Calendar Date Circled High Resolution Stock Photography and Images - Alamy">
            <a:extLst>
              <a:ext uri="{FF2B5EF4-FFF2-40B4-BE49-F238E27FC236}">
                <a16:creationId xmlns:a16="http://schemas.microsoft.com/office/drawing/2014/main" id="{B75398BE-49C3-4A71-85DC-711E423826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7" r="1235" b="11596"/>
          <a:stretch/>
        </p:blipFill>
        <p:spPr bwMode="auto">
          <a:xfrm>
            <a:off x="8467182" y="1929630"/>
            <a:ext cx="2899741" cy="1927784"/>
          </a:xfrm>
          <a:prstGeom prst="rect">
            <a:avLst/>
          </a:prstGeom>
          <a:noFill/>
          <a:ln>
            <a:solidFill>
              <a:schemeClr val="accent2"/>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6A25C3B-B0FF-4898-9906-98A55E1399D6}"/>
              </a:ext>
            </a:extLst>
          </p:cNvPr>
          <p:cNvSpPr/>
          <p:nvPr/>
        </p:nvSpPr>
        <p:spPr>
          <a:xfrm>
            <a:off x="3157589" y="2318705"/>
            <a:ext cx="1828800" cy="386478"/>
          </a:xfrm>
          <a:prstGeom prst="roundRect">
            <a:avLst/>
          </a:prstGeom>
          <a:solidFill>
            <a:srgbClr val="DB7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Sometimes</a:t>
            </a:r>
          </a:p>
        </p:txBody>
      </p:sp>
      <p:sp>
        <p:nvSpPr>
          <p:cNvPr id="6" name="Slide Number Placeholder 5">
            <a:extLst>
              <a:ext uri="{FF2B5EF4-FFF2-40B4-BE49-F238E27FC236}">
                <a16:creationId xmlns:a16="http://schemas.microsoft.com/office/drawing/2014/main" id="{6175A614-3790-5D42-97DD-05D98CD5062B}"/>
              </a:ext>
            </a:extLst>
          </p:cNvPr>
          <p:cNvSpPr>
            <a:spLocks noGrp="1"/>
          </p:cNvSpPr>
          <p:nvPr>
            <p:ph type="sldNum" sz="quarter" idx="12"/>
          </p:nvPr>
        </p:nvSpPr>
        <p:spPr/>
        <p:txBody>
          <a:bodyPr/>
          <a:lstStyle/>
          <a:p>
            <a:fld id="{BD2F4511-7CA5-4274-8305-088E6E1C4721}" type="slidenum">
              <a:rPr lang="en-CA" smtClean="0"/>
              <a:t>26</a:t>
            </a:fld>
            <a:endParaRPr lang="en-CA"/>
          </a:p>
        </p:txBody>
      </p:sp>
    </p:spTree>
    <p:extLst>
      <p:ext uri="{BB962C8B-B14F-4D97-AF65-F5344CB8AC3E}">
        <p14:creationId xmlns:p14="http://schemas.microsoft.com/office/powerpoint/2010/main" val="189476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2A19-7BAA-4BAC-8E9F-18D6894B7849}"/>
              </a:ext>
            </a:extLst>
          </p:cNvPr>
          <p:cNvSpPr>
            <a:spLocks noGrp="1"/>
          </p:cNvSpPr>
          <p:nvPr>
            <p:ph type="title"/>
          </p:nvPr>
        </p:nvSpPr>
        <p:spPr/>
        <p:txBody>
          <a:bodyPr/>
          <a:lstStyle/>
          <a:p>
            <a:r>
              <a:rPr lang="en-CA" b="1" dirty="0">
                <a:solidFill>
                  <a:schemeClr val="accent2">
                    <a:lumMod val="75000"/>
                  </a:schemeClr>
                </a:solidFill>
              </a:rPr>
              <a:t>Scenario 5: Children’s Aid and Adoption</a:t>
            </a:r>
          </a:p>
        </p:txBody>
      </p:sp>
      <p:sp>
        <p:nvSpPr>
          <p:cNvPr id="3" name="Content Placeholder 2">
            <a:extLst>
              <a:ext uri="{FF2B5EF4-FFF2-40B4-BE49-F238E27FC236}">
                <a16:creationId xmlns:a16="http://schemas.microsoft.com/office/drawing/2014/main" id="{D935DC04-6A09-4B15-8B70-F24EEB05857C}"/>
              </a:ext>
            </a:extLst>
          </p:cNvPr>
          <p:cNvSpPr>
            <a:spLocks noGrp="1"/>
          </p:cNvSpPr>
          <p:nvPr>
            <p:ph idx="1"/>
          </p:nvPr>
        </p:nvSpPr>
        <p:spPr>
          <a:xfrm>
            <a:off x="1097280" y="1845734"/>
            <a:ext cx="7831567" cy="4023360"/>
          </a:xfrm>
        </p:spPr>
        <p:txBody>
          <a:bodyPr>
            <a:normAutofit/>
          </a:bodyPr>
          <a:lstStyle/>
          <a:p>
            <a:pPr marL="0" indent="0">
              <a:buNone/>
            </a:pPr>
            <a:r>
              <a:rPr lang="en-US" sz="2400" dirty="0"/>
              <a:t>The mother of a 7-year-old and a 12-year-old tells you that she has a chronic health problem and can no longer take care of her kids. She wants to give the kids to the Children’s Aid Society (CAS), but the kids don’t want that. She says that another option might be to let the kids’ aunt formally adopt them, but the kids don’t want that either.</a:t>
            </a:r>
          </a:p>
          <a:p>
            <a:pPr marL="457200" indent="-457200">
              <a:buAutoNum type="arabicPeriod"/>
            </a:pPr>
            <a:r>
              <a:rPr lang="en-CA" sz="2400" dirty="0">
                <a:solidFill>
                  <a:srgbClr val="DB7E06"/>
                </a:solidFill>
              </a:rPr>
              <a:t>Can a mother give her children to a CAS if the children don’t want to go?  </a:t>
            </a:r>
          </a:p>
          <a:p>
            <a:pPr marL="457200" indent="-457200">
              <a:buAutoNum type="arabicPeriod"/>
            </a:pPr>
            <a:r>
              <a:rPr lang="en-CA" sz="2400" dirty="0">
                <a:solidFill>
                  <a:srgbClr val="DB7E06"/>
                </a:solidFill>
              </a:rPr>
              <a:t>Can someone adopt a child who doesn’t want to be adopted? </a:t>
            </a:r>
          </a:p>
        </p:txBody>
      </p:sp>
      <p:sp>
        <p:nvSpPr>
          <p:cNvPr id="4" name="TextBox 3">
            <a:extLst>
              <a:ext uri="{FF2B5EF4-FFF2-40B4-BE49-F238E27FC236}">
                <a16:creationId xmlns:a16="http://schemas.microsoft.com/office/drawing/2014/main" id="{BF37ABDA-F7D6-4C13-8DC6-903CF4D09A75}"/>
              </a:ext>
            </a:extLst>
          </p:cNvPr>
          <p:cNvSpPr txBox="1"/>
          <p:nvPr/>
        </p:nvSpPr>
        <p:spPr>
          <a:xfrm>
            <a:off x="9090211" y="1737360"/>
            <a:ext cx="2904565" cy="3600986"/>
          </a:xfrm>
          <a:prstGeom prst="rect">
            <a:avLst/>
          </a:prstGeom>
          <a:solidFill>
            <a:schemeClr val="accent4">
              <a:lumMod val="40000"/>
              <a:lumOff val="60000"/>
            </a:schemeClr>
          </a:solidFill>
          <a:ln>
            <a:solidFill>
              <a:srgbClr val="DB7E0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Apply the Framework:</a:t>
            </a:r>
          </a:p>
          <a:p>
            <a:endParaRPr lang="en-US" sz="2000" dirty="0"/>
          </a:p>
          <a:p>
            <a:r>
              <a:rPr lang="en-US" sz="2000" dirty="0">
                <a:sym typeface="Wingdings 2" panose="05020102010507070707" pitchFamily="18" charset="2"/>
              </a:rPr>
              <a:t>  </a:t>
            </a:r>
            <a:r>
              <a:rPr lang="en-US" sz="2000" dirty="0"/>
              <a:t>Youth rights engaged</a:t>
            </a:r>
          </a:p>
          <a:p>
            <a:endParaRPr lang="en-US" sz="2000" dirty="0"/>
          </a:p>
          <a:p>
            <a:r>
              <a:rPr lang="en-US" sz="2000" dirty="0">
                <a:sym typeface="Wingdings 2" panose="05020102010507070707" pitchFamily="18" charset="2"/>
              </a:rPr>
              <a:t> </a:t>
            </a:r>
            <a:r>
              <a:rPr lang="en-US" sz="2000" dirty="0"/>
              <a:t> Young person’s views</a:t>
            </a:r>
          </a:p>
          <a:p>
            <a:endParaRPr lang="en-US" sz="2000" dirty="0"/>
          </a:p>
          <a:p>
            <a:r>
              <a:rPr lang="en-US" sz="2000" dirty="0">
                <a:sym typeface="Wingdings 2" panose="05020102010507070707" pitchFamily="18" charset="2"/>
              </a:rPr>
              <a:t> </a:t>
            </a:r>
            <a:r>
              <a:rPr lang="en-US" sz="2000" dirty="0"/>
              <a:t> Obstacles </a:t>
            </a:r>
          </a:p>
          <a:p>
            <a:br>
              <a:rPr lang="en-US" sz="2000" dirty="0"/>
            </a:br>
            <a:r>
              <a:rPr lang="en-US" sz="2000" dirty="0"/>
              <a:t> </a:t>
            </a:r>
            <a:r>
              <a:rPr lang="en-US" sz="2000" dirty="0">
                <a:sym typeface="Wingdings 2" panose="05020102010507070707" pitchFamily="18" charset="2"/>
              </a:rPr>
              <a:t></a:t>
            </a:r>
            <a:r>
              <a:rPr lang="en-US" sz="2000" dirty="0"/>
              <a:t>  Resources</a:t>
            </a:r>
          </a:p>
          <a:p>
            <a:endParaRPr lang="en-US" sz="2000" dirty="0"/>
          </a:p>
          <a:p>
            <a:r>
              <a:rPr lang="en-US" sz="2000" dirty="0">
                <a:sym typeface="Wingdings 2" panose="05020102010507070707" pitchFamily="18" charset="2"/>
              </a:rPr>
              <a:t> </a:t>
            </a:r>
            <a:r>
              <a:rPr lang="en-US" sz="2000" dirty="0"/>
              <a:t>  Call JFCY lawyer</a:t>
            </a:r>
          </a:p>
        </p:txBody>
      </p:sp>
      <p:sp>
        <p:nvSpPr>
          <p:cNvPr id="5" name="Slide Number Placeholder 4">
            <a:extLst>
              <a:ext uri="{FF2B5EF4-FFF2-40B4-BE49-F238E27FC236}">
                <a16:creationId xmlns:a16="http://schemas.microsoft.com/office/drawing/2014/main" id="{A2289683-7C85-BB40-9340-453D78400884}"/>
              </a:ext>
            </a:extLst>
          </p:cNvPr>
          <p:cNvSpPr>
            <a:spLocks noGrp="1"/>
          </p:cNvSpPr>
          <p:nvPr>
            <p:ph type="sldNum" sz="quarter" idx="12"/>
          </p:nvPr>
        </p:nvSpPr>
        <p:spPr/>
        <p:txBody>
          <a:bodyPr/>
          <a:lstStyle/>
          <a:p>
            <a:fld id="{BD2F4511-7CA5-4274-8305-088E6E1C4721}" type="slidenum">
              <a:rPr lang="en-CA" smtClean="0"/>
              <a:t>27</a:t>
            </a:fld>
            <a:endParaRPr lang="en-CA"/>
          </a:p>
        </p:txBody>
      </p:sp>
    </p:spTree>
    <p:extLst>
      <p:ext uri="{BB962C8B-B14F-4D97-AF65-F5344CB8AC3E}">
        <p14:creationId xmlns:p14="http://schemas.microsoft.com/office/powerpoint/2010/main" val="2419388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2A19-7BAA-4BAC-8E9F-18D6894B7849}"/>
              </a:ext>
            </a:extLst>
          </p:cNvPr>
          <p:cNvSpPr>
            <a:spLocks noGrp="1"/>
          </p:cNvSpPr>
          <p:nvPr>
            <p:ph type="title"/>
          </p:nvPr>
        </p:nvSpPr>
        <p:spPr/>
        <p:txBody>
          <a:bodyPr>
            <a:normAutofit/>
          </a:bodyPr>
          <a:lstStyle/>
          <a:p>
            <a:r>
              <a:rPr lang="en-CA" sz="4000" b="1" dirty="0">
                <a:solidFill>
                  <a:schemeClr val="accent2">
                    <a:lumMod val="75000"/>
                  </a:schemeClr>
                </a:solidFill>
              </a:rPr>
              <a:t>Scenario 5: Children’s Aid and Adoption </a:t>
            </a:r>
            <a:r>
              <a:rPr lang="en-CA" sz="4000" b="1" i="1" dirty="0">
                <a:solidFill>
                  <a:schemeClr val="accent6">
                    <a:lumMod val="75000"/>
                  </a:schemeClr>
                </a:solidFill>
              </a:rPr>
              <a:t>Answers</a:t>
            </a:r>
          </a:p>
        </p:txBody>
      </p:sp>
      <p:sp>
        <p:nvSpPr>
          <p:cNvPr id="3" name="Content Placeholder 2">
            <a:extLst>
              <a:ext uri="{FF2B5EF4-FFF2-40B4-BE49-F238E27FC236}">
                <a16:creationId xmlns:a16="http://schemas.microsoft.com/office/drawing/2014/main" id="{D935DC04-6A09-4B15-8B70-F24EEB05857C}"/>
              </a:ext>
            </a:extLst>
          </p:cNvPr>
          <p:cNvSpPr>
            <a:spLocks noGrp="1"/>
          </p:cNvSpPr>
          <p:nvPr>
            <p:ph idx="1"/>
          </p:nvPr>
        </p:nvSpPr>
        <p:spPr>
          <a:xfrm>
            <a:off x="1097280" y="1845734"/>
            <a:ext cx="7831567" cy="4023360"/>
          </a:xfrm>
        </p:spPr>
        <p:txBody>
          <a:bodyPr>
            <a:normAutofit/>
          </a:bodyPr>
          <a:lstStyle/>
          <a:p>
            <a:pPr marL="0" indent="0">
              <a:buNone/>
            </a:pPr>
            <a:r>
              <a:rPr lang="en-US" sz="2400" dirty="0"/>
              <a:t>The mother of a 7-year-old and a 12-year-old tells you that she has a chronic health problem and can no longer take care of her kids. She wants to give the kids to the Children’s Aid Society (CAS), but the kids don’t want that. She says that another option might be to let the kids’ aunt formally adopt them, but the kids don’t want that either.</a:t>
            </a:r>
          </a:p>
          <a:p>
            <a:pPr marL="457200" indent="-457200">
              <a:buClr>
                <a:schemeClr val="accent2">
                  <a:lumMod val="75000"/>
                </a:schemeClr>
              </a:buClr>
              <a:buAutoNum type="arabicPeriod"/>
            </a:pPr>
            <a:r>
              <a:rPr lang="en-CA" sz="2400" dirty="0">
                <a:solidFill>
                  <a:schemeClr val="tx1"/>
                </a:solidFill>
              </a:rPr>
              <a:t>Can a mother give her children to a CAS if the children don’t want to go?  </a:t>
            </a:r>
          </a:p>
          <a:p>
            <a:pPr marL="457200" indent="-457200">
              <a:buClr>
                <a:schemeClr val="accent2">
                  <a:lumMod val="75000"/>
                </a:schemeClr>
              </a:buClr>
              <a:buAutoNum type="arabicPeriod"/>
            </a:pPr>
            <a:r>
              <a:rPr lang="en-CA" sz="2400" dirty="0">
                <a:solidFill>
                  <a:schemeClr val="tx1"/>
                </a:solidFill>
              </a:rPr>
              <a:t>Can someone adopt a child who doesn’t want to be adopted? </a:t>
            </a:r>
          </a:p>
        </p:txBody>
      </p:sp>
      <p:sp>
        <p:nvSpPr>
          <p:cNvPr id="4" name="TextBox 3">
            <a:extLst>
              <a:ext uri="{FF2B5EF4-FFF2-40B4-BE49-F238E27FC236}">
                <a16:creationId xmlns:a16="http://schemas.microsoft.com/office/drawing/2014/main" id="{BF37ABDA-F7D6-4C13-8DC6-903CF4D09A75}"/>
              </a:ext>
            </a:extLst>
          </p:cNvPr>
          <p:cNvSpPr txBox="1"/>
          <p:nvPr/>
        </p:nvSpPr>
        <p:spPr>
          <a:xfrm>
            <a:off x="9090211" y="1737360"/>
            <a:ext cx="2904565" cy="3600986"/>
          </a:xfrm>
          <a:prstGeom prst="rect">
            <a:avLst/>
          </a:prstGeom>
          <a:solidFill>
            <a:schemeClr val="accent4">
              <a:lumMod val="40000"/>
              <a:lumOff val="60000"/>
            </a:schemeClr>
          </a:solidFill>
          <a:ln>
            <a:solidFill>
              <a:srgbClr val="DB7E0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Apply the Framework:</a:t>
            </a:r>
          </a:p>
          <a:p>
            <a:endParaRPr lang="en-US" sz="2000" dirty="0"/>
          </a:p>
          <a:p>
            <a:r>
              <a:rPr lang="en-US" sz="2000" dirty="0">
                <a:sym typeface="Wingdings 2" panose="05020102010507070707" pitchFamily="18" charset="2"/>
              </a:rPr>
              <a:t>  </a:t>
            </a:r>
            <a:r>
              <a:rPr lang="en-US" sz="2000" dirty="0"/>
              <a:t>Youth rights engaged</a:t>
            </a:r>
          </a:p>
          <a:p>
            <a:endParaRPr lang="en-US" sz="2000" dirty="0"/>
          </a:p>
          <a:p>
            <a:r>
              <a:rPr lang="en-US" sz="2000" dirty="0">
                <a:sym typeface="Wingdings 2" panose="05020102010507070707" pitchFamily="18" charset="2"/>
              </a:rPr>
              <a:t> </a:t>
            </a:r>
            <a:r>
              <a:rPr lang="en-US" sz="2000" dirty="0"/>
              <a:t> Young person’s views</a:t>
            </a:r>
          </a:p>
          <a:p>
            <a:endParaRPr lang="en-US" sz="2000" dirty="0"/>
          </a:p>
          <a:p>
            <a:r>
              <a:rPr lang="en-US" sz="2000" dirty="0">
                <a:sym typeface="Wingdings 2" panose="05020102010507070707" pitchFamily="18" charset="2"/>
              </a:rPr>
              <a:t> </a:t>
            </a:r>
            <a:r>
              <a:rPr lang="en-US" sz="2000" dirty="0"/>
              <a:t> Obstacles </a:t>
            </a:r>
          </a:p>
          <a:p>
            <a:br>
              <a:rPr lang="en-US" sz="2000" dirty="0"/>
            </a:br>
            <a:r>
              <a:rPr lang="en-US" sz="2000" dirty="0"/>
              <a:t> </a:t>
            </a:r>
            <a:r>
              <a:rPr lang="en-US" sz="2000" dirty="0">
                <a:sym typeface="Wingdings 2" panose="05020102010507070707" pitchFamily="18" charset="2"/>
              </a:rPr>
              <a:t></a:t>
            </a:r>
            <a:r>
              <a:rPr lang="en-US" sz="2000" dirty="0"/>
              <a:t>  Resources</a:t>
            </a:r>
          </a:p>
          <a:p>
            <a:endParaRPr lang="en-US" sz="2000" dirty="0"/>
          </a:p>
          <a:p>
            <a:r>
              <a:rPr lang="en-US" sz="2000" dirty="0">
                <a:sym typeface="Wingdings 2" panose="05020102010507070707" pitchFamily="18" charset="2"/>
              </a:rPr>
              <a:t> </a:t>
            </a:r>
            <a:r>
              <a:rPr lang="en-US" sz="2000" dirty="0"/>
              <a:t>  Call JFCY lawyer</a:t>
            </a:r>
          </a:p>
        </p:txBody>
      </p:sp>
      <p:sp>
        <p:nvSpPr>
          <p:cNvPr id="5" name="Rectangle: Rounded Corners 4">
            <a:extLst>
              <a:ext uri="{FF2B5EF4-FFF2-40B4-BE49-F238E27FC236}">
                <a16:creationId xmlns:a16="http://schemas.microsoft.com/office/drawing/2014/main" id="{2C060E8A-3219-403B-9A96-A7DC5D65F00D}"/>
              </a:ext>
            </a:extLst>
          </p:cNvPr>
          <p:cNvSpPr/>
          <p:nvPr/>
        </p:nvSpPr>
        <p:spPr>
          <a:xfrm>
            <a:off x="3993774" y="4380517"/>
            <a:ext cx="4114801" cy="3797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Yes, if younger than 12</a:t>
            </a:r>
          </a:p>
        </p:txBody>
      </p:sp>
      <p:sp>
        <p:nvSpPr>
          <p:cNvPr id="6" name="Rectangle: Rounded Corners 5">
            <a:extLst>
              <a:ext uri="{FF2B5EF4-FFF2-40B4-BE49-F238E27FC236}">
                <a16:creationId xmlns:a16="http://schemas.microsoft.com/office/drawing/2014/main" id="{3F79A985-53D1-4812-8F35-C926A4EC0474}"/>
              </a:ext>
            </a:extLst>
          </p:cNvPr>
          <p:cNvSpPr/>
          <p:nvPr/>
        </p:nvSpPr>
        <p:spPr>
          <a:xfrm>
            <a:off x="3993773" y="5338346"/>
            <a:ext cx="4114801" cy="37974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No, if 7 or older</a:t>
            </a:r>
          </a:p>
        </p:txBody>
      </p:sp>
      <p:sp>
        <p:nvSpPr>
          <p:cNvPr id="7" name="Slide Number Placeholder 6">
            <a:extLst>
              <a:ext uri="{FF2B5EF4-FFF2-40B4-BE49-F238E27FC236}">
                <a16:creationId xmlns:a16="http://schemas.microsoft.com/office/drawing/2014/main" id="{DF4ED0A8-CEBE-2C4A-8B9F-08D7432231AB}"/>
              </a:ext>
            </a:extLst>
          </p:cNvPr>
          <p:cNvSpPr>
            <a:spLocks noGrp="1"/>
          </p:cNvSpPr>
          <p:nvPr>
            <p:ph type="sldNum" sz="quarter" idx="12"/>
          </p:nvPr>
        </p:nvSpPr>
        <p:spPr/>
        <p:txBody>
          <a:bodyPr/>
          <a:lstStyle/>
          <a:p>
            <a:fld id="{BD2F4511-7CA5-4274-8305-088E6E1C4721}" type="slidenum">
              <a:rPr lang="en-CA" smtClean="0"/>
              <a:t>28</a:t>
            </a:fld>
            <a:endParaRPr lang="en-CA"/>
          </a:p>
        </p:txBody>
      </p:sp>
    </p:spTree>
    <p:extLst>
      <p:ext uri="{BB962C8B-B14F-4D97-AF65-F5344CB8AC3E}">
        <p14:creationId xmlns:p14="http://schemas.microsoft.com/office/powerpoint/2010/main" val="410173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6D05-D42B-4834-B2D1-83E1BD32D00C}"/>
              </a:ext>
            </a:extLst>
          </p:cNvPr>
          <p:cNvSpPr>
            <a:spLocks noGrp="1"/>
          </p:cNvSpPr>
          <p:nvPr>
            <p:ph type="title"/>
          </p:nvPr>
        </p:nvSpPr>
        <p:spPr/>
        <p:txBody>
          <a:bodyPr/>
          <a:lstStyle/>
          <a:p>
            <a:r>
              <a:rPr lang="en-CA" b="1" dirty="0">
                <a:solidFill>
                  <a:schemeClr val="accent2">
                    <a:lumMod val="75000"/>
                  </a:schemeClr>
                </a:solidFill>
              </a:rPr>
              <a:t>Self-Reflection Questions</a:t>
            </a:r>
          </a:p>
        </p:txBody>
      </p:sp>
      <p:sp>
        <p:nvSpPr>
          <p:cNvPr id="3" name="Content Placeholder 2">
            <a:extLst>
              <a:ext uri="{FF2B5EF4-FFF2-40B4-BE49-F238E27FC236}">
                <a16:creationId xmlns:a16="http://schemas.microsoft.com/office/drawing/2014/main" id="{5F047700-6789-4B2F-AB83-B4553B025AC3}"/>
              </a:ext>
            </a:extLst>
          </p:cNvPr>
          <p:cNvSpPr>
            <a:spLocks noGrp="1"/>
          </p:cNvSpPr>
          <p:nvPr>
            <p:ph idx="1"/>
          </p:nvPr>
        </p:nvSpPr>
        <p:spPr>
          <a:xfrm>
            <a:off x="1097280" y="1892968"/>
            <a:ext cx="9896785" cy="4315327"/>
          </a:xfrm>
        </p:spPr>
        <p:txBody>
          <a:bodyPr>
            <a:normAutofit lnSpcReduction="10000"/>
          </a:bodyPr>
          <a:lstStyle/>
          <a:p>
            <a:pPr marL="457200" indent="-457200">
              <a:buClr>
                <a:schemeClr val="accent2">
                  <a:lumMod val="75000"/>
                </a:schemeClr>
              </a:buClr>
              <a:buFont typeface="+mj-lt"/>
              <a:buAutoNum type="arabicPeriod"/>
            </a:pPr>
            <a:r>
              <a:rPr lang="en-US" sz="2800" dirty="0"/>
              <a:t>In my work with adults, do I intentionally consider the rights of affected children?</a:t>
            </a:r>
          </a:p>
          <a:p>
            <a:pPr marL="457200" indent="-457200">
              <a:buClr>
                <a:schemeClr val="accent2">
                  <a:lumMod val="75000"/>
                </a:schemeClr>
              </a:buClr>
              <a:buFont typeface="+mj-lt"/>
              <a:buAutoNum type="arabicPeriod"/>
            </a:pPr>
            <a:r>
              <a:rPr lang="en-US" sz="2800" dirty="0"/>
              <a:t>In my work, do I assume adults make decisions for their child, or do I meaningfully consider the child’s rights and preferences?</a:t>
            </a:r>
          </a:p>
          <a:p>
            <a:pPr marL="457200" indent="-457200">
              <a:buClr>
                <a:schemeClr val="accent2">
                  <a:lumMod val="75000"/>
                </a:schemeClr>
              </a:buClr>
              <a:buFont typeface="+mj-lt"/>
              <a:buAutoNum type="arabicPeriod"/>
            </a:pPr>
            <a:r>
              <a:rPr lang="en-US" sz="2800" dirty="0"/>
              <a:t>At work, do I have tools, resources, and information about children and youth rights that I can share with clients?</a:t>
            </a:r>
          </a:p>
          <a:p>
            <a:pPr marL="457200" indent="-457200">
              <a:buClr>
                <a:schemeClr val="accent2">
                  <a:lumMod val="75000"/>
                </a:schemeClr>
              </a:buClr>
              <a:buFont typeface="+mj-lt"/>
              <a:buAutoNum type="arabicPeriod"/>
            </a:pPr>
            <a:r>
              <a:rPr lang="en-US" sz="2800" dirty="0"/>
              <a:t>What will I do if my personal beliefs conflict with the way that a child wants to exercise their legal rights?</a:t>
            </a:r>
          </a:p>
          <a:p>
            <a:pPr marL="457200" indent="-457200">
              <a:buClr>
                <a:schemeClr val="accent2">
                  <a:lumMod val="75000"/>
                </a:schemeClr>
              </a:buClr>
              <a:buFont typeface="+mj-lt"/>
              <a:buAutoNum type="arabicPeriod"/>
            </a:pPr>
            <a:r>
              <a:rPr lang="en-US" sz="2800" dirty="0"/>
              <a:t>What will I do if another adult is preventing a child from exercising their rights?</a:t>
            </a:r>
          </a:p>
          <a:p>
            <a:endParaRPr lang="en-CA" dirty="0"/>
          </a:p>
        </p:txBody>
      </p:sp>
      <p:sp>
        <p:nvSpPr>
          <p:cNvPr id="4" name="Slide Number Placeholder 3">
            <a:extLst>
              <a:ext uri="{FF2B5EF4-FFF2-40B4-BE49-F238E27FC236}">
                <a16:creationId xmlns:a16="http://schemas.microsoft.com/office/drawing/2014/main" id="{D1817C10-B157-EA45-8B98-CA9EB8FFD124}"/>
              </a:ext>
            </a:extLst>
          </p:cNvPr>
          <p:cNvSpPr>
            <a:spLocks noGrp="1"/>
          </p:cNvSpPr>
          <p:nvPr>
            <p:ph type="sldNum" sz="quarter" idx="12"/>
          </p:nvPr>
        </p:nvSpPr>
        <p:spPr/>
        <p:txBody>
          <a:bodyPr/>
          <a:lstStyle/>
          <a:p>
            <a:fld id="{BD2F4511-7CA5-4274-8305-088E6E1C4721}" type="slidenum">
              <a:rPr lang="en-CA" smtClean="0"/>
              <a:t>29</a:t>
            </a:fld>
            <a:endParaRPr lang="en-CA"/>
          </a:p>
        </p:txBody>
      </p:sp>
    </p:spTree>
    <p:extLst>
      <p:ext uri="{BB962C8B-B14F-4D97-AF65-F5344CB8AC3E}">
        <p14:creationId xmlns:p14="http://schemas.microsoft.com/office/powerpoint/2010/main" val="156746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62D5-5DE8-4FDB-B2AF-7882D95EF4A7}"/>
              </a:ext>
            </a:extLst>
          </p:cNvPr>
          <p:cNvSpPr>
            <a:spLocks noGrp="1"/>
          </p:cNvSpPr>
          <p:nvPr>
            <p:ph type="title"/>
          </p:nvPr>
        </p:nvSpPr>
        <p:spPr/>
        <p:txBody>
          <a:bodyPr/>
          <a:lstStyle/>
          <a:p>
            <a:r>
              <a:rPr lang="en-CA" b="1" dirty="0">
                <a:solidFill>
                  <a:schemeClr val="accent2">
                    <a:lumMod val="75000"/>
                  </a:schemeClr>
                </a:solidFill>
              </a:rPr>
              <a:t>Creating Safer Spaces</a:t>
            </a:r>
          </a:p>
        </p:txBody>
      </p:sp>
      <p:grpSp>
        <p:nvGrpSpPr>
          <p:cNvPr id="5" name="Group 4">
            <a:extLst>
              <a:ext uri="{FF2B5EF4-FFF2-40B4-BE49-F238E27FC236}">
                <a16:creationId xmlns:a16="http://schemas.microsoft.com/office/drawing/2014/main" id="{5801EF9E-0D23-44EC-8C86-FA90E745C114}"/>
              </a:ext>
            </a:extLst>
          </p:cNvPr>
          <p:cNvGrpSpPr/>
          <p:nvPr/>
        </p:nvGrpSpPr>
        <p:grpSpPr>
          <a:xfrm>
            <a:off x="1097280" y="1982524"/>
            <a:ext cx="9232871" cy="3585366"/>
            <a:chOff x="1081481" y="1851896"/>
            <a:chExt cx="8726339" cy="3585366"/>
          </a:xfrm>
        </p:grpSpPr>
        <p:sp>
          <p:nvSpPr>
            <p:cNvPr id="6" name="Oval 5">
              <a:extLst>
                <a:ext uri="{FF2B5EF4-FFF2-40B4-BE49-F238E27FC236}">
                  <a16:creationId xmlns:a16="http://schemas.microsoft.com/office/drawing/2014/main" id="{16574FC6-FC36-467D-B008-D83825451AB9}"/>
                </a:ext>
              </a:extLst>
            </p:cNvPr>
            <p:cNvSpPr/>
            <p:nvPr/>
          </p:nvSpPr>
          <p:spPr>
            <a:xfrm>
              <a:off x="1081481" y="1906321"/>
              <a:ext cx="881244" cy="88124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7" name="Rectangle 6" descr="Line Arrow: Straight">
              <a:extLst>
                <a:ext uri="{FF2B5EF4-FFF2-40B4-BE49-F238E27FC236}">
                  <a16:creationId xmlns:a16="http://schemas.microsoft.com/office/drawing/2014/main" id="{EB03BD6F-618D-407F-A484-1F80CAE32B00}"/>
                </a:ext>
              </a:extLst>
            </p:cNvPr>
            <p:cNvSpPr/>
            <p:nvPr/>
          </p:nvSpPr>
          <p:spPr>
            <a:xfrm>
              <a:off x="1233880" y="2058731"/>
              <a:ext cx="511121" cy="51112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EE7C59D2-1903-4049-8C5A-4363A55C2FBF}"/>
                </a:ext>
              </a:extLst>
            </p:cNvPr>
            <p:cNvSpPr/>
            <p:nvPr/>
          </p:nvSpPr>
          <p:spPr>
            <a:xfrm>
              <a:off x="2147788" y="1851896"/>
              <a:ext cx="2293584"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CA" sz="2400" kern="1200" dirty="0"/>
                <a:t>Right to Pass</a:t>
              </a:r>
              <a:r>
                <a:rPr lang="en-CA" sz="3200" kern="1200" dirty="0"/>
                <a:t> </a:t>
              </a:r>
              <a:endParaRPr lang="en-US" sz="3200" kern="1200" dirty="0"/>
            </a:p>
          </p:txBody>
        </p:sp>
        <p:sp>
          <p:nvSpPr>
            <p:cNvPr id="9" name="Oval 8">
              <a:extLst>
                <a:ext uri="{FF2B5EF4-FFF2-40B4-BE49-F238E27FC236}">
                  <a16:creationId xmlns:a16="http://schemas.microsoft.com/office/drawing/2014/main" id="{635ECD10-A56F-464A-96A0-476F97B88EF7}"/>
                </a:ext>
              </a:extLst>
            </p:cNvPr>
            <p:cNvSpPr/>
            <p:nvPr/>
          </p:nvSpPr>
          <p:spPr>
            <a:xfrm>
              <a:off x="6038516" y="1922421"/>
              <a:ext cx="881244" cy="881244"/>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0" name="Rectangle 9" descr="Question mark">
              <a:extLst>
                <a:ext uri="{FF2B5EF4-FFF2-40B4-BE49-F238E27FC236}">
                  <a16:creationId xmlns:a16="http://schemas.microsoft.com/office/drawing/2014/main" id="{E871E5ED-5A45-43D4-9FB3-6F8B7E8A0270}"/>
                </a:ext>
              </a:extLst>
            </p:cNvPr>
            <p:cNvSpPr/>
            <p:nvPr/>
          </p:nvSpPr>
          <p:spPr>
            <a:xfrm>
              <a:off x="6195892" y="2102391"/>
              <a:ext cx="511121" cy="51112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AA7B8C6B-BD7F-459F-A6D5-5683D7C80BF0}"/>
                </a:ext>
              </a:extLst>
            </p:cNvPr>
            <p:cNvSpPr/>
            <p:nvPr/>
          </p:nvSpPr>
          <p:spPr>
            <a:xfrm>
              <a:off x="7108598" y="1851896"/>
              <a:ext cx="2077217"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Q and A</a:t>
              </a:r>
            </a:p>
          </p:txBody>
        </p:sp>
        <p:sp>
          <p:nvSpPr>
            <p:cNvPr id="12" name="Oval 11">
              <a:extLst>
                <a:ext uri="{FF2B5EF4-FFF2-40B4-BE49-F238E27FC236}">
                  <a16:creationId xmlns:a16="http://schemas.microsoft.com/office/drawing/2014/main" id="{7EFE3978-1355-44A9-B4D5-E9D22C1863D3}"/>
                </a:ext>
              </a:extLst>
            </p:cNvPr>
            <p:cNvSpPr/>
            <p:nvPr/>
          </p:nvSpPr>
          <p:spPr>
            <a:xfrm>
              <a:off x="1097280" y="3051473"/>
              <a:ext cx="881244" cy="88124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3" name="Rectangle 12" descr="Users">
              <a:extLst>
                <a:ext uri="{FF2B5EF4-FFF2-40B4-BE49-F238E27FC236}">
                  <a16:creationId xmlns:a16="http://schemas.microsoft.com/office/drawing/2014/main" id="{C99D87D8-5501-4BFF-8A77-F210CBFA2C76}"/>
                </a:ext>
              </a:extLst>
            </p:cNvPr>
            <p:cNvSpPr/>
            <p:nvPr/>
          </p:nvSpPr>
          <p:spPr>
            <a:xfrm>
              <a:off x="1282341" y="3236534"/>
              <a:ext cx="511121" cy="51112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125CBB40-38BC-49EF-ABC4-0F599E09D3B7}"/>
                </a:ext>
              </a:extLst>
            </p:cNvPr>
            <p:cNvSpPr/>
            <p:nvPr/>
          </p:nvSpPr>
          <p:spPr>
            <a:xfrm>
              <a:off x="2144609" y="3024508"/>
              <a:ext cx="3245121"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Polling and whiteboard</a:t>
              </a:r>
            </a:p>
          </p:txBody>
        </p:sp>
        <p:sp>
          <p:nvSpPr>
            <p:cNvPr id="15" name="Oval 14">
              <a:extLst>
                <a:ext uri="{FF2B5EF4-FFF2-40B4-BE49-F238E27FC236}">
                  <a16:creationId xmlns:a16="http://schemas.microsoft.com/office/drawing/2014/main" id="{19CDBDFA-778D-477E-B526-DE8BD12B3981}"/>
                </a:ext>
              </a:extLst>
            </p:cNvPr>
            <p:cNvSpPr/>
            <p:nvPr/>
          </p:nvSpPr>
          <p:spPr>
            <a:xfrm>
              <a:off x="6010831" y="3119568"/>
              <a:ext cx="881244" cy="881244"/>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6" name="Rectangle 15" descr="Mute Speaker">
              <a:extLst>
                <a:ext uri="{FF2B5EF4-FFF2-40B4-BE49-F238E27FC236}">
                  <a16:creationId xmlns:a16="http://schemas.microsoft.com/office/drawing/2014/main" id="{746D0AA1-04EE-430E-A197-ABE6911EF1D2}"/>
                </a:ext>
              </a:extLst>
            </p:cNvPr>
            <p:cNvSpPr/>
            <p:nvPr/>
          </p:nvSpPr>
          <p:spPr>
            <a:xfrm>
              <a:off x="6195892" y="3304629"/>
              <a:ext cx="511121" cy="51112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F3D03ED7-427E-48FF-AF12-6395100509A9}"/>
                </a:ext>
              </a:extLst>
            </p:cNvPr>
            <p:cNvSpPr/>
            <p:nvPr/>
          </p:nvSpPr>
          <p:spPr>
            <a:xfrm>
              <a:off x="7091567" y="3203957"/>
              <a:ext cx="2716252"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1422400">
                <a:spcBef>
                  <a:spcPct val="0"/>
                </a:spcBef>
                <a:spcAft>
                  <a:spcPct val="35000"/>
                </a:spcAft>
              </a:pPr>
              <a:r>
                <a:rPr lang="en-US" sz="2400" kern="1200" dirty="0"/>
                <a:t>Reminder </a:t>
              </a:r>
              <a:r>
                <a:rPr lang="en-CA" sz="2400" dirty="0"/>
                <a:t>—</a:t>
              </a:r>
              <a:r>
                <a:rPr lang="en-US" sz="2400" kern="1200" dirty="0"/>
                <a:t> mute mic when not sharing</a:t>
              </a:r>
            </a:p>
          </p:txBody>
        </p:sp>
        <p:sp>
          <p:nvSpPr>
            <p:cNvPr id="18" name="Oval 17">
              <a:extLst>
                <a:ext uri="{FF2B5EF4-FFF2-40B4-BE49-F238E27FC236}">
                  <a16:creationId xmlns:a16="http://schemas.microsoft.com/office/drawing/2014/main" id="{74F321D5-9304-4D85-A3E9-CD98DEDF615F}"/>
                </a:ext>
              </a:extLst>
            </p:cNvPr>
            <p:cNvSpPr/>
            <p:nvPr/>
          </p:nvSpPr>
          <p:spPr>
            <a:xfrm>
              <a:off x="1128741" y="4298247"/>
              <a:ext cx="881244" cy="881244"/>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19" name="Rectangle 18" descr="Smart Phone">
              <a:extLst>
                <a:ext uri="{FF2B5EF4-FFF2-40B4-BE49-F238E27FC236}">
                  <a16:creationId xmlns:a16="http://schemas.microsoft.com/office/drawing/2014/main" id="{30A90779-5A26-4AF4-99DB-DFCB7005FB65}"/>
                </a:ext>
              </a:extLst>
            </p:cNvPr>
            <p:cNvSpPr/>
            <p:nvPr/>
          </p:nvSpPr>
          <p:spPr>
            <a:xfrm>
              <a:off x="1313802" y="4470989"/>
              <a:ext cx="511121" cy="511121"/>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E933E62D-2B7D-44C3-A2FA-A1CB32727E8C}"/>
                </a:ext>
              </a:extLst>
            </p:cNvPr>
            <p:cNvSpPr/>
            <p:nvPr/>
          </p:nvSpPr>
          <p:spPr>
            <a:xfrm>
              <a:off x="2195046" y="4470989"/>
              <a:ext cx="2540240"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CA" sz="2400" kern="1200" dirty="0"/>
                <a:t>Remember folks on the phone </a:t>
              </a:r>
              <a:endParaRPr lang="en-US" sz="2400" kern="1200" dirty="0"/>
            </a:p>
          </p:txBody>
        </p:sp>
        <p:sp>
          <p:nvSpPr>
            <p:cNvPr id="21" name="Oval 20">
              <a:extLst>
                <a:ext uri="{FF2B5EF4-FFF2-40B4-BE49-F238E27FC236}">
                  <a16:creationId xmlns:a16="http://schemas.microsoft.com/office/drawing/2014/main" id="{D3E108D8-D448-4386-A382-C0240EDE474A}"/>
                </a:ext>
              </a:extLst>
            </p:cNvPr>
            <p:cNvSpPr/>
            <p:nvPr/>
          </p:nvSpPr>
          <p:spPr>
            <a:xfrm>
              <a:off x="6025262" y="4555970"/>
              <a:ext cx="881244" cy="88124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2" name="Rectangle 21">
              <a:extLst>
                <a:ext uri="{FF2B5EF4-FFF2-40B4-BE49-F238E27FC236}">
                  <a16:creationId xmlns:a16="http://schemas.microsoft.com/office/drawing/2014/main" id="{1C6D7DC7-24AF-4BD9-A2D5-92785A69F2D9}"/>
                </a:ext>
              </a:extLst>
            </p:cNvPr>
            <p:cNvSpPr/>
            <p:nvPr/>
          </p:nvSpPr>
          <p:spPr>
            <a:xfrm>
              <a:off x="6210323" y="4741031"/>
              <a:ext cx="511121" cy="511121"/>
            </a:xfrm>
            <a:prstGeom prst="rect">
              <a:avLst/>
            </a:prstGeom>
            <a: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3" name="Freeform: Shape 22">
              <a:extLst>
                <a:ext uri="{FF2B5EF4-FFF2-40B4-BE49-F238E27FC236}">
                  <a16:creationId xmlns:a16="http://schemas.microsoft.com/office/drawing/2014/main" id="{8BEEB56B-E857-45EA-82ED-A9E05474122B}"/>
                </a:ext>
              </a:extLst>
            </p:cNvPr>
            <p:cNvSpPr/>
            <p:nvPr/>
          </p:nvSpPr>
          <p:spPr>
            <a:xfrm>
              <a:off x="7091567" y="4556018"/>
              <a:ext cx="2716253" cy="881244"/>
            </a:xfrm>
            <a:custGeom>
              <a:avLst/>
              <a:gdLst>
                <a:gd name="connsiteX0" fmla="*/ 0 w 2716253"/>
                <a:gd name="connsiteY0" fmla="*/ 0 h 881244"/>
                <a:gd name="connsiteX1" fmla="*/ 2716253 w 2716253"/>
                <a:gd name="connsiteY1" fmla="*/ 0 h 881244"/>
                <a:gd name="connsiteX2" fmla="*/ 2716253 w 2716253"/>
                <a:gd name="connsiteY2" fmla="*/ 881244 h 881244"/>
                <a:gd name="connsiteX3" fmla="*/ 0 w 2716253"/>
                <a:gd name="connsiteY3" fmla="*/ 881244 h 881244"/>
                <a:gd name="connsiteX4" fmla="*/ 0 w 2716253"/>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6253" h="881244">
                  <a:moveTo>
                    <a:pt x="0" y="0"/>
                  </a:moveTo>
                  <a:lnTo>
                    <a:pt x="2716253" y="0"/>
                  </a:lnTo>
                  <a:lnTo>
                    <a:pt x="2716253"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Chat and private message functions</a:t>
              </a:r>
            </a:p>
          </p:txBody>
        </p:sp>
      </p:grpSp>
      <p:sp>
        <p:nvSpPr>
          <p:cNvPr id="3" name="Slide Number Placeholder 2">
            <a:extLst>
              <a:ext uri="{FF2B5EF4-FFF2-40B4-BE49-F238E27FC236}">
                <a16:creationId xmlns:a16="http://schemas.microsoft.com/office/drawing/2014/main" id="{F409DF6D-BBE0-FD4E-B0A2-2E6A28932649}"/>
              </a:ext>
            </a:extLst>
          </p:cNvPr>
          <p:cNvSpPr>
            <a:spLocks noGrp="1"/>
          </p:cNvSpPr>
          <p:nvPr>
            <p:ph type="sldNum" sz="quarter" idx="12"/>
          </p:nvPr>
        </p:nvSpPr>
        <p:spPr/>
        <p:txBody>
          <a:bodyPr/>
          <a:lstStyle/>
          <a:p>
            <a:fld id="{BD2F4511-7CA5-4274-8305-088E6E1C4721}" type="slidenum">
              <a:rPr lang="en-CA" smtClean="0"/>
              <a:t>3</a:t>
            </a:fld>
            <a:endParaRPr lang="en-CA"/>
          </a:p>
        </p:txBody>
      </p:sp>
    </p:spTree>
    <p:extLst>
      <p:ext uri="{BB962C8B-B14F-4D97-AF65-F5344CB8AC3E}">
        <p14:creationId xmlns:p14="http://schemas.microsoft.com/office/powerpoint/2010/main" val="2202669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B7FC-55BB-4DB4-A438-32CEFDDE1FA4}"/>
              </a:ext>
            </a:extLst>
          </p:cNvPr>
          <p:cNvSpPr>
            <a:spLocks noGrp="1"/>
          </p:cNvSpPr>
          <p:nvPr>
            <p:ph type="title"/>
          </p:nvPr>
        </p:nvSpPr>
        <p:spPr/>
        <p:txBody>
          <a:bodyPr/>
          <a:lstStyle/>
          <a:p>
            <a:r>
              <a:rPr lang="en-CA" b="1" dirty="0">
                <a:solidFill>
                  <a:schemeClr val="accent2">
                    <a:lumMod val="75000"/>
                  </a:schemeClr>
                </a:solidFill>
              </a:rPr>
              <a:t>What can community workers do?</a:t>
            </a:r>
          </a:p>
        </p:txBody>
      </p:sp>
      <p:sp>
        <p:nvSpPr>
          <p:cNvPr id="3" name="Content Placeholder 2">
            <a:extLst>
              <a:ext uri="{FF2B5EF4-FFF2-40B4-BE49-F238E27FC236}">
                <a16:creationId xmlns:a16="http://schemas.microsoft.com/office/drawing/2014/main" id="{D81000C2-2275-458D-8464-7CDA545B6798}"/>
              </a:ext>
            </a:extLst>
          </p:cNvPr>
          <p:cNvSpPr>
            <a:spLocks noGrp="1"/>
          </p:cNvSpPr>
          <p:nvPr>
            <p:ph idx="1"/>
          </p:nvPr>
        </p:nvSpPr>
        <p:spPr>
          <a:xfrm>
            <a:off x="1097279" y="1845734"/>
            <a:ext cx="10682345" cy="3102784"/>
          </a:xfrm>
        </p:spPr>
        <p:txBody>
          <a:bodyPr>
            <a:noAutofit/>
          </a:bodyPr>
          <a:lstStyle/>
          <a:p>
            <a:r>
              <a:rPr lang="en-CA" sz="2800" b="1" dirty="0"/>
              <a:t>Young people and children:</a:t>
            </a:r>
          </a:p>
          <a:p>
            <a:pPr>
              <a:lnSpc>
                <a:spcPct val="100000"/>
              </a:lnSpc>
              <a:spcAft>
                <a:spcPts val="1200"/>
              </a:spcAft>
              <a:buClr>
                <a:schemeClr val="accent2">
                  <a:lumMod val="75000"/>
                </a:schemeClr>
              </a:buClr>
              <a:buFont typeface="Wingdings" panose="05000000000000000000" pitchFamily="2" charset="2"/>
              <a:buChar char="Ø"/>
            </a:pPr>
            <a:r>
              <a:rPr lang="en-US" sz="2400" dirty="0"/>
              <a:t> Don’t have to wait until they’re 18 to exercise their legal rights </a:t>
            </a:r>
          </a:p>
          <a:p>
            <a:pPr>
              <a:lnSpc>
                <a:spcPct val="100000"/>
              </a:lnSpc>
              <a:spcAft>
                <a:spcPts val="1200"/>
              </a:spcAft>
              <a:buClr>
                <a:schemeClr val="accent2">
                  <a:lumMod val="75000"/>
                </a:schemeClr>
              </a:buClr>
              <a:buFont typeface="Wingdings" panose="05000000000000000000" pitchFamily="2" charset="2"/>
              <a:buChar char="Ø"/>
            </a:pPr>
            <a:r>
              <a:rPr lang="en-US" sz="2400" dirty="0"/>
              <a:t> Have legal rights in all aspects of life, not just when they’re victims or when they’re in trouble with police</a:t>
            </a:r>
          </a:p>
          <a:p>
            <a:pPr>
              <a:lnSpc>
                <a:spcPct val="100000"/>
              </a:lnSpc>
              <a:spcAft>
                <a:spcPts val="1200"/>
              </a:spcAft>
              <a:buClr>
                <a:schemeClr val="accent2">
                  <a:lumMod val="75000"/>
                </a:schemeClr>
              </a:buClr>
              <a:buFont typeface="Wingdings" panose="05000000000000000000" pitchFamily="2" charset="2"/>
              <a:buChar char="Ø"/>
            </a:pPr>
            <a:r>
              <a:rPr lang="en-US" sz="2400" dirty="0"/>
              <a:t> Can talk to a youth rights lawyer for free. </a:t>
            </a:r>
          </a:p>
          <a:p>
            <a:endParaRPr lang="en-CA" sz="2400" dirty="0"/>
          </a:p>
          <a:p>
            <a:endParaRPr lang="en-CA" sz="2400" dirty="0"/>
          </a:p>
        </p:txBody>
      </p:sp>
      <p:sp>
        <p:nvSpPr>
          <p:cNvPr id="6" name="Rectangle 5">
            <a:extLst>
              <a:ext uri="{FF2B5EF4-FFF2-40B4-BE49-F238E27FC236}">
                <a16:creationId xmlns:a16="http://schemas.microsoft.com/office/drawing/2014/main" id="{0A346D83-9F95-41AA-8112-FD88CE0C1F02}"/>
              </a:ext>
            </a:extLst>
          </p:cNvPr>
          <p:cNvSpPr/>
          <p:nvPr/>
        </p:nvSpPr>
        <p:spPr>
          <a:xfrm>
            <a:off x="1819835" y="4711721"/>
            <a:ext cx="8552330" cy="1450757"/>
          </a:xfrm>
          <a:prstGeom prst="rect">
            <a:avLst/>
          </a:prstGeom>
          <a:solidFill>
            <a:schemeClr val="accent4">
              <a:lumMod val="20000"/>
              <a:lumOff val="80000"/>
            </a:schemeClr>
          </a:solidFill>
          <a:ln>
            <a:solidFill>
              <a:srgbClr val="DB7E06"/>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ctr">
              <a:lnSpc>
                <a:spcPct val="100000"/>
              </a:lnSpc>
              <a:spcAft>
                <a:spcPts val="1200"/>
              </a:spcAft>
              <a:buNone/>
            </a:pPr>
            <a:r>
              <a:rPr lang="en-US" sz="2000" dirty="0"/>
              <a:t>Justice for Children and Youth</a:t>
            </a:r>
            <a:r>
              <a:rPr lang="en-US" sz="2000" b="1" dirty="0"/>
              <a:t> </a:t>
            </a:r>
            <a:r>
              <a:rPr lang="en-US" sz="2000" dirty="0"/>
              <a:t>(</a:t>
            </a:r>
            <a:r>
              <a:rPr lang="en-US" sz="2000" b="1" dirty="0"/>
              <a:t>JFCY</a:t>
            </a:r>
            <a:r>
              <a:rPr lang="en-US" sz="2000" dirty="0"/>
              <a:t>) lawyers can help youth up to age 17, or  homeless youth from 18-25. </a:t>
            </a:r>
          </a:p>
          <a:p>
            <a:pPr marL="0" indent="0" algn="ctr">
              <a:lnSpc>
                <a:spcPct val="100000"/>
              </a:lnSpc>
              <a:spcAft>
                <a:spcPts val="1200"/>
              </a:spcAft>
              <a:buNone/>
            </a:pPr>
            <a:r>
              <a:rPr lang="en-US" sz="2000" dirty="0"/>
              <a:t> </a:t>
            </a:r>
            <a:r>
              <a:rPr lang="en-US" sz="2000" i="0" dirty="0">
                <a:solidFill>
                  <a:srgbClr val="20272C"/>
                </a:solidFill>
                <a:effectLst/>
              </a:rPr>
              <a:t>Telephone</a:t>
            </a:r>
            <a:r>
              <a:rPr lang="en-US" sz="2000" b="1" i="0" dirty="0">
                <a:solidFill>
                  <a:srgbClr val="20272C"/>
                </a:solidFill>
                <a:effectLst/>
              </a:rPr>
              <a:t>: 416-920-1633, </a:t>
            </a:r>
            <a:r>
              <a:rPr lang="en-US" sz="2000" i="0" dirty="0">
                <a:solidFill>
                  <a:srgbClr val="20272C"/>
                </a:solidFill>
                <a:effectLst/>
              </a:rPr>
              <a:t>Ontario Toll Free</a:t>
            </a:r>
            <a:r>
              <a:rPr lang="en-US" sz="2000" b="1" i="0" dirty="0">
                <a:solidFill>
                  <a:srgbClr val="20272C"/>
                </a:solidFill>
                <a:effectLst/>
              </a:rPr>
              <a:t>: 1-866-999-JFCY (5329)</a:t>
            </a:r>
            <a:endParaRPr lang="en-CA" sz="2000" dirty="0"/>
          </a:p>
        </p:txBody>
      </p:sp>
      <p:sp>
        <p:nvSpPr>
          <p:cNvPr id="4" name="Slide Number Placeholder 3">
            <a:extLst>
              <a:ext uri="{FF2B5EF4-FFF2-40B4-BE49-F238E27FC236}">
                <a16:creationId xmlns:a16="http://schemas.microsoft.com/office/drawing/2014/main" id="{653F4188-D443-D044-9E22-E4A2BC20C6AC}"/>
              </a:ext>
            </a:extLst>
          </p:cNvPr>
          <p:cNvSpPr>
            <a:spLocks noGrp="1"/>
          </p:cNvSpPr>
          <p:nvPr>
            <p:ph type="sldNum" sz="quarter" idx="12"/>
          </p:nvPr>
        </p:nvSpPr>
        <p:spPr/>
        <p:txBody>
          <a:bodyPr/>
          <a:lstStyle/>
          <a:p>
            <a:fld id="{BD2F4511-7CA5-4274-8305-088E6E1C4721}" type="slidenum">
              <a:rPr lang="en-CA" smtClean="0"/>
              <a:t>30</a:t>
            </a:fld>
            <a:endParaRPr lang="en-CA"/>
          </a:p>
        </p:txBody>
      </p:sp>
    </p:spTree>
    <p:extLst>
      <p:ext uri="{BB962C8B-B14F-4D97-AF65-F5344CB8AC3E}">
        <p14:creationId xmlns:p14="http://schemas.microsoft.com/office/powerpoint/2010/main" val="923666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B3D1-3C5A-4EBC-A4E7-BD7DD7360118}"/>
              </a:ext>
            </a:extLst>
          </p:cNvPr>
          <p:cNvSpPr>
            <a:spLocks noGrp="1"/>
          </p:cNvSpPr>
          <p:nvPr>
            <p:ph type="title"/>
          </p:nvPr>
        </p:nvSpPr>
        <p:spPr/>
        <p:txBody>
          <a:bodyPr/>
          <a:lstStyle/>
          <a:p>
            <a:r>
              <a:rPr lang="en-CA" b="1" dirty="0">
                <a:solidFill>
                  <a:schemeClr val="accent2">
                    <a:lumMod val="75000"/>
                  </a:schemeClr>
                </a:solidFill>
              </a:rPr>
              <a:t>Resources</a:t>
            </a:r>
          </a:p>
        </p:txBody>
      </p:sp>
      <p:sp>
        <p:nvSpPr>
          <p:cNvPr id="3" name="Content Placeholder 2">
            <a:extLst>
              <a:ext uri="{FF2B5EF4-FFF2-40B4-BE49-F238E27FC236}">
                <a16:creationId xmlns:a16="http://schemas.microsoft.com/office/drawing/2014/main" id="{EBBFC054-49DE-4CA4-9693-BB0FE46E015E}"/>
              </a:ext>
            </a:extLst>
          </p:cNvPr>
          <p:cNvSpPr>
            <a:spLocks noGrp="1"/>
          </p:cNvSpPr>
          <p:nvPr>
            <p:ph idx="1"/>
          </p:nvPr>
        </p:nvSpPr>
        <p:spPr>
          <a:xfrm>
            <a:off x="1097280" y="1889760"/>
            <a:ext cx="10058400" cy="4069080"/>
          </a:xfrm>
        </p:spPr>
        <p:txBody>
          <a:bodyPr>
            <a:noAutofit/>
          </a:bodyPr>
          <a:lstStyle/>
          <a:p>
            <a:pPr>
              <a:lnSpc>
                <a:spcPct val="200000"/>
              </a:lnSpc>
              <a:spcAft>
                <a:spcPts val="1800"/>
              </a:spcAft>
              <a:buClr>
                <a:schemeClr val="accent2">
                  <a:lumMod val="75000"/>
                </a:schemeClr>
              </a:buClr>
              <a:buFont typeface="Wingdings" panose="05000000000000000000" pitchFamily="2" charset="2"/>
              <a:buChar char="Ø"/>
            </a:pPr>
            <a:r>
              <a:rPr lang="en-US" sz="2800" dirty="0"/>
              <a:t>Justice for Children and Youth (JFCY): </a:t>
            </a:r>
            <a:r>
              <a:rPr lang="en-US" sz="2800" dirty="0">
                <a:hlinkClick r:id="rId3"/>
              </a:rPr>
              <a:t>Legal Rights Wiki</a:t>
            </a:r>
            <a:r>
              <a:rPr lang="en-US" sz="2800" dirty="0"/>
              <a:t>   </a:t>
            </a:r>
          </a:p>
          <a:p>
            <a:pPr>
              <a:lnSpc>
                <a:spcPct val="110000"/>
              </a:lnSpc>
              <a:spcBef>
                <a:spcPts val="0"/>
              </a:spcBef>
              <a:spcAft>
                <a:spcPts val="0"/>
              </a:spcAft>
              <a:buClr>
                <a:schemeClr val="accent2">
                  <a:lumMod val="75000"/>
                </a:schemeClr>
              </a:buClr>
              <a:buFont typeface="Wingdings" pitchFamily="2" charset="2"/>
              <a:buChar char="Ø"/>
            </a:pPr>
            <a:r>
              <a:rPr lang="en-US" sz="2800" dirty="0"/>
              <a:t>Steps to Justice, Community Legal Education Ontario (CLEO):</a:t>
            </a:r>
          </a:p>
          <a:p>
            <a:pPr marL="818388" lvl="2" indent="-342900">
              <a:lnSpc>
                <a:spcPct val="110000"/>
              </a:lnSpc>
              <a:spcBef>
                <a:spcPts val="0"/>
              </a:spcBef>
              <a:spcAft>
                <a:spcPts val="0"/>
              </a:spcAft>
              <a:buClr>
                <a:schemeClr val="accent2">
                  <a:lumMod val="75000"/>
                </a:schemeClr>
              </a:buClr>
              <a:buFont typeface="Arial" panose="020B0604020202020204" pitchFamily="34" charset="0"/>
              <a:buChar char="•"/>
            </a:pPr>
            <a:r>
              <a:rPr lang="en-US" sz="2200" dirty="0"/>
              <a:t> </a:t>
            </a:r>
            <a:r>
              <a:rPr lang="en-US" sz="2800" dirty="0">
                <a:hlinkClick r:id="rId4"/>
              </a:rPr>
              <a:t>Education</a:t>
            </a:r>
            <a:r>
              <a:rPr lang="en-US" sz="2800" dirty="0"/>
              <a:t> </a:t>
            </a:r>
          </a:p>
          <a:p>
            <a:pPr marL="932688" lvl="2" indent="-457200">
              <a:lnSpc>
                <a:spcPct val="110000"/>
              </a:lnSpc>
              <a:spcBef>
                <a:spcPts val="0"/>
              </a:spcBef>
              <a:spcAft>
                <a:spcPts val="0"/>
              </a:spcAft>
              <a:buClr>
                <a:schemeClr val="accent2">
                  <a:lumMod val="75000"/>
                </a:schemeClr>
              </a:buClr>
              <a:buFont typeface="Arial" panose="020B0604020202020204" pitchFamily="34" charset="0"/>
              <a:buChar char="•"/>
            </a:pPr>
            <a:r>
              <a:rPr lang="en-US" sz="2800" dirty="0">
                <a:hlinkClick r:id="rId5"/>
              </a:rPr>
              <a:t>Youth Criminal Justice</a:t>
            </a:r>
            <a:endParaRPr lang="en-US" sz="2800" dirty="0"/>
          </a:p>
          <a:p>
            <a:pPr marL="932688" lvl="2" indent="-457200">
              <a:lnSpc>
                <a:spcPct val="100000"/>
              </a:lnSpc>
              <a:spcBef>
                <a:spcPts val="0"/>
              </a:spcBef>
              <a:spcAft>
                <a:spcPts val="0"/>
              </a:spcAft>
              <a:buClr>
                <a:schemeClr val="accent2">
                  <a:lumMod val="75000"/>
                </a:schemeClr>
              </a:buClr>
              <a:buFont typeface="Arial" panose="020B0604020202020204" pitchFamily="34" charset="0"/>
              <a:buChar char="•"/>
            </a:pPr>
            <a:endParaRPr lang="en-US" sz="2800" dirty="0"/>
          </a:p>
          <a:p>
            <a:pPr>
              <a:buClr>
                <a:schemeClr val="accent2">
                  <a:lumMod val="75000"/>
                </a:schemeClr>
              </a:buClr>
              <a:buFont typeface="Wingdings" panose="05000000000000000000" pitchFamily="2" charset="2"/>
              <a:buChar char="Ø"/>
            </a:pPr>
            <a:r>
              <a:rPr lang="en-US" sz="2800" dirty="0"/>
              <a:t> Ontario Justice Education Network (OJEN): </a:t>
            </a:r>
            <a:r>
              <a:rPr lang="en-US" sz="2800" dirty="0">
                <a:hlinkClick r:id="rId6"/>
              </a:rPr>
              <a:t>Training in justice education </a:t>
            </a:r>
            <a:r>
              <a:rPr lang="en-US" sz="2800" dirty="0"/>
              <a:t>for teachers, youth and community workers</a:t>
            </a:r>
            <a:endParaRPr lang="en-CA" sz="2800" dirty="0"/>
          </a:p>
        </p:txBody>
      </p:sp>
      <p:sp>
        <p:nvSpPr>
          <p:cNvPr id="4" name="Slide Number Placeholder 3">
            <a:extLst>
              <a:ext uri="{FF2B5EF4-FFF2-40B4-BE49-F238E27FC236}">
                <a16:creationId xmlns:a16="http://schemas.microsoft.com/office/drawing/2014/main" id="{7EC31841-4D55-CA4B-85AE-55AB91D8FA98}"/>
              </a:ext>
            </a:extLst>
          </p:cNvPr>
          <p:cNvSpPr>
            <a:spLocks noGrp="1"/>
          </p:cNvSpPr>
          <p:nvPr>
            <p:ph type="sldNum" sz="quarter" idx="12"/>
          </p:nvPr>
        </p:nvSpPr>
        <p:spPr/>
        <p:txBody>
          <a:bodyPr/>
          <a:lstStyle/>
          <a:p>
            <a:fld id="{BD2F4511-7CA5-4274-8305-088E6E1C4721}" type="slidenum">
              <a:rPr lang="en-CA" smtClean="0"/>
              <a:t>31</a:t>
            </a:fld>
            <a:endParaRPr lang="en-CA"/>
          </a:p>
        </p:txBody>
      </p:sp>
    </p:spTree>
    <p:extLst>
      <p:ext uri="{BB962C8B-B14F-4D97-AF65-F5344CB8AC3E}">
        <p14:creationId xmlns:p14="http://schemas.microsoft.com/office/powerpoint/2010/main" val="1432353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B8AB-FA16-4923-93EA-3EC4C54D2C3D}"/>
              </a:ext>
            </a:extLst>
          </p:cNvPr>
          <p:cNvSpPr>
            <a:spLocks noGrp="1"/>
          </p:cNvSpPr>
          <p:nvPr>
            <p:ph type="title"/>
          </p:nvPr>
        </p:nvSpPr>
        <p:spPr/>
        <p:txBody>
          <a:bodyPr/>
          <a:lstStyle/>
          <a:p>
            <a:r>
              <a:rPr lang="en-CA" b="1" dirty="0">
                <a:solidFill>
                  <a:schemeClr val="accent2">
                    <a:lumMod val="75000"/>
                  </a:schemeClr>
                </a:solidFill>
              </a:rPr>
              <a:t>We want your feedback!</a:t>
            </a:r>
          </a:p>
        </p:txBody>
      </p:sp>
      <p:pic>
        <p:nvPicPr>
          <p:cNvPr id="5" name="Content Placeholder 4">
            <a:extLst>
              <a:ext uri="{FF2B5EF4-FFF2-40B4-BE49-F238E27FC236}">
                <a16:creationId xmlns:a16="http://schemas.microsoft.com/office/drawing/2014/main" id="{84EF48A3-AB62-4EBA-AE71-3D87CB6971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7940" y="1846263"/>
            <a:ext cx="6036445" cy="4022725"/>
          </a:xfrm>
        </p:spPr>
      </p:pic>
      <p:sp>
        <p:nvSpPr>
          <p:cNvPr id="3" name="Slide Number Placeholder 2">
            <a:extLst>
              <a:ext uri="{FF2B5EF4-FFF2-40B4-BE49-F238E27FC236}">
                <a16:creationId xmlns:a16="http://schemas.microsoft.com/office/drawing/2014/main" id="{107C4E6F-EDAA-8C4A-9876-8C0ED093CD3D}"/>
              </a:ext>
            </a:extLst>
          </p:cNvPr>
          <p:cNvSpPr>
            <a:spLocks noGrp="1"/>
          </p:cNvSpPr>
          <p:nvPr>
            <p:ph type="sldNum" sz="quarter" idx="12"/>
          </p:nvPr>
        </p:nvSpPr>
        <p:spPr/>
        <p:txBody>
          <a:bodyPr/>
          <a:lstStyle/>
          <a:p>
            <a:fld id="{BD2F4511-7CA5-4274-8305-088E6E1C4721}" type="slidenum">
              <a:rPr lang="en-CA" smtClean="0"/>
              <a:t>32</a:t>
            </a:fld>
            <a:endParaRPr lang="en-CA"/>
          </a:p>
        </p:txBody>
      </p:sp>
    </p:spTree>
    <p:extLst>
      <p:ext uri="{BB962C8B-B14F-4D97-AF65-F5344CB8AC3E}">
        <p14:creationId xmlns:p14="http://schemas.microsoft.com/office/powerpoint/2010/main" val="2442743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B185-808B-4D2E-890C-51D000497941}"/>
              </a:ext>
            </a:extLst>
          </p:cNvPr>
          <p:cNvSpPr>
            <a:spLocks noGrp="1"/>
          </p:cNvSpPr>
          <p:nvPr>
            <p:ph type="title"/>
          </p:nvPr>
        </p:nvSpPr>
        <p:spPr/>
        <p:txBody>
          <a:bodyPr/>
          <a:lstStyle/>
          <a:p>
            <a:r>
              <a:rPr lang="en-CA" b="1" dirty="0">
                <a:solidFill>
                  <a:schemeClr val="accent2">
                    <a:lumMod val="75000"/>
                  </a:schemeClr>
                </a:solidFill>
              </a:rPr>
              <a:t>Thank you!</a:t>
            </a:r>
          </a:p>
        </p:txBody>
      </p:sp>
      <p:sp>
        <p:nvSpPr>
          <p:cNvPr id="3" name="Content Placeholder 2">
            <a:extLst>
              <a:ext uri="{FF2B5EF4-FFF2-40B4-BE49-F238E27FC236}">
                <a16:creationId xmlns:a16="http://schemas.microsoft.com/office/drawing/2014/main" id="{1110DE1B-F1DE-40C1-B015-64DD63AC40C3}"/>
              </a:ext>
            </a:extLst>
          </p:cNvPr>
          <p:cNvSpPr>
            <a:spLocks noGrp="1"/>
          </p:cNvSpPr>
          <p:nvPr>
            <p:ph idx="1"/>
          </p:nvPr>
        </p:nvSpPr>
        <p:spPr>
          <a:xfrm>
            <a:off x="1097280" y="1845734"/>
            <a:ext cx="10058400" cy="3627219"/>
          </a:xfrm>
        </p:spPr>
        <p:txBody>
          <a:bodyPr/>
          <a:lstStyle/>
          <a:p>
            <a:r>
              <a:rPr lang="en-CA" sz="2000" i="1" dirty="0"/>
              <a:t>Include your clinic information and your contact email</a:t>
            </a:r>
          </a:p>
          <a:p>
            <a:endParaRPr lang="en-CA" sz="2000" i="1" dirty="0"/>
          </a:p>
          <a:p>
            <a:endParaRPr lang="en-CA" sz="2000" i="1" dirty="0"/>
          </a:p>
          <a:p>
            <a:pPr algn="ctr"/>
            <a:r>
              <a:rPr lang="en-CA" sz="2400" dirty="0"/>
              <a:t>We are grateful for the expertise and assistance of Justice for Children and Youth (JFCY) in developing this workshop.</a:t>
            </a:r>
          </a:p>
          <a:p>
            <a:endParaRPr lang="en-CA" sz="2000" i="1" dirty="0"/>
          </a:p>
          <a:p>
            <a:endParaRPr lang="en-CA" dirty="0"/>
          </a:p>
        </p:txBody>
      </p:sp>
      <p:sp>
        <p:nvSpPr>
          <p:cNvPr id="4" name="Slide Number Placeholder 3">
            <a:extLst>
              <a:ext uri="{FF2B5EF4-FFF2-40B4-BE49-F238E27FC236}">
                <a16:creationId xmlns:a16="http://schemas.microsoft.com/office/drawing/2014/main" id="{1E1FA287-FCC6-154A-8773-69E633C66321}"/>
              </a:ext>
            </a:extLst>
          </p:cNvPr>
          <p:cNvSpPr>
            <a:spLocks noGrp="1"/>
          </p:cNvSpPr>
          <p:nvPr>
            <p:ph type="sldNum" sz="quarter" idx="12"/>
          </p:nvPr>
        </p:nvSpPr>
        <p:spPr/>
        <p:txBody>
          <a:bodyPr/>
          <a:lstStyle/>
          <a:p>
            <a:fld id="{BD2F4511-7CA5-4274-8305-088E6E1C4721}" type="slidenum">
              <a:rPr lang="en-CA" smtClean="0"/>
              <a:t>33</a:t>
            </a:fld>
            <a:endParaRPr lang="en-CA"/>
          </a:p>
        </p:txBody>
      </p:sp>
    </p:spTree>
    <p:extLst>
      <p:ext uri="{BB962C8B-B14F-4D97-AF65-F5344CB8AC3E}">
        <p14:creationId xmlns:p14="http://schemas.microsoft.com/office/powerpoint/2010/main" val="2875023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30EEC17-53AF-5D4E-9789-2FAA8AB35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700" y="191386"/>
            <a:ext cx="8662600" cy="6054930"/>
          </a:xfrm>
          <a:prstGeom prst="rect">
            <a:avLst/>
          </a:prstGeom>
        </p:spPr>
      </p:pic>
      <p:sp>
        <p:nvSpPr>
          <p:cNvPr id="2" name="Slide Number Placeholder 1">
            <a:extLst>
              <a:ext uri="{FF2B5EF4-FFF2-40B4-BE49-F238E27FC236}">
                <a16:creationId xmlns:a16="http://schemas.microsoft.com/office/drawing/2014/main" id="{CCB7CEAC-087C-F64E-8DE8-6EBC6279774B}"/>
              </a:ext>
            </a:extLst>
          </p:cNvPr>
          <p:cNvSpPr>
            <a:spLocks noGrp="1"/>
          </p:cNvSpPr>
          <p:nvPr>
            <p:ph type="sldNum" sz="quarter" idx="12"/>
          </p:nvPr>
        </p:nvSpPr>
        <p:spPr/>
        <p:txBody>
          <a:bodyPr/>
          <a:lstStyle/>
          <a:p>
            <a:fld id="{BD2F4511-7CA5-4274-8305-088E6E1C4721}" type="slidenum">
              <a:rPr lang="en-CA" smtClean="0"/>
              <a:t>34</a:t>
            </a:fld>
            <a:endParaRPr lang="en-CA"/>
          </a:p>
        </p:txBody>
      </p:sp>
    </p:spTree>
    <p:extLst>
      <p:ext uri="{BB962C8B-B14F-4D97-AF65-F5344CB8AC3E}">
        <p14:creationId xmlns:p14="http://schemas.microsoft.com/office/powerpoint/2010/main" val="2448012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4F8E-487D-4B7F-AF7B-1CEBF8BDA66A}"/>
              </a:ext>
            </a:extLst>
          </p:cNvPr>
          <p:cNvSpPr>
            <a:spLocks noGrp="1"/>
          </p:cNvSpPr>
          <p:nvPr>
            <p:ph type="title"/>
          </p:nvPr>
        </p:nvSpPr>
        <p:spPr/>
        <p:txBody>
          <a:bodyPr/>
          <a:lstStyle/>
          <a:p>
            <a:r>
              <a:rPr lang="en-CA" b="1" dirty="0">
                <a:solidFill>
                  <a:schemeClr val="accent2">
                    <a:lumMod val="75000"/>
                  </a:schemeClr>
                </a:solidFill>
              </a:rPr>
              <a:t>Land Acknowledgment</a:t>
            </a:r>
          </a:p>
        </p:txBody>
      </p:sp>
      <p:sp>
        <p:nvSpPr>
          <p:cNvPr id="3" name="Content Placeholder 2">
            <a:extLst>
              <a:ext uri="{FF2B5EF4-FFF2-40B4-BE49-F238E27FC236}">
                <a16:creationId xmlns:a16="http://schemas.microsoft.com/office/drawing/2014/main" id="{A7950C7A-9CA0-4DE3-A2F5-29A6F7AB8E53}"/>
              </a:ext>
            </a:extLst>
          </p:cNvPr>
          <p:cNvSpPr>
            <a:spLocks noGrp="1"/>
          </p:cNvSpPr>
          <p:nvPr>
            <p:ph idx="1"/>
          </p:nvPr>
        </p:nvSpPr>
        <p:spPr/>
        <p:txBody>
          <a:bodyPr/>
          <a:lstStyle/>
          <a:p>
            <a:r>
              <a:rPr lang="en-US" sz="3200" dirty="0"/>
              <a:t>[Add a meaningful land acknowledgment connected to where you are delivering the workshop] </a:t>
            </a:r>
          </a:p>
          <a:p>
            <a:endParaRPr lang="en-CA" dirty="0"/>
          </a:p>
        </p:txBody>
      </p:sp>
      <p:sp>
        <p:nvSpPr>
          <p:cNvPr id="4" name="Slide Number Placeholder 3">
            <a:extLst>
              <a:ext uri="{FF2B5EF4-FFF2-40B4-BE49-F238E27FC236}">
                <a16:creationId xmlns:a16="http://schemas.microsoft.com/office/drawing/2014/main" id="{0B66B8D9-9B8C-5541-A750-FF3BDEC14269}"/>
              </a:ext>
            </a:extLst>
          </p:cNvPr>
          <p:cNvSpPr>
            <a:spLocks noGrp="1"/>
          </p:cNvSpPr>
          <p:nvPr>
            <p:ph type="sldNum" sz="quarter" idx="12"/>
          </p:nvPr>
        </p:nvSpPr>
        <p:spPr/>
        <p:txBody>
          <a:bodyPr/>
          <a:lstStyle/>
          <a:p>
            <a:fld id="{BD2F4511-7CA5-4274-8305-088E6E1C4721}" type="slidenum">
              <a:rPr lang="en-CA" smtClean="0"/>
              <a:t>4</a:t>
            </a:fld>
            <a:endParaRPr lang="en-CA"/>
          </a:p>
        </p:txBody>
      </p:sp>
    </p:spTree>
    <p:extLst>
      <p:ext uri="{BB962C8B-B14F-4D97-AF65-F5344CB8AC3E}">
        <p14:creationId xmlns:p14="http://schemas.microsoft.com/office/powerpoint/2010/main" val="53884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p:txBody>
          <a:bodyPr/>
          <a:lstStyle/>
          <a:p>
            <a:r>
              <a:rPr lang="en-CA" b="1" dirty="0">
                <a:solidFill>
                  <a:schemeClr val="accent2">
                    <a:lumMod val="75000"/>
                  </a:schemeClr>
                </a:solidFill>
              </a:rPr>
              <a:t>Introduction to Youth Rights </a:t>
            </a:r>
            <a:r>
              <a:rPr lang="en-CA" dirty="0">
                <a:solidFill>
                  <a:srgbClr val="DB7E06"/>
                </a:solidFill>
              </a:rPr>
              <a:t>—</a:t>
            </a:r>
            <a:br>
              <a:rPr lang="en-CA" b="1" dirty="0">
                <a:solidFill>
                  <a:srgbClr val="DB7E06"/>
                </a:solidFill>
              </a:rPr>
            </a:br>
            <a:r>
              <a:rPr lang="en-CA" b="1" dirty="0">
                <a:solidFill>
                  <a:schemeClr val="accent2">
                    <a:lumMod val="75000"/>
                  </a:schemeClr>
                </a:solidFill>
              </a:rPr>
              <a:t>Myth Busting</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pPr marL="0" indent="0" algn="ctr">
              <a:buNone/>
            </a:pPr>
            <a:endParaRPr lang="en-CA" b="1" dirty="0"/>
          </a:p>
          <a:p>
            <a:pPr marL="0" indent="0" algn="ctr">
              <a:buNone/>
            </a:pPr>
            <a:endParaRPr lang="en-CA" b="1" dirty="0"/>
          </a:p>
          <a:p>
            <a:pPr marL="0" indent="0" algn="ctr">
              <a:buNone/>
            </a:pPr>
            <a:endParaRPr lang="en-CA" b="1" dirty="0"/>
          </a:p>
          <a:p>
            <a:pPr marL="0" indent="0">
              <a:buNone/>
            </a:pPr>
            <a:r>
              <a:rPr lang="en-CA" sz="4000" dirty="0"/>
              <a:t>A 16-year-old can get married with their parent’s permission.</a:t>
            </a:r>
          </a:p>
        </p:txBody>
      </p:sp>
      <p:sp>
        <p:nvSpPr>
          <p:cNvPr id="4" name="Slide Number Placeholder 3">
            <a:extLst>
              <a:ext uri="{FF2B5EF4-FFF2-40B4-BE49-F238E27FC236}">
                <a16:creationId xmlns:a16="http://schemas.microsoft.com/office/drawing/2014/main" id="{FC6F9F65-F00A-C847-8968-7ABD3698B5BB}"/>
              </a:ext>
            </a:extLst>
          </p:cNvPr>
          <p:cNvSpPr>
            <a:spLocks noGrp="1"/>
          </p:cNvSpPr>
          <p:nvPr>
            <p:ph type="sldNum" sz="quarter" idx="12"/>
          </p:nvPr>
        </p:nvSpPr>
        <p:spPr/>
        <p:txBody>
          <a:bodyPr/>
          <a:lstStyle/>
          <a:p>
            <a:fld id="{BD2F4511-7CA5-4274-8305-088E6E1C4721}" type="slidenum">
              <a:rPr lang="en-CA" smtClean="0"/>
              <a:t>5</a:t>
            </a:fld>
            <a:endParaRPr lang="en-CA"/>
          </a:p>
        </p:txBody>
      </p:sp>
      <p:pic>
        <p:nvPicPr>
          <p:cNvPr id="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79E35CF8-7D3B-524D-92AF-EBAC8DEFC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385" y="1236755"/>
            <a:ext cx="3509098" cy="176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52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p:txBody>
          <a:bodyPr/>
          <a:lstStyle/>
          <a:p>
            <a:r>
              <a:rPr lang="en-CA" b="1" dirty="0">
                <a:solidFill>
                  <a:schemeClr val="accent2">
                    <a:lumMod val="75000"/>
                  </a:schemeClr>
                </a:solidFill>
              </a:rPr>
              <a:t>Introduction to Youth Rights </a:t>
            </a:r>
            <a:r>
              <a:rPr lang="en-CA" dirty="0">
                <a:solidFill>
                  <a:srgbClr val="DB7E06"/>
                </a:solidFill>
              </a:rPr>
              <a:t>—</a:t>
            </a:r>
            <a:br>
              <a:rPr lang="en-CA" b="1" dirty="0">
                <a:solidFill>
                  <a:srgbClr val="DB7E06"/>
                </a:solidFill>
              </a:rPr>
            </a:br>
            <a:r>
              <a:rPr lang="en-CA" b="1" dirty="0">
                <a:solidFill>
                  <a:schemeClr val="accent2">
                    <a:lumMod val="75000"/>
                  </a:schemeClr>
                </a:solidFill>
              </a:rPr>
              <a:t>Myth Busting</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pPr marL="0" indent="0" algn="ctr">
              <a:buNone/>
            </a:pPr>
            <a:endParaRPr lang="en-CA" b="1" dirty="0"/>
          </a:p>
          <a:p>
            <a:pPr marL="0" indent="0" algn="ctr">
              <a:buNone/>
            </a:pPr>
            <a:endParaRPr lang="en-CA" b="1" dirty="0"/>
          </a:p>
          <a:p>
            <a:pPr marL="0" indent="0" algn="ctr">
              <a:buNone/>
            </a:pPr>
            <a:endParaRPr lang="en-CA" b="1" dirty="0"/>
          </a:p>
          <a:p>
            <a:pPr marL="0" indent="0">
              <a:buNone/>
            </a:pPr>
            <a:r>
              <a:rPr lang="en-CA" sz="4000" dirty="0"/>
              <a:t>A child under age 12 can only get medical treatment if the parent approves.</a:t>
            </a:r>
          </a:p>
        </p:txBody>
      </p:sp>
      <p:sp>
        <p:nvSpPr>
          <p:cNvPr id="5" name="Slide Number Placeholder 4">
            <a:extLst>
              <a:ext uri="{FF2B5EF4-FFF2-40B4-BE49-F238E27FC236}">
                <a16:creationId xmlns:a16="http://schemas.microsoft.com/office/drawing/2014/main" id="{4B0FF2DA-5D41-B849-B6FC-F1AF3B42D5CB}"/>
              </a:ext>
            </a:extLst>
          </p:cNvPr>
          <p:cNvSpPr>
            <a:spLocks noGrp="1"/>
          </p:cNvSpPr>
          <p:nvPr>
            <p:ph type="sldNum" sz="quarter" idx="12"/>
          </p:nvPr>
        </p:nvSpPr>
        <p:spPr/>
        <p:txBody>
          <a:bodyPr/>
          <a:lstStyle/>
          <a:p>
            <a:fld id="{BD2F4511-7CA5-4274-8305-088E6E1C4721}" type="slidenum">
              <a:rPr lang="en-CA" smtClean="0"/>
              <a:t>6</a:t>
            </a:fld>
            <a:endParaRPr lang="en-CA"/>
          </a:p>
        </p:txBody>
      </p:sp>
      <p:pic>
        <p:nvPicPr>
          <p:cNvPr id="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878280D3-85D1-5D4A-A767-09DE3E6D7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390" y="1051958"/>
            <a:ext cx="3579566" cy="180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385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p:txBody>
          <a:bodyPr/>
          <a:lstStyle/>
          <a:p>
            <a:r>
              <a:rPr lang="en-CA" b="1" dirty="0">
                <a:solidFill>
                  <a:schemeClr val="accent2">
                    <a:lumMod val="75000"/>
                  </a:schemeClr>
                </a:solidFill>
              </a:rPr>
              <a:t>Introduction to Youth Rights </a:t>
            </a:r>
            <a:r>
              <a:rPr lang="en-CA" dirty="0">
                <a:solidFill>
                  <a:srgbClr val="DB7E06"/>
                </a:solidFill>
              </a:rPr>
              <a:t>—</a:t>
            </a:r>
            <a:br>
              <a:rPr lang="en-CA" b="1" dirty="0">
                <a:solidFill>
                  <a:srgbClr val="DB7E06"/>
                </a:solidFill>
              </a:rPr>
            </a:br>
            <a:r>
              <a:rPr lang="en-CA" b="1" dirty="0">
                <a:solidFill>
                  <a:schemeClr val="accent2">
                    <a:lumMod val="75000"/>
                  </a:schemeClr>
                </a:solidFill>
              </a:rPr>
              <a:t>Myth Busting</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endParaRPr lang="en-CA" b="1" dirty="0"/>
          </a:p>
          <a:p>
            <a:endParaRPr lang="en-CA" b="1" dirty="0"/>
          </a:p>
          <a:p>
            <a:endParaRPr lang="en-CA" b="1" dirty="0"/>
          </a:p>
          <a:p>
            <a:r>
              <a:rPr lang="en-CA" sz="4000" dirty="0"/>
              <a:t>A child of any age can drink alcohol in a private place if supervised by a parent</a:t>
            </a:r>
            <a:r>
              <a:rPr lang="en-US" sz="4000" dirty="0"/>
              <a:t>.</a:t>
            </a:r>
            <a:br>
              <a:rPr lang="en-US" sz="4000" dirty="0"/>
            </a:br>
            <a:endParaRPr lang="en-US" sz="4000" dirty="0"/>
          </a:p>
          <a:p>
            <a:pPr algn="ctr"/>
            <a:endParaRPr lang="en-CA" sz="4000" dirty="0"/>
          </a:p>
        </p:txBody>
      </p:sp>
      <p:sp>
        <p:nvSpPr>
          <p:cNvPr id="5" name="Slide Number Placeholder 4">
            <a:extLst>
              <a:ext uri="{FF2B5EF4-FFF2-40B4-BE49-F238E27FC236}">
                <a16:creationId xmlns:a16="http://schemas.microsoft.com/office/drawing/2014/main" id="{18AE39DD-DBB9-DF4E-B114-5180344AE0E8}"/>
              </a:ext>
            </a:extLst>
          </p:cNvPr>
          <p:cNvSpPr>
            <a:spLocks noGrp="1"/>
          </p:cNvSpPr>
          <p:nvPr>
            <p:ph type="sldNum" sz="quarter" idx="12"/>
          </p:nvPr>
        </p:nvSpPr>
        <p:spPr/>
        <p:txBody>
          <a:bodyPr/>
          <a:lstStyle/>
          <a:p>
            <a:fld id="{BD2F4511-7CA5-4274-8305-088E6E1C4721}" type="slidenum">
              <a:rPr lang="en-CA" smtClean="0"/>
              <a:t>7</a:t>
            </a:fld>
            <a:endParaRPr lang="en-CA"/>
          </a:p>
        </p:txBody>
      </p:sp>
      <p:pic>
        <p:nvPicPr>
          <p:cNvPr id="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3AC8ADC5-B735-D449-BDDF-9963A091E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16" y="988906"/>
            <a:ext cx="3498540" cy="176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81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p:txBody>
          <a:bodyPr/>
          <a:lstStyle/>
          <a:p>
            <a:r>
              <a:rPr lang="en-CA" b="1" dirty="0">
                <a:solidFill>
                  <a:schemeClr val="accent2">
                    <a:lumMod val="75000"/>
                  </a:schemeClr>
                </a:solidFill>
              </a:rPr>
              <a:t>Introduction to Youth Rights </a:t>
            </a:r>
            <a:r>
              <a:rPr lang="en-CA" dirty="0">
                <a:solidFill>
                  <a:srgbClr val="DB7E06"/>
                </a:solidFill>
              </a:rPr>
              <a:t>—</a:t>
            </a:r>
            <a:br>
              <a:rPr lang="en-CA" b="1" dirty="0">
                <a:solidFill>
                  <a:srgbClr val="DB7E06"/>
                </a:solidFill>
              </a:rPr>
            </a:br>
            <a:r>
              <a:rPr lang="en-CA" b="1" dirty="0">
                <a:solidFill>
                  <a:schemeClr val="accent2">
                    <a:lumMod val="75000"/>
                  </a:schemeClr>
                </a:solidFill>
              </a:rPr>
              <a:t>Myth Busting </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endParaRPr lang="en-CA" b="1" dirty="0"/>
          </a:p>
          <a:p>
            <a:pPr marL="0" indent="0" algn="ctr">
              <a:buNone/>
            </a:pPr>
            <a:endParaRPr lang="en-US" sz="4000" dirty="0">
              <a:solidFill>
                <a:schemeClr val="accent2">
                  <a:lumMod val="50000"/>
                </a:schemeClr>
              </a:solidFill>
            </a:endParaRPr>
          </a:p>
          <a:p>
            <a:endParaRPr lang="en-US" sz="1800" dirty="0"/>
          </a:p>
          <a:p>
            <a:r>
              <a:rPr lang="en-US" sz="4000" dirty="0"/>
              <a:t>A 7-year-old can’t be adopted unless they want to be. </a:t>
            </a:r>
          </a:p>
          <a:p>
            <a:pPr algn="ctr"/>
            <a:endParaRPr lang="en-CA" sz="4000" dirty="0"/>
          </a:p>
        </p:txBody>
      </p:sp>
      <p:sp>
        <p:nvSpPr>
          <p:cNvPr id="5" name="Slide Number Placeholder 4">
            <a:extLst>
              <a:ext uri="{FF2B5EF4-FFF2-40B4-BE49-F238E27FC236}">
                <a16:creationId xmlns:a16="http://schemas.microsoft.com/office/drawing/2014/main" id="{F48DBB40-AC13-C74F-9DD5-CB66E4BB7E77}"/>
              </a:ext>
            </a:extLst>
          </p:cNvPr>
          <p:cNvSpPr>
            <a:spLocks noGrp="1"/>
          </p:cNvSpPr>
          <p:nvPr>
            <p:ph type="sldNum" sz="quarter" idx="12"/>
          </p:nvPr>
        </p:nvSpPr>
        <p:spPr/>
        <p:txBody>
          <a:bodyPr/>
          <a:lstStyle/>
          <a:p>
            <a:fld id="{BD2F4511-7CA5-4274-8305-088E6E1C4721}" type="slidenum">
              <a:rPr lang="en-CA" smtClean="0"/>
              <a:t>8</a:t>
            </a:fld>
            <a:endParaRPr lang="en-CA"/>
          </a:p>
        </p:txBody>
      </p:sp>
      <p:pic>
        <p:nvPicPr>
          <p:cNvPr id="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6CF39F57-5EC3-794C-A1FB-AAF85E3F7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494" y="919187"/>
            <a:ext cx="3625369" cy="182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996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7130-0AF7-421B-8ED8-D486FB8C78B1}"/>
              </a:ext>
            </a:extLst>
          </p:cNvPr>
          <p:cNvSpPr>
            <a:spLocks noGrp="1"/>
          </p:cNvSpPr>
          <p:nvPr>
            <p:ph type="title"/>
          </p:nvPr>
        </p:nvSpPr>
        <p:spPr>
          <a:xfrm>
            <a:off x="1097280" y="402336"/>
            <a:ext cx="10058400" cy="1335024"/>
          </a:xfrm>
        </p:spPr>
        <p:txBody>
          <a:bodyPr>
            <a:normAutofit fontScale="90000"/>
          </a:bodyPr>
          <a:lstStyle/>
          <a:p>
            <a:r>
              <a:rPr lang="en-CA" b="1" dirty="0">
                <a:solidFill>
                  <a:schemeClr val="accent2">
                    <a:lumMod val="75000"/>
                  </a:schemeClr>
                </a:solidFill>
              </a:rPr>
              <a:t>Introduction to Youth Rights </a:t>
            </a:r>
            <a:r>
              <a:rPr lang="en-CA" dirty="0">
                <a:solidFill>
                  <a:srgbClr val="DB7E06"/>
                </a:solidFill>
              </a:rPr>
              <a:t>—</a:t>
            </a:r>
            <a:br>
              <a:rPr lang="en-CA" b="1" dirty="0">
                <a:solidFill>
                  <a:srgbClr val="DB7E06"/>
                </a:solidFill>
              </a:rPr>
            </a:br>
            <a:r>
              <a:rPr lang="en-CA" b="1" dirty="0">
                <a:solidFill>
                  <a:schemeClr val="accent2">
                    <a:lumMod val="75000"/>
                  </a:schemeClr>
                </a:solidFill>
              </a:rPr>
              <a:t>Myth Busting</a:t>
            </a:r>
          </a:p>
        </p:txBody>
      </p:sp>
      <p:sp>
        <p:nvSpPr>
          <p:cNvPr id="3" name="Content Placeholder 2">
            <a:extLst>
              <a:ext uri="{FF2B5EF4-FFF2-40B4-BE49-F238E27FC236}">
                <a16:creationId xmlns:a16="http://schemas.microsoft.com/office/drawing/2014/main" id="{0C9CDD21-7074-4058-92C1-4E4F5CF619FC}"/>
              </a:ext>
            </a:extLst>
          </p:cNvPr>
          <p:cNvSpPr>
            <a:spLocks noGrp="1"/>
          </p:cNvSpPr>
          <p:nvPr>
            <p:ph idx="1"/>
          </p:nvPr>
        </p:nvSpPr>
        <p:spPr/>
        <p:txBody>
          <a:bodyPr/>
          <a:lstStyle/>
          <a:p>
            <a:endParaRPr lang="en-CA" b="1" dirty="0"/>
          </a:p>
          <a:p>
            <a:endParaRPr lang="en-CA" b="1" dirty="0"/>
          </a:p>
          <a:p>
            <a:endParaRPr lang="en-CA" b="1" dirty="0"/>
          </a:p>
          <a:p>
            <a:r>
              <a:rPr lang="en-US" sz="4000" dirty="0"/>
              <a:t>A 12-year-old can only consent to sexual activity with someone their own age.</a:t>
            </a:r>
          </a:p>
          <a:p>
            <a:pPr algn="ctr"/>
            <a:endParaRPr lang="en-CA" sz="4000" dirty="0"/>
          </a:p>
        </p:txBody>
      </p:sp>
      <p:sp>
        <p:nvSpPr>
          <p:cNvPr id="5" name="Slide Number Placeholder 4">
            <a:extLst>
              <a:ext uri="{FF2B5EF4-FFF2-40B4-BE49-F238E27FC236}">
                <a16:creationId xmlns:a16="http://schemas.microsoft.com/office/drawing/2014/main" id="{C8BF1B65-FC12-9140-8D41-0A32D3457AF5}"/>
              </a:ext>
            </a:extLst>
          </p:cNvPr>
          <p:cNvSpPr>
            <a:spLocks noGrp="1"/>
          </p:cNvSpPr>
          <p:nvPr>
            <p:ph type="sldNum" sz="quarter" idx="12"/>
          </p:nvPr>
        </p:nvSpPr>
        <p:spPr/>
        <p:txBody>
          <a:bodyPr/>
          <a:lstStyle/>
          <a:p>
            <a:fld id="{BD2F4511-7CA5-4274-8305-088E6E1C4721}" type="slidenum">
              <a:rPr lang="en-CA" smtClean="0"/>
              <a:t>9</a:t>
            </a:fld>
            <a:endParaRPr lang="en-CA"/>
          </a:p>
        </p:txBody>
      </p:sp>
      <p:pic>
        <p:nvPicPr>
          <p:cNvPr id="6" name="Picture 6" descr="This is an image of two small circles beside each other. The circle on the left is green with the word &quot;TRUE&quot; in it. The circle beside it on the right is red with the word &quot;FALSE&quot; in it. ">
            <a:extLst>
              <a:ext uri="{FF2B5EF4-FFF2-40B4-BE49-F238E27FC236}">
                <a16:creationId xmlns:a16="http://schemas.microsoft.com/office/drawing/2014/main" id="{64F2B9E4-72C4-3B40-9A4E-5EA4455DB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840" y="894146"/>
            <a:ext cx="3535116" cy="17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278937"/>
      </p:ext>
    </p:extLst>
  </p:cSld>
  <p:clrMapOvr>
    <a:masterClrMapping/>
  </p:clrMapOvr>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9685</TotalTime>
  <Words>7891</Words>
  <Application>Microsoft Office PowerPoint</Application>
  <PresentationFormat>Widescreen</PresentationFormat>
  <Paragraphs>589</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Courier New</vt:lpstr>
      <vt:lpstr>Symbol</vt:lpstr>
      <vt:lpstr>Times New Roman</vt:lpstr>
      <vt:lpstr>Wingdings</vt:lpstr>
      <vt:lpstr>Retrospect</vt:lpstr>
      <vt:lpstr>Understanding Youth Rights</vt:lpstr>
      <vt:lpstr>Agenda</vt:lpstr>
      <vt:lpstr>Creating Safer Spaces</vt:lpstr>
      <vt:lpstr>Land Acknowledgment</vt:lpstr>
      <vt:lpstr>Introduction to Youth Rights — Myth Busting</vt:lpstr>
      <vt:lpstr>Introduction to Youth Rights — Myth Busting</vt:lpstr>
      <vt:lpstr>Introduction to Youth Rights — Myth Busting</vt:lpstr>
      <vt:lpstr>Introduction to Youth Rights — Myth Busting </vt:lpstr>
      <vt:lpstr>Introduction to Youth Rights — Myth Busting</vt:lpstr>
      <vt:lpstr>Age of Consent</vt:lpstr>
      <vt:lpstr>    Myth Busting Answers</vt:lpstr>
      <vt:lpstr>Learning Goals</vt:lpstr>
      <vt:lpstr>Video</vt:lpstr>
      <vt:lpstr>Video Discussion: Think and Share</vt:lpstr>
      <vt:lpstr>A Youth Rights Framework Questions to ask yourself when helping a client</vt:lpstr>
      <vt:lpstr>PowerPoint Presentation</vt:lpstr>
      <vt:lpstr>Scenario 1: Leaving Home</vt:lpstr>
      <vt:lpstr>Scenario 1: Leaving Home Answers </vt:lpstr>
      <vt:lpstr>Scenario 2: Medical Decisions and Info</vt:lpstr>
      <vt:lpstr>Scenario 2: Medical Decisions Answers</vt:lpstr>
      <vt:lpstr>Age of Consent</vt:lpstr>
      <vt:lpstr>Scenario 3: Special Education</vt:lpstr>
      <vt:lpstr>Scenario 3: Special Education Answers</vt:lpstr>
      <vt:lpstr>Scenario 4: Starting &amp; Quitting School</vt:lpstr>
      <vt:lpstr>Scenario 4: Starting &amp; Quitting School Answers</vt:lpstr>
      <vt:lpstr>Scenario 4: question 3 Answer</vt:lpstr>
      <vt:lpstr>Scenario 5: Children’s Aid and Adoption</vt:lpstr>
      <vt:lpstr>Scenario 5: Children’s Aid and Adoption Answers</vt:lpstr>
      <vt:lpstr>Self-Reflection Questions</vt:lpstr>
      <vt:lpstr>What can community workers do?</vt:lpstr>
      <vt:lpstr>Resources</vt:lpstr>
      <vt:lpstr>We want your feedback!</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Youth Rights</dc:title>
  <dc:creator>Anne-Marie Kaskens</dc:creator>
  <cp:lastModifiedBy>Kristin Marshall</cp:lastModifiedBy>
  <cp:revision>159</cp:revision>
  <dcterms:created xsi:type="dcterms:W3CDTF">2020-12-17T19:20:03Z</dcterms:created>
  <dcterms:modified xsi:type="dcterms:W3CDTF">2021-11-30T14:25:48Z</dcterms:modified>
</cp:coreProperties>
</file>